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0.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2.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3.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16.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17.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8.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1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1.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22.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23.xml" ContentType="application/vnd.openxmlformats-officedocument.presentationml.notesSlide+xml"/>
  <Override PartName="/ppt/comments/comment1.xml" ContentType="application/vnd.openxmlformats-officedocument.presentationml.comments+xml"/>
  <Override PartName="/ppt/tags/tag78.xml" ContentType="application/vnd.openxmlformats-officedocument.presentationml.tags+xml"/>
  <Override PartName="/ppt/tags/tag79.xml" ContentType="application/vnd.openxmlformats-officedocument.presentationml.tags+xml"/>
  <Override PartName="/ppt/notesSlides/notesSlide24.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2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26.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9"/>
  </p:notesMasterIdLst>
  <p:sldIdLst>
    <p:sldId id="256" r:id="rId2"/>
    <p:sldId id="258" r:id="rId3"/>
    <p:sldId id="290" r:id="rId4"/>
    <p:sldId id="260" r:id="rId5"/>
    <p:sldId id="299" r:id="rId6"/>
    <p:sldId id="300" r:id="rId7"/>
    <p:sldId id="261" r:id="rId8"/>
    <p:sldId id="266" r:id="rId9"/>
    <p:sldId id="306" r:id="rId10"/>
    <p:sldId id="305" r:id="rId11"/>
    <p:sldId id="264" r:id="rId12"/>
    <p:sldId id="301" r:id="rId13"/>
    <p:sldId id="304" r:id="rId14"/>
    <p:sldId id="308" r:id="rId15"/>
    <p:sldId id="265" r:id="rId16"/>
    <p:sldId id="291" r:id="rId17"/>
    <p:sldId id="302" r:id="rId18"/>
    <p:sldId id="303" r:id="rId19"/>
    <p:sldId id="309" r:id="rId20"/>
    <p:sldId id="310" r:id="rId21"/>
    <p:sldId id="307" r:id="rId22"/>
    <p:sldId id="271" r:id="rId23"/>
    <p:sldId id="359" r:id="rId24"/>
    <p:sldId id="360" r:id="rId25"/>
    <p:sldId id="312" r:id="rId26"/>
    <p:sldId id="311" r:id="rId27"/>
    <p:sldId id="323" r:id="rId28"/>
    <p:sldId id="361" r:id="rId29"/>
    <p:sldId id="362" r:id="rId30"/>
    <p:sldId id="363" r:id="rId31"/>
    <p:sldId id="364" r:id="rId32"/>
    <p:sldId id="379" r:id="rId33"/>
    <p:sldId id="380" r:id="rId34"/>
    <p:sldId id="381" r:id="rId35"/>
    <p:sldId id="382" r:id="rId36"/>
    <p:sldId id="383" r:id="rId37"/>
    <p:sldId id="384" r:id="rId38"/>
    <p:sldId id="385" r:id="rId39"/>
    <p:sldId id="386" r:id="rId40"/>
    <p:sldId id="365" r:id="rId41"/>
    <p:sldId id="322" r:id="rId42"/>
    <p:sldId id="366" r:id="rId43"/>
    <p:sldId id="275" r:id="rId44"/>
    <p:sldId id="313" r:id="rId45"/>
    <p:sldId id="314" r:id="rId46"/>
    <p:sldId id="315" r:id="rId47"/>
    <p:sldId id="316" r:id="rId48"/>
    <p:sldId id="317" r:id="rId49"/>
    <p:sldId id="318" r:id="rId50"/>
    <p:sldId id="319" r:id="rId51"/>
    <p:sldId id="320" r:id="rId52"/>
    <p:sldId id="321" r:id="rId53"/>
    <p:sldId id="369" r:id="rId54"/>
    <p:sldId id="279" r:id="rId55"/>
    <p:sldId id="346" r:id="rId56"/>
    <p:sldId id="347" r:id="rId57"/>
    <p:sldId id="348" r:id="rId58"/>
    <p:sldId id="349" r:id="rId59"/>
    <p:sldId id="350" r:id="rId60"/>
    <p:sldId id="351" r:id="rId61"/>
    <p:sldId id="352" r:id="rId62"/>
    <p:sldId id="353" r:id="rId63"/>
    <p:sldId id="354" r:id="rId64"/>
    <p:sldId id="355" r:id="rId65"/>
    <p:sldId id="356" r:id="rId66"/>
    <p:sldId id="357" r:id="rId67"/>
    <p:sldId id="368" r:id="rId68"/>
  </p:sldIdLst>
  <p:sldSz cx="9144000" cy="5143500" type="screen16x9"/>
  <p:notesSz cx="6858000" cy="9144000"/>
  <p:embeddedFontLst>
    <p:embeddedFont>
      <p:font typeface="Calibri" panose="020F0502020204030204" pitchFamily="34" charset="0"/>
      <p:regular r:id="rId70"/>
      <p:bold r:id="rId71"/>
      <p:italic r:id="rId72"/>
      <p:boldItalic r:id="rId73"/>
    </p:embeddedFont>
    <p:embeddedFont>
      <p:font typeface="Cambria Math" panose="02040503050406030204" pitchFamily="18" charset="0"/>
      <p:regular r:id="rId74"/>
    </p:embeddedFont>
    <p:embeddedFont>
      <p:font typeface="Helvetica" pitchFamily="2" charset="0"/>
      <p:regular r:id="rId75"/>
      <p:bold r:id="rId76"/>
      <p:italic r:id="rId77"/>
      <p:boldItalic r:id="rId78"/>
    </p:embeddedFont>
    <p:embeddedFont>
      <p:font typeface="Impact" panose="020B0806030902050204" pitchFamily="34" charset="0"/>
      <p:regular r:id="rId7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5">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清 成" initials="清" lastIdx="1" clrIdx="0">
    <p:extLst>
      <p:ext uri="{19B8F6BF-5375-455C-9EA6-DF929625EA0E}">
        <p15:presenceInfo xmlns:p15="http://schemas.microsoft.com/office/powerpoint/2012/main" userId="67903fd1f349f4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p:restoredTop sz="94660"/>
  </p:normalViewPr>
  <p:slideViewPr>
    <p:cSldViewPr>
      <p:cViewPr varScale="1">
        <p:scale>
          <a:sx n="212" d="100"/>
          <a:sy n="212" d="100"/>
        </p:scale>
        <p:origin x="816" y="176"/>
      </p:cViewPr>
      <p:guideLst>
        <p:guide orient="horz" pos="1585"/>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09T15:44:10.076"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A75E41-DC67-4C41-B662-A4FF56AF8058}" type="datetimeFigureOut">
              <a:rPr lang="zh-CN" altLang="en-US" smtClean="0"/>
              <a:t>2018/12/9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031D22-0C37-4AE8-AAA6-EF65D257B1E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p>
          <a:p>
            <a:r>
              <a:rPr lang="en-US" altLang="zh-CN" dirty="0"/>
              <a:t>https://liangliangtuwen.tmall.com</a:t>
            </a:r>
          </a:p>
        </p:txBody>
      </p:sp>
      <p:sp>
        <p:nvSpPr>
          <p:cNvPr id="4" name="灯片编号占位符 3"/>
          <p:cNvSpPr>
            <a:spLocks noGrp="1"/>
          </p:cNvSpPr>
          <p:nvPr>
            <p:ph type="sldNum" sz="quarter" idx="10"/>
          </p:nvPr>
        </p:nvSpPr>
        <p:spPr/>
        <p:txBody>
          <a:bodyPr/>
          <a:lstStyle/>
          <a:p>
            <a:fld id="{95031D22-0C37-4AE8-AAA6-EF65D257B1E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0D759F-F867-4A76-B8B8-450D9F7E6B6D}" type="slidenum">
              <a:rPr lang="zh-CN" altLang="en-US" smtClean="0"/>
              <a:t>17</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0D759F-F867-4A76-B8B8-450D9F7E6B6D}" type="slidenum">
              <a:rPr lang="zh-CN" altLang="en-US" smtClean="0"/>
              <a:t>18</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0D759F-F867-4A76-B8B8-450D9F7E6B6D}" type="slidenum">
              <a:rPr lang="zh-CN" altLang="en-US" smtClean="0"/>
              <a:t>19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0D759F-F867-4A76-B8B8-450D9F7E6B6D}" type="slidenum">
              <a:rPr lang="zh-CN" altLang="en-US" smtClean="0"/>
              <a:t>20</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0D759F-F867-4A76-B8B8-450D9F7E6B6D}" type="slidenum">
              <a:rPr lang="zh-CN" altLang="en-US" smtClean="0"/>
              <a:t>21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22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0D759F-F867-4A76-B8B8-450D9F7E6B6D}" type="slidenum">
              <a:rPr lang="zh-CN" altLang="en-US" smtClean="0"/>
              <a:pPr/>
              <a:t>23</a:t>
            </a:fld>
            <a:endParaRPr lang="zh-CN" altLang="en-US"/>
          </a:p>
        </p:txBody>
      </p:sp>
    </p:spTree>
    <p:extLst>
      <p:ext uri="{BB962C8B-B14F-4D97-AF65-F5344CB8AC3E}">
        <p14:creationId xmlns:p14="http://schemas.microsoft.com/office/powerpoint/2010/main" val="3302428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0D759F-F867-4A76-B8B8-450D9F7E6B6D}" type="slidenum">
              <a:rPr lang="zh-CN" altLang="en-US" smtClean="0"/>
              <a:pPr/>
              <a:t>24</a:t>
            </a:fld>
            <a:endParaRPr lang="zh-CN" altLang="en-US"/>
          </a:p>
        </p:txBody>
      </p:sp>
    </p:spTree>
    <p:extLst>
      <p:ext uri="{BB962C8B-B14F-4D97-AF65-F5344CB8AC3E}">
        <p14:creationId xmlns:p14="http://schemas.microsoft.com/office/powerpoint/2010/main" val="873522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0D759F-F867-4A76-B8B8-450D9F7E6B6D}" type="slidenum">
              <a:rPr lang="zh-CN" altLang="en-US" smtClean="0"/>
              <a:pPr/>
              <a:t>25</a:t>
            </a:fld>
            <a:endParaRPr lang="zh-CN" altLang="en-US"/>
          </a:p>
        </p:txBody>
      </p:sp>
    </p:spTree>
    <p:extLst>
      <p:ext uri="{BB962C8B-B14F-4D97-AF65-F5344CB8AC3E}">
        <p14:creationId xmlns:p14="http://schemas.microsoft.com/office/powerpoint/2010/main" val="2253529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0D759F-F867-4A76-B8B8-450D9F7E6B6D}" type="slidenum">
              <a:rPr lang="zh-CN" altLang="en-US" smtClean="0"/>
              <a:pPr/>
              <a:t>26</a:t>
            </a:fld>
            <a:endParaRPr lang="zh-CN" altLang="en-US"/>
          </a:p>
        </p:txBody>
      </p:sp>
    </p:spTree>
    <p:extLst>
      <p:ext uri="{BB962C8B-B14F-4D97-AF65-F5344CB8AC3E}">
        <p14:creationId xmlns:p14="http://schemas.microsoft.com/office/powerpoint/2010/main" val="346617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0D759F-F867-4A76-B8B8-450D9F7E6B6D}" type="slidenum">
              <a:rPr lang="zh-CN" altLang="en-US" smtClean="0"/>
              <a:pPr/>
              <a:t>27</a:t>
            </a:fld>
            <a:endParaRPr lang="zh-CN" altLang="en-US"/>
          </a:p>
        </p:txBody>
      </p:sp>
    </p:spTree>
    <p:extLst>
      <p:ext uri="{BB962C8B-B14F-4D97-AF65-F5344CB8AC3E}">
        <p14:creationId xmlns:p14="http://schemas.microsoft.com/office/powerpoint/2010/main" val="3484723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0D759F-F867-4A76-B8B8-450D9F7E6B6D}" type="slidenum">
              <a:rPr lang="zh-CN" altLang="en-US" smtClean="0"/>
              <a:pPr/>
              <a:t>28</a:t>
            </a:fld>
            <a:endParaRPr lang="zh-CN" altLang="en-US"/>
          </a:p>
        </p:txBody>
      </p:sp>
    </p:spTree>
    <p:extLst>
      <p:ext uri="{BB962C8B-B14F-4D97-AF65-F5344CB8AC3E}">
        <p14:creationId xmlns:p14="http://schemas.microsoft.com/office/powerpoint/2010/main" val="2148472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0D759F-F867-4A76-B8B8-450D9F7E6B6D}" type="slidenum">
              <a:rPr lang="zh-CN" altLang="en-US" smtClean="0"/>
              <a:pPr/>
              <a:t>29</a:t>
            </a:fld>
            <a:endParaRPr lang="zh-CN" altLang="en-US"/>
          </a:p>
        </p:txBody>
      </p:sp>
    </p:spTree>
    <p:extLst>
      <p:ext uri="{BB962C8B-B14F-4D97-AF65-F5344CB8AC3E}">
        <p14:creationId xmlns:p14="http://schemas.microsoft.com/office/powerpoint/2010/main" val="1753131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0D759F-F867-4A76-B8B8-450D9F7E6B6D}" type="slidenum">
              <a:rPr lang="zh-CN" altLang="en-US" smtClean="0"/>
              <a:pPr/>
              <a:t>30</a:t>
            </a:fld>
            <a:endParaRPr lang="zh-CN" altLang="en-US"/>
          </a:p>
        </p:txBody>
      </p:sp>
    </p:spTree>
    <p:extLst>
      <p:ext uri="{BB962C8B-B14F-4D97-AF65-F5344CB8AC3E}">
        <p14:creationId xmlns:p14="http://schemas.microsoft.com/office/powerpoint/2010/main" val="2128999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0D759F-F867-4A76-B8B8-450D9F7E6B6D}" type="slidenum">
              <a:rPr lang="zh-CN" altLang="en-US" smtClean="0"/>
              <a:pPr/>
              <a:t>31</a:t>
            </a:fld>
            <a:endParaRPr lang="zh-CN" altLang="en-US"/>
          </a:p>
        </p:txBody>
      </p:sp>
    </p:spTree>
    <p:extLst>
      <p:ext uri="{BB962C8B-B14F-4D97-AF65-F5344CB8AC3E}">
        <p14:creationId xmlns:p14="http://schemas.microsoft.com/office/powerpoint/2010/main" val="4062086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0D759F-F867-4A76-B8B8-450D9F7E6B6D}" type="slidenum">
              <a:rPr lang="zh-CN" altLang="en-US" smtClean="0"/>
              <a:pPr/>
              <a:t>40</a:t>
            </a:fld>
            <a:endParaRPr lang="zh-CN" altLang="en-US"/>
          </a:p>
        </p:txBody>
      </p:sp>
    </p:spTree>
    <p:extLst>
      <p:ext uri="{BB962C8B-B14F-4D97-AF65-F5344CB8AC3E}">
        <p14:creationId xmlns:p14="http://schemas.microsoft.com/office/powerpoint/2010/main" val="3110246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0D759F-F867-4A76-B8B8-450D9F7E6B6D}" type="slidenum">
              <a:rPr lang="zh-CN" altLang="en-US" smtClean="0"/>
              <a:pPr/>
              <a:t>41</a:t>
            </a:fld>
            <a:endParaRPr lang="zh-CN" altLang="en-US"/>
          </a:p>
        </p:txBody>
      </p:sp>
    </p:spTree>
    <p:extLst>
      <p:ext uri="{BB962C8B-B14F-4D97-AF65-F5344CB8AC3E}">
        <p14:creationId xmlns:p14="http://schemas.microsoft.com/office/powerpoint/2010/main" val="122144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0D759F-F867-4A76-B8B8-450D9F7E6B6D}" type="slidenum">
              <a:rPr lang="zh-CN" altLang="en-US" smtClean="0"/>
              <a:pPr/>
              <a:t>42</a:t>
            </a:fld>
            <a:endParaRPr lang="zh-CN" altLang="en-US"/>
          </a:p>
        </p:txBody>
      </p:sp>
    </p:spTree>
    <p:extLst>
      <p:ext uri="{BB962C8B-B14F-4D97-AF65-F5344CB8AC3E}">
        <p14:creationId xmlns:p14="http://schemas.microsoft.com/office/powerpoint/2010/main" val="2085761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43</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54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55</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56</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57</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58</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59</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60</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61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63</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64</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66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pPr/>
              <a:t>67</a:t>
            </a:fld>
            <a:endParaRPr lang="zh-CN" altLang="en-US"/>
          </a:p>
        </p:txBody>
      </p:sp>
    </p:spTree>
    <p:extLst>
      <p:ext uri="{BB962C8B-B14F-4D97-AF65-F5344CB8AC3E}">
        <p14:creationId xmlns:p14="http://schemas.microsoft.com/office/powerpoint/2010/main" val="510948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066AFC73-5C88-4A74-B398-EC30DE4C4625}" type="slidenum">
              <a:rPr lang="zh-CN" altLang="en-US">
                <a:solidFill>
                  <a:prstClr val="black"/>
                </a:solidFill>
                <a:latin typeface="Calibri" panose="020F0502020204030204" pitchFamily="34" charset="0"/>
              </a:rPr>
              <a:t>7</a:t>
            </a:fld>
            <a:endParaRPr lang="zh-CN" altLang="en-US">
              <a:solidFill>
                <a:prstClr val="black"/>
              </a:solidFill>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31D22-0C37-4AE8-AAA6-EF65D257B1E8}"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0D759F-F867-4A76-B8B8-450D9F7E6B6D}" type="slidenum">
              <a:rPr lang="zh-CN" altLang="en-US" smtClean="0"/>
              <a:t>15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F7D6CD-A187-4476-AD7D-58C44BB48257}" type="slidenum">
              <a:rPr lang="zh-CN" altLang="en-US" smtClean="0"/>
              <a:t>16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flipH="1">
            <a:off x="-28575" y="0"/>
            <a:ext cx="4171950" cy="5143500"/>
          </a:xfrm>
          <a:prstGeom prst="rect">
            <a:avLst/>
          </a:prstGeom>
        </p:spPr>
      </p:pic>
      <p:sp>
        <p:nvSpPr>
          <p:cNvPr id="11" name="矩形 10"/>
          <p:cNvSpPr/>
          <p:nvPr/>
        </p:nvSpPr>
        <p:spPr>
          <a:xfrm>
            <a:off x="-28575" y="-6531"/>
            <a:ext cx="4781005" cy="5150031"/>
          </a:xfrm>
          <a:prstGeom prst="rect">
            <a:avLst/>
          </a:prstGeom>
          <a:solidFill>
            <a:srgbClr val="FFFFF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pic>
        <p:nvPicPr>
          <p:cNvPr id="8" name="图片 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5095332" y="0"/>
            <a:ext cx="4048669" cy="5143500"/>
          </a:xfrm>
          <a:prstGeom prst="rect">
            <a:avLst/>
          </a:prstGeom>
        </p:spPr>
      </p:pic>
      <p:sp>
        <p:nvSpPr>
          <p:cNvPr id="4" name="Date Placeholder 3"/>
          <p:cNvSpPr>
            <a:spLocks noGrp="1"/>
          </p:cNvSpPr>
          <p:nvPr>
            <p:ph type="dt" sz="half" idx="10"/>
          </p:nvPr>
        </p:nvSpPr>
        <p:spPr/>
        <p:txBody>
          <a:bodyPr/>
          <a:lstStyle/>
          <a:p>
            <a:fld id="{EC596D5A-DC2E-4AAE-A2AB-3C5FBCA6A624}" type="datetimeFigureOut">
              <a:rPr lang="zh-CN" altLang="en-US" smtClean="0"/>
              <a:t>2018/12/9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CC782B1-88CD-4A03-981A-E05FB4213BA5}" type="slidenum">
              <a:rPr lang="zh-CN" altLang="en-US" smtClean="0"/>
              <a:t>‹#›</a:t>
            </a:fld>
            <a:endParaRPr lang="zh-CN" altLang="en-US"/>
          </a:p>
        </p:txBody>
      </p:sp>
      <p:sp>
        <p:nvSpPr>
          <p:cNvPr id="2" name="Title 1"/>
          <p:cNvSpPr>
            <a:spLocks noGrp="1"/>
          </p:cNvSpPr>
          <p:nvPr>
            <p:ph type="ctrTitle"/>
          </p:nvPr>
        </p:nvSpPr>
        <p:spPr>
          <a:xfrm>
            <a:off x="391888" y="1500187"/>
            <a:ext cx="5380262" cy="1372562"/>
          </a:xfrm>
        </p:spPr>
        <p:txBody>
          <a:bodyPr anchor="b">
            <a:noAutofit/>
          </a:bodyPr>
          <a:lstStyle>
            <a:lvl1pPr algn="ctr">
              <a:lnSpc>
                <a:spcPct val="100000"/>
              </a:lnSpc>
              <a:defRPr sz="3000" b="1" i="0">
                <a:solidFill>
                  <a:schemeClr val="accent1"/>
                </a:solidFill>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400924" y="2960853"/>
            <a:ext cx="5380262" cy="443388"/>
          </a:xfrm>
        </p:spPr>
        <p:txBody>
          <a:bodyPr>
            <a:normAutofit/>
          </a:bodyPr>
          <a:lstStyle>
            <a:lvl1pPr marL="0" indent="0" algn="ctr">
              <a:buNone/>
              <a:defRPr sz="1800">
                <a:solidFill>
                  <a:srgbClr val="5F5F5F"/>
                </a:solidFill>
              </a:defRPr>
            </a:lvl1pPr>
            <a:lvl2pPr marL="144780" indent="0" algn="ctr">
              <a:buNone/>
              <a:defRPr sz="600"/>
            </a:lvl2pPr>
            <a:lvl3pPr marL="289560" indent="0" algn="ctr">
              <a:buNone/>
              <a:defRPr sz="600"/>
            </a:lvl3pPr>
            <a:lvl4pPr marL="433705" indent="0" algn="ctr">
              <a:buNone/>
              <a:defRPr sz="500"/>
            </a:lvl4pPr>
            <a:lvl5pPr marL="578485" indent="0" algn="ctr">
              <a:buNone/>
              <a:defRPr sz="500"/>
            </a:lvl5pPr>
            <a:lvl6pPr marL="723265" indent="0" algn="ctr">
              <a:buNone/>
              <a:defRPr sz="500"/>
            </a:lvl6pPr>
            <a:lvl7pPr marL="868045" indent="0" algn="ctr">
              <a:buNone/>
              <a:defRPr sz="500"/>
            </a:lvl7pPr>
            <a:lvl8pPr marL="1012825" indent="0" algn="ctr">
              <a:buNone/>
              <a:defRPr sz="500"/>
            </a:lvl8pPr>
            <a:lvl9pPr marL="1157605" indent="0" algn="ctr">
              <a:buNone/>
              <a:defRPr sz="500"/>
            </a:lvl9pPr>
          </a:lstStyle>
          <a:p>
            <a:r>
              <a:rPr lang="zh-CN" altLang="en-US"/>
              <a:t>单击此处编辑母版副标题样式</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ppt_x</p:attrName>
                                        </p:attrNameLst>
                                      </p:cBhvr>
                                      <p:tavLst>
                                        <p:tav tm="0">
                                          <p:val>
                                            <p:strVal val="#ppt_x"/>
                                          </p:val>
                                        </p:tav>
                                        <p:tav tm="100000">
                                          <p:val>
                                            <p:strVal val="#ppt_x"/>
                                          </p:val>
                                        </p:tav>
                                      </p:tavLst>
                                    </p:anim>
                                    <p:anim calcmode="lin" valueType="num">
                                      <p:cBhvr>
                                        <p:cTn id="9" dur="2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anim calcmode="lin" valueType="num">
                                      <p:cBhvr>
                                        <p:cTn id="13" dur="2000" fill="hold"/>
                                        <p:tgtEl>
                                          <p:spTgt spid="10"/>
                                        </p:tgtEl>
                                        <p:attrNameLst>
                                          <p:attrName>ppt_x</p:attrName>
                                        </p:attrNameLst>
                                      </p:cBhvr>
                                      <p:tavLst>
                                        <p:tav tm="0">
                                          <p:val>
                                            <p:strVal val="#ppt_x"/>
                                          </p:val>
                                        </p:tav>
                                        <p:tav tm="100000">
                                          <p:val>
                                            <p:strVal val="#ppt_x"/>
                                          </p:val>
                                        </p:tav>
                                      </p:tavLst>
                                    </p:anim>
                                    <p:anim calcmode="lin" valueType="num">
                                      <p:cBhvr>
                                        <p:cTn id="14" dur="2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EC9AE9-A0B1-4DD8-966A-8988A2E7F308}" type="datetimeFigureOut">
              <a:rPr lang="zh-CN" altLang="en-US" smtClean="0"/>
              <a:t>2018/12/9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FAF01A8-666C-47D9-8F1E-E4C085229CB2}" type="slidenum">
              <a:rPr lang="zh-CN" altLang="en-US" smtClean="0"/>
              <a:t>‹#›</a:t>
            </a:fld>
            <a:endParaRPr lang="zh-CN" altLang="en-US"/>
          </a:p>
        </p:txBody>
      </p:sp>
      <p:sp>
        <p:nvSpPr>
          <p:cNvPr id="7" name="Slide Number Placeholder 5"/>
          <p:cNvSpPr txBox="1"/>
          <p:nvPr/>
        </p:nvSpPr>
        <p:spPr>
          <a:xfrm>
            <a:off x="6572250" y="4881569"/>
            <a:ext cx="2057400" cy="273844"/>
          </a:xfrm>
          <a:prstGeom prst="rect">
            <a:avLst/>
          </a:prstGeom>
        </p:spPr>
        <p:txBody>
          <a:bodyPr vert="horz" lIns="28932" tIns="14467" rIns="28932" bIns="14467" rtlCol="0" anchor="ctr"/>
          <a:lstStyle>
            <a:defPPr>
              <a:defRPr lang="zh-CN"/>
            </a:defPPr>
            <a:lvl1pPr marL="0" algn="r" defTabSz="1218565" rtl="0" eaLnBrk="1" latinLnBrk="0" hangingPunct="1">
              <a:defRPr sz="1200" kern="1200">
                <a:solidFill>
                  <a:schemeClr val="bg1">
                    <a:lumMod val="65000"/>
                  </a:schemeClr>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a:lstStyle>
          <a:p>
            <a:fld id="{EF906490-237C-474C-BA2E-D98840BC1F8F}" type="slidenum">
              <a:rPr lang="zh-CN" altLang="en-US" sz="400" smtClean="0"/>
              <a:t>‹#›</a:t>
            </a:fld>
            <a:endParaRPr lang="zh-CN" altLang="en-US" sz="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7" name="组合 6"/>
          <p:cNvGrpSpPr/>
          <p:nvPr userDrawn="1"/>
        </p:nvGrpSpPr>
        <p:grpSpPr>
          <a:xfrm>
            <a:off x="0" y="157734"/>
            <a:ext cx="555498" cy="384048"/>
            <a:chOff x="0" y="192024"/>
            <a:chExt cx="740664" cy="512064"/>
          </a:xfrm>
        </p:grpSpPr>
        <p:sp>
          <p:nvSpPr>
            <p:cNvPr id="8" name="矩形 7"/>
            <p:cNvSpPr/>
            <p:nvPr/>
          </p:nvSpPr>
          <p:spPr>
            <a:xfrm>
              <a:off x="0" y="192024"/>
              <a:ext cx="576072" cy="5120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30936" y="192024"/>
              <a:ext cx="109728" cy="5120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KSO_BT1"/>
          <p:cNvSpPr>
            <a:spLocks noGrp="1"/>
          </p:cNvSpPr>
          <p:nvPr>
            <p:ph type="title"/>
          </p:nvPr>
        </p:nvSpPr>
        <p:spPr>
          <a:xfrm>
            <a:off x="628650" y="69498"/>
            <a:ext cx="8139644" cy="493395"/>
          </a:xfrm>
        </p:spPr>
        <p:txBody>
          <a:bodyPr>
            <a:normAutofit/>
          </a:bodyPr>
          <a:lstStyle>
            <a:lvl1pPr>
              <a:defRPr sz="2400">
                <a:solidFill>
                  <a:schemeClr val="accent1"/>
                </a:solidFill>
              </a:defRPr>
            </a:lvl1pPr>
          </a:lstStyle>
          <a:p>
            <a:r>
              <a:rPr lang="zh-CN" altLang="en-US" dirty="0"/>
              <a:t>单击此处编辑母版标题样式</a:t>
            </a:r>
            <a:endParaRPr lang="en-US" dirty="0"/>
          </a:p>
        </p:txBody>
      </p:sp>
      <p:sp>
        <p:nvSpPr>
          <p:cNvPr id="4" name="KSO_FD"/>
          <p:cNvSpPr>
            <a:spLocks noGrp="1"/>
          </p:cNvSpPr>
          <p:nvPr>
            <p:ph type="dt" sz="half" idx="10"/>
          </p:nvPr>
        </p:nvSpPr>
        <p:spPr/>
        <p:txBody>
          <a:bodyPr/>
          <a:lstStyle/>
          <a:p>
            <a:fld id="{EC596D5A-DC2E-4AAE-A2AB-3C5FBCA6A624}" type="datetimeFigureOut">
              <a:rPr lang="zh-CN" altLang="en-US" smtClean="0"/>
              <a:t>2018/12/9</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1CC782B1-88CD-4A03-981A-E05FB4213BA5}"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5" cstate="email">
            <a:extLst>
              <a:ext uri="{28A0092B-C50C-407E-A947-70E740481C1C}">
                <a14:useLocalDpi xmlns:a14="http://schemas.microsoft.com/office/drawing/2010/main"/>
              </a:ext>
            </a:extLst>
          </a:blip>
          <a:srcRect/>
          <a:stretch>
            <a:fillRect/>
          </a:stretch>
        </p:blipFill>
        <p:spPr>
          <a:xfrm flipH="1">
            <a:off x="-28575" y="0"/>
            <a:ext cx="3757613" cy="5143500"/>
          </a:xfrm>
          <a:prstGeom prst="rect">
            <a:avLst/>
          </a:prstGeom>
        </p:spPr>
      </p:pic>
      <p:sp>
        <p:nvSpPr>
          <p:cNvPr id="9" name="矩形 8"/>
          <p:cNvSpPr/>
          <p:nvPr/>
        </p:nvSpPr>
        <p:spPr>
          <a:xfrm>
            <a:off x="-28575" y="0"/>
            <a:ext cx="4407694" cy="5150031"/>
          </a:xfrm>
          <a:prstGeom prst="rect">
            <a:avLst/>
          </a:prstGeom>
          <a:solidFill>
            <a:srgbClr val="FFFFF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sp>
        <p:nvSpPr>
          <p:cNvPr id="3" name="Text Placeholder 2"/>
          <p:cNvSpPr>
            <a:spLocks noGrp="1"/>
          </p:cNvSpPr>
          <p:nvPr>
            <p:ph type="body" idx="1"/>
          </p:nvPr>
        </p:nvSpPr>
        <p:spPr>
          <a:xfrm>
            <a:off x="566063" y="1078706"/>
            <a:ext cx="8010253" cy="3767138"/>
          </a:xfrm>
          <a:prstGeom prst="rect">
            <a:avLst/>
          </a:prstGeom>
        </p:spPr>
        <p:txBody>
          <a:bodyPr vert="horz" lIns="68580" tIns="34290" rIns="68580" bIns="34290" rtlCol="0">
            <a:normAutofit/>
          </a:bodyPr>
          <a:lstStyle/>
          <a:p>
            <a:pPr lvl="0"/>
            <a:r>
              <a:rPr lang="zh-CN" altLang="en-US" dirty="0"/>
              <a:t>单击此处编辑母版文本样式</a:t>
            </a:r>
          </a:p>
          <a:p>
            <a:pPr lvl="1"/>
            <a:r>
              <a:rPr lang="zh-CN" altLang="en-US" dirty="0"/>
              <a:t>第二级</a:t>
            </a:r>
          </a:p>
        </p:txBody>
      </p:sp>
      <p:sp>
        <p:nvSpPr>
          <p:cNvPr id="4" name="Date Placeholder 3"/>
          <p:cNvSpPr>
            <a:spLocks noGrp="1"/>
          </p:cNvSpPr>
          <p:nvPr>
            <p:ph type="dt" sz="half" idx="2"/>
          </p:nvPr>
        </p:nvSpPr>
        <p:spPr>
          <a:xfrm>
            <a:off x="628650" y="4767269"/>
            <a:ext cx="2057400" cy="273844"/>
          </a:xfrm>
          <a:prstGeom prst="rect">
            <a:avLst/>
          </a:prstGeom>
        </p:spPr>
        <p:txBody>
          <a:bodyPr vert="horz" lIns="68580" tIns="34290" rIns="68580" bIns="34290" rtlCol="0" anchor="ctr"/>
          <a:lstStyle>
            <a:lvl1pPr algn="l">
              <a:defRPr sz="400">
                <a:solidFill>
                  <a:schemeClr val="bg1">
                    <a:lumMod val="65000"/>
                  </a:schemeClr>
                </a:solidFill>
              </a:defRPr>
            </a:lvl1pPr>
          </a:lstStyle>
          <a:p>
            <a:fld id="{EC596D5A-DC2E-4AAE-A2AB-3C5FBCA6A624}" type="datetimeFigureOut">
              <a:rPr lang="zh-CN" altLang="en-US" smtClean="0"/>
              <a:t>2018/12/9</a:t>
            </a:fld>
            <a:endParaRPr lang="zh-CN" altLang="en-US"/>
          </a:p>
        </p:txBody>
      </p:sp>
      <p:sp>
        <p:nvSpPr>
          <p:cNvPr id="5" name="Footer Placeholder 4"/>
          <p:cNvSpPr>
            <a:spLocks noGrp="1"/>
          </p:cNvSpPr>
          <p:nvPr>
            <p:ph type="ftr" sz="quarter" idx="3"/>
          </p:nvPr>
        </p:nvSpPr>
        <p:spPr>
          <a:xfrm>
            <a:off x="3028950" y="4767269"/>
            <a:ext cx="3086100" cy="273844"/>
          </a:xfrm>
          <a:prstGeom prst="rect">
            <a:avLst/>
          </a:prstGeom>
        </p:spPr>
        <p:txBody>
          <a:bodyPr vert="horz" lIns="68580" tIns="34290" rIns="68580" bIns="34290" rtlCol="0" anchor="ctr"/>
          <a:lstStyle>
            <a:lvl1pPr algn="ctr">
              <a:defRPr sz="400">
                <a:solidFill>
                  <a:schemeClr val="bg1">
                    <a:lumMod val="65000"/>
                  </a:schemeClr>
                </a:solidFill>
              </a:defRPr>
            </a:lvl1pPr>
          </a:lstStyle>
          <a:p>
            <a:endParaRPr lang="zh-CN" altLang="en-US"/>
          </a:p>
        </p:txBody>
      </p:sp>
      <p:sp>
        <p:nvSpPr>
          <p:cNvPr id="6" name="Slide Number Placeholder 5"/>
          <p:cNvSpPr>
            <a:spLocks noGrp="1"/>
          </p:cNvSpPr>
          <p:nvPr>
            <p:ph type="sldNum" sz="quarter" idx="4"/>
          </p:nvPr>
        </p:nvSpPr>
        <p:spPr>
          <a:xfrm>
            <a:off x="6457950" y="4767269"/>
            <a:ext cx="2057400" cy="273844"/>
          </a:xfrm>
          <a:prstGeom prst="rect">
            <a:avLst/>
          </a:prstGeom>
        </p:spPr>
        <p:txBody>
          <a:bodyPr vert="horz" lIns="68580" tIns="34290" rIns="68580" bIns="34290" rtlCol="0" anchor="ctr"/>
          <a:lstStyle>
            <a:lvl1pPr algn="r">
              <a:defRPr sz="400">
                <a:solidFill>
                  <a:schemeClr val="bg1">
                    <a:lumMod val="65000"/>
                  </a:schemeClr>
                </a:solidFill>
              </a:defRPr>
            </a:lvl1pPr>
          </a:lstStyle>
          <a:p>
            <a:fld id="{1CC782B1-88CD-4A03-981A-E05FB4213BA5}" type="slidenum">
              <a:rPr lang="zh-CN" altLang="en-US" smtClean="0"/>
              <a:t>‹#›</a:t>
            </a:fld>
            <a:endParaRPr lang="zh-CN" altLang="en-US"/>
          </a:p>
        </p:txBody>
      </p:sp>
      <p:sp>
        <p:nvSpPr>
          <p:cNvPr id="2" name="Title Placeholder 1"/>
          <p:cNvSpPr>
            <a:spLocks noGrp="1"/>
          </p:cNvSpPr>
          <p:nvPr>
            <p:ph type="title"/>
          </p:nvPr>
        </p:nvSpPr>
        <p:spPr>
          <a:xfrm>
            <a:off x="566063" y="189650"/>
            <a:ext cx="8010253" cy="567590"/>
          </a:xfrm>
          <a:prstGeom prst="rect">
            <a:avLst/>
          </a:prstGeom>
        </p:spPr>
        <p:txBody>
          <a:bodyPr vert="horz" lIns="68580" tIns="34290" rIns="68580" bIns="34290" rtlCol="0" anchor="b">
            <a:noAutofit/>
          </a:bodyPr>
          <a:lstStyle/>
          <a:p>
            <a:r>
              <a:rPr lang="zh-CN" altLang="en-US" dirty="0"/>
              <a:t>单击此处编辑母版标题样式</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288925" rtl="0" eaLnBrk="1" latinLnBrk="0" hangingPunct="1">
        <a:lnSpc>
          <a:spcPct val="90000"/>
        </a:lnSpc>
        <a:spcBef>
          <a:spcPct val="0"/>
        </a:spcBef>
        <a:buNone/>
        <a:defRPr sz="2400" b="1" kern="1200">
          <a:solidFill>
            <a:schemeClr val="accent1"/>
          </a:solidFill>
          <a:effectLst/>
          <a:latin typeface="+mj-lt"/>
          <a:ea typeface="+mj-ea"/>
          <a:cs typeface="+mj-cs"/>
        </a:defRPr>
      </a:lvl1pPr>
    </p:titleStyle>
    <p:bodyStyle>
      <a:lvl1pPr marL="203835" indent="-203835" algn="l" defTabSz="288925" rtl="0" eaLnBrk="1" latinLnBrk="0" hangingPunct="1">
        <a:lnSpc>
          <a:spcPct val="90000"/>
        </a:lnSpc>
        <a:spcBef>
          <a:spcPts val="900"/>
        </a:spcBef>
        <a:buClr>
          <a:schemeClr val="tx1"/>
        </a:buClr>
        <a:buSzPct val="60000"/>
        <a:buFont typeface="Wingdings" panose="05000000000000000000" pitchFamily="2" charset="2"/>
        <a:buChar char=""/>
        <a:defRPr sz="1800" kern="1200">
          <a:solidFill>
            <a:schemeClr val="accent2">
              <a:lumMod val="75000"/>
            </a:schemeClr>
          </a:solidFill>
          <a:latin typeface="+mn-lt"/>
          <a:ea typeface="+mn-ea"/>
          <a:cs typeface="+mn-cs"/>
        </a:defRPr>
      </a:lvl1pPr>
      <a:lvl2pPr marL="203835" indent="-203835" algn="l" defTabSz="288925" rtl="0" eaLnBrk="1" latinLnBrk="0" hangingPunct="1">
        <a:lnSpc>
          <a:spcPct val="130000"/>
        </a:lnSpc>
        <a:spcBef>
          <a:spcPts val="0"/>
        </a:spcBef>
        <a:buFont typeface="Calibri" panose="020F0502020204030204" pitchFamily="34" charset="0"/>
        <a:buChar char=" "/>
        <a:defRPr sz="1400" kern="1200">
          <a:solidFill>
            <a:schemeClr val="tx1"/>
          </a:solidFill>
          <a:latin typeface="+mn-lt"/>
          <a:ea typeface="+mn-ea"/>
          <a:cs typeface="+mn-cs"/>
        </a:defRPr>
      </a:lvl2pPr>
      <a:lvl3pPr marL="361950" indent="-72390" algn="l" defTabSz="288925" rtl="0" eaLnBrk="1" latinLnBrk="0" hangingPunct="1">
        <a:lnSpc>
          <a:spcPct val="90000"/>
        </a:lnSpc>
        <a:spcBef>
          <a:spcPts val="160"/>
        </a:spcBef>
        <a:buFont typeface="Arial" panose="020B0604020202020204" pitchFamily="34" charset="0"/>
        <a:buChar char="•"/>
        <a:defRPr sz="600" kern="1200">
          <a:solidFill>
            <a:schemeClr val="bg1">
              <a:lumMod val="50000"/>
            </a:schemeClr>
          </a:solidFill>
          <a:latin typeface="+mn-lt"/>
          <a:ea typeface="+mn-ea"/>
          <a:cs typeface="+mn-cs"/>
        </a:defRPr>
      </a:lvl3pPr>
      <a:lvl4pPr marL="506095" indent="-72390" algn="l" defTabSz="288925" rtl="0" eaLnBrk="1" latinLnBrk="0" hangingPunct="1">
        <a:lnSpc>
          <a:spcPct val="90000"/>
        </a:lnSpc>
        <a:spcBef>
          <a:spcPts val="160"/>
        </a:spcBef>
        <a:buFont typeface="Arial" panose="020B0604020202020204" pitchFamily="34" charset="0"/>
        <a:buChar char="•"/>
        <a:defRPr sz="600" kern="1200">
          <a:solidFill>
            <a:schemeClr val="bg1">
              <a:lumMod val="50000"/>
            </a:schemeClr>
          </a:solidFill>
          <a:latin typeface="+mn-lt"/>
          <a:ea typeface="+mn-ea"/>
          <a:cs typeface="+mn-cs"/>
        </a:defRPr>
      </a:lvl4pPr>
      <a:lvl5pPr marL="650875" indent="-72390" algn="l" defTabSz="288925" rtl="0" eaLnBrk="1" latinLnBrk="0" hangingPunct="1">
        <a:lnSpc>
          <a:spcPct val="90000"/>
        </a:lnSpc>
        <a:spcBef>
          <a:spcPts val="160"/>
        </a:spcBef>
        <a:buFont typeface="Arial" panose="020B0604020202020204" pitchFamily="34" charset="0"/>
        <a:buChar char="•"/>
        <a:defRPr sz="600" kern="1200">
          <a:solidFill>
            <a:schemeClr val="bg1">
              <a:lumMod val="50000"/>
            </a:schemeClr>
          </a:solidFill>
          <a:latin typeface="+mn-lt"/>
          <a:ea typeface="+mn-ea"/>
          <a:cs typeface="+mn-cs"/>
        </a:defRPr>
      </a:lvl5pPr>
      <a:lvl6pPr marL="795655" indent="-72390" algn="l" defTabSz="288925" rtl="0" eaLnBrk="1" latinLnBrk="0" hangingPunct="1">
        <a:lnSpc>
          <a:spcPct val="90000"/>
        </a:lnSpc>
        <a:spcBef>
          <a:spcPts val="160"/>
        </a:spcBef>
        <a:buFont typeface="Arial" panose="020B0604020202020204" pitchFamily="34" charset="0"/>
        <a:buChar char="•"/>
        <a:defRPr sz="600" kern="1200">
          <a:solidFill>
            <a:schemeClr val="tx1"/>
          </a:solidFill>
          <a:latin typeface="+mn-lt"/>
          <a:ea typeface="+mn-ea"/>
          <a:cs typeface="+mn-cs"/>
        </a:defRPr>
      </a:lvl6pPr>
      <a:lvl7pPr marL="940435" indent="-72390" algn="l" defTabSz="288925" rtl="0" eaLnBrk="1" latinLnBrk="0" hangingPunct="1">
        <a:lnSpc>
          <a:spcPct val="90000"/>
        </a:lnSpc>
        <a:spcBef>
          <a:spcPts val="160"/>
        </a:spcBef>
        <a:buFont typeface="Arial" panose="020B0604020202020204" pitchFamily="34" charset="0"/>
        <a:buChar char="•"/>
        <a:defRPr sz="600" kern="1200">
          <a:solidFill>
            <a:schemeClr val="tx1"/>
          </a:solidFill>
          <a:latin typeface="+mn-lt"/>
          <a:ea typeface="+mn-ea"/>
          <a:cs typeface="+mn-cs"/>
        </a:defRPr>
      </a:lvl7pPr>
      <a:lvl8pPr marL="1085215" indent="-72390" algn="l" defTabSz="288925" rtl="0" eaLnBrk="1" latinLnBrk="0" hangingPunct="1">
        <a:lnSpc>
          <a:spcPct val="90000"/>
        </a:lnSpc>
        <a:spcBef>
          <a:spcPts val="160"/>
        </a:spcBef>
        <a:buFont typeface="Arial" panose="020B0604020202020204" pitchFamily="34" charset="0"/>
        <a:buChar char="•"/>
        <a:defRPr sz="600" kern="1200">
          <a:solidFill>
            <a:schemeClr val="tx1"/>
          </a:solidFill>
          <a:latin typeface="+mn-lt"/>
          <a:ea typeface="+mn-ea"/>
          <a:cs typeface="+mn-cs"/>
        </a:defRPr>
      </a:lvl8pPr>
      <a:lvl9pPr marL="1229360" indent="-72390" algn="l" defTabSz="288925" rtl="0" eaLnBrk="1" latinLnBrk="0" hangingPunct="1">
        <a:lnSpc>
          <a:spcPct val="90000"/>
        </a:lnSpc>
        <a:spcBef>
          <a:spcPts val="160"/>
        </a:spcBef>
        <a:buFont typeface="Arial" panose="020B0604020202020204" pitchFamily="34" charset="0"/>
        <a:buChar char="•"/>
        <a:defRPr sz="600" kern="1200">
          <a:solidFill>
            <a:schemeClr val="tx1"/>
          </a:solidFill>
          <a:latin typeface="+mn-lt"/>
          <a:ea typeface="+mn-ea"/>
          <a:cs typeface="+mn-cs"/>
        </a:defRPr>
      </a:lvl9pPr>
    </p:bodyStyle>
    <p:otherStyle>
      <a:defPPr>
        <a:defRPr lang="en-US"/>
      </a:defPPr>
      <a:lvl1pPr marL="0" algn="l" defTabSz="288925" rtl="0" eaLnBrk="1" latinLnBrk="0" hangingPunct="1">
        <a:defRPr sz="600" kern="1200">
          <a:solidFill>
            <a:schemeClr val="tx1"/>
          </a:solidFill>
          <a:latin typeface="+mn-lt"/>
          <a:ea typeface="+mn-ea"/>
          <a:cs typeface="+mn-cs"/>
        </a:defRPr>
      </a:lvl1pPr>
      <a:lvl2pPr marL="144780" algn="l" defTabSz="288925" rtl="0" eaLnBrk="1" latinLnBrk="0" hangingPunct="1">
        <a:defRPr sz="600" kern="1200">
          <a:solidFill>
            <a:schemeClr val="tx1"/>
          </a:solidFill>
          <a:latin typeface="+mn-lt"/>
          <a:ea typeface="+mn-ea"/>
          <a:cs typeface="+mn-cs"/>
        </a:defRPr>
      </a:lvl2pPr>
      <a:lvl3pPr marL="289560" algn="l" defTabSz="288925" rtl="0" eaLnBrk="1" latinLnBrk="0" hangingPunct="1">
        <a:defRPr sz="600" kern="1200">
          <a:solidFill>
            <a:schemeClr val="tx1"/>
          </a:solidFill>
          <a:latin typeface="+mn-lt"/>
          <a:ea typeface="+mn-ea"/>
          <a:cs typeface="+mn-cs"/>
        </a:defRPr>
      </a:lvl3pPr>
      <a:lvl4pPr marL="433705" algn="l" defTabSz="288925" rtl="0" eaLnBrk="1" latinLnBrk="0" hangingPunct="1">
        <a:defRPr sz="600" kern="1200">
          <a:solidFill>
            <a:schemeClr val="tx1"/>
          </a:solidFill>
          <a:latin typeface="+mn-lt"/>
          <a:ea typeface="+mn-ea"/>
          <a:cs typeface="+mn-cs"/>
        </a:defRPr>
      </a:lvl4pPr>
      <a:lvl5pPr marL="578485" algn="l" defTabSz="288925" rtl="0" eaLnBrk="1" latinLnBrk="0" hangingPunct="1">
        <a:defRPr sz="600" kern="1200">
          <a:solidFill>
            <a:schemeClr val="tx1"/>
          </a:solidFill>
          <a:latin typeface="+mn-lt"/>
          <a:ea typeface="+mn-ea"/>
          <a:cs typeface="+mn-cs"/>
        </a:defRPr>
      </a:lvl5pPr>
      <a:lvl6pPr marL="723265" algn="l" defTabSz="288925" rtl="0" eaLnBrk="1" latinLnBrk="0" hangingPunct="1">
        <a:defRPr sz="600" kern="1200">
          <a:solidFill>
            <a:schemeClr val="tx1"/>
          </a:solidFill>
          <a:latin typeface="+mn-lt"/>
          <a:ea typeface="+mn-ea"/>
          <a:cs typeface="+mn-cs"/>
        </a:defRPr>
      </a:lvl6pPr>
      <a:lvl7pPr marL="868045" algn="l" defTabSz="288925" rtl="0" eaLnBrk="1" latinLnBrk="0" hangingPunct="1">
        <a:defRPr sz="600" kern="1200">
          <a:solidFill>
            <a:schemeClr val="tx1"/>
          </a:solidFill>
          <a:latin typeface="+mn-lt"/>
          <a:ea typeface="+mn-ea"/>
          <a:cs typeface="+mn-cs"/>
        </a:defRPr>
      </a:lvl7pPr>
      <a:lvl8pPr marL="1012825" algn="l" defTabSz="288925" rtl="0" eaLnBrk="1" latinLnBrk="0" hangingPunct="1">
        <a:defRPr sz="600" kern="1200">
          <a:solidFill>
            <a:schemeClr val="tx1"/>
          </a:solidFill>
          <a:latin typeface="+mn-lt"/>
          <a:ea typeface="+mn-ea"/>
          <a:cs typeface="+mn-cs"/>
        </a:defRPr>
      </a:lvl8pPr>
      <a:lvl9pPr marL="1157605" algn="l" defTabSz="288925" rtl="0" eaLnBrk="1" latinLnBrk="0" hangingPunct="1">
        <a:defRPr sz="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7.tiff"/><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tags" Target="../tags/tag31.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tags" Target="../tags/tag43.xml"/><Relationship Id="rId2" Type="http://schemas.openxmlformats.org/officeDocument/2006/relationships/tags" Target="../tags/tag33.xml"/><Relationship Id="rId16" Type="http://schemas.openxmlformats.org/officeDocument/2006/relationships/notesSlide" Target="../notesSlides/notesSlide8.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5" Type="http://schemas.openxmlformats.org/officeDocument/2006/relationships/slideLayout" Target="../slideLayouts/slideLayout3.xml"/><Relationship Id="rId10" Type="http://schemas.openxmlformats.org/officeDocument/2006/relationships/tags" Target="../tags/tag41.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image" Target="../media/image10.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40.png"/><Relationship Id="rId5" Type="http://schemas.openxmlformats.org/officeDocument/2006/relationships/notesSlide" Target="../notesSlides/notesSlide10.xml"/><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11.png"/><Relationship Id="rId5" Type="http://schemas.openxmlformats.org/officeDocument/2006/relationships/notesSlide" Target="../notesSlides/notesSlide11.xml"/><Relationship Id="rId4"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image" Target="../media/image13.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12.png"/><Relationship Id="rId5" Type="http://schemas.openxmlformats.org/officeDocument/2006/relationships/notesSlide" Target="../notesSlides/notesSlide12.xml"/><Relationship Id="rId4"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notesSlide" Target="../notesSlides/notesSlide13.xml"/><Relationship Id="rId4"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notesSlide" Target="../notesSlides/notesSlide14.xml"/><Relationship Id="rId5" Type="http://schemas.openxmlformats.org/officeDocument/2006/relationships/slideLayout" Target="../slideLayouts/slideLayout3.xml"/><Relationship Id="rId4" Type="http://schemas.openxmlformats.org/officeDocument/2006/relationships/tags" Target="../tags/tag6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image" Target="../media/image14.png"/><Relationship Id="rId4"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15.png"/><Relationship Id="rId4"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7.xml"/><Relationship Id="rId1" Type="http://schemas.openxmlformats.org/officeDocument/2006/relationships/tags" Target="../tags/tag66.xml"/><Relationship Id="rId4"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9.xml"/><Relationship Id="rId1" Type="http://schemas.openxmlformats.org/officeDocument/2006/relationships/tags" Target="../tags/tag68.xml"/><Relationship Id="rId5" Type="http://schemas.openxmlformats.org/officeDocument/2006/relationships/image" Target="../media/image16.png"/><Relationship Id="rId4"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5.xml"/><Relationship Id="rId1" Type="http://schemas.openxmlformats.org/officeDocument/2006/relationships/tags" Target="../tags/tag74.xml"/><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comments" Target="../comments/comment1.xml"/><Relationship Id="rId5" Type="http://schemas.openxmlformats.org/officeDocument/2006/relationships/image" Target="../media/image21.png"/><Relationship Id="rId4"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image" Target="../media/image22.png"/><Relationship Id="rId4"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1.xml"/><Relationship Id="rId1" Type="http://schemas.openxmlformats.org/officeDocument/2006/relationships/tags" Target="../tags/tag80.xml"/><Relationship Id="rId4"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31.png"/><Relationship Id="rId4"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5.xml"/><Relationship Id="rId1" Type="http://schemas.openxmlformats.org/officeDocument/2006/relationships/tags" Target="../tags/tag84.xml"/><Relationship Id="rId5" Type="http://schemas.openxmlformats.org/officeDocument/2006/relationships/image" Target="../media/image32.png"/><Relationship Id="rId4"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tags" Target="../tags/tag25.xml"/><Relationship Id="rId3" Type="http://schemas.openxmlformats.org/officeDocument/2006/relationships/tags" Target="../tags/tag10.xml"/><Relationship Id="rId21" Type="http://schemas.openxmlformats.org/officeDocument/2006/relationships/slideLayout" Target="../slideLayouts/slideLayout3.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tags" Target="../tags/tag24.xml"/><Relationship Id="rId2" Type="http://schemas.openxmlformats.org/officeDocument/2006/relationships/tags" Target="../tags/tag9.xml"/><Relationship Id="rId16" Type="http://schemas.openxmlformats.org/officeDocument/2006/relationships/tags" Target="../tags/tag23.xml"/><Relationship Id="rId20" Type="http://schemas.openxmlformats.org/officeDocument/2006/relationships/tags" Target="../tags/tag27.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tags" Target="../tags/tag22.xml"/><Relationship Id="rId10" Type="http://schemas.openxmlformats.org/officeDocument/2006/relationships/tags" Target="../tags/tag17.xml"/><Relationship Id="rId19" Type="http://schemas.openxmlformats.org/officeDocument/2006/relationships/tags" Target="../tags/tag26.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 Id="rId2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896202"/>
            <a:ext cx="5824061" cy="544467"/>
          </a:xfrm>
        </p:spPr>
        <p:txBody>
          <a:bodyPr/>
          <a:lstStyle/>
          <a:p>
            <a:r>
              <a:rPr lang="en-US" altLang="zh-CN" dirty="0">
                <a:latin typeface="+mn-lt"/>
                <a:ea typeface="+mn-ea"/>
                <a:cs typeface="+mn-ea"/>
                <a:sym typeface="+mn-lt"/>
              </a:rPr>
              <a:t>Statistical Analyses on </a:t>
            </a:r>
            <a:br>
              <a:rPr lang="en-US" altLang="zh-CN" dirty="0">
                <a:latin typeface="+mn-lt"/>
                <a:ea typeface="+mn-ea"/>
                <a:cs typeface="+mn-ea"/>
                <a:sym typeface="+mn-lt"/>
              </a:rPr>
            </a:br>
            <a:r>
              <a:rPr lang="en-US" altLang="zh-CN" dirty="0">
                <a:latin typeface="+mn-lt"/>
                <a:ea typeface="+mn-ea"/>
                <a:cs typeface="+mn-ea"/>
                <a:sym typeface="+mn-lt"/>
              </a:rPr>
              <a:t>S&amp;P 500 Index</a:t>
            </a:r>
            <a:endParaRPr lang="zh-CN" altLang="en-US" dirty="0">
              <a:latin typeface="+mn-lt"/>
              <a:ea typeface="+mn-ea"/>
              <a:cs typeface="+mn-ea"/>
              <a:sym typeface="+mn-lt"/>
            </a:endParaRPr>
          </a:p>
        </p:txBody>
      </p:sp>
      <p:sp>
        <p:nvSpPr>
          <p:cNvPr id="4" name="TextBox 3"/>
          <p:cNvSpPr txBox="1"/>
          <p:nvPr/>
        </p:nvSpPr>
        <p:spPr>
          <a:xfrm>
            <a:off x="704876" y="2652197"/>
            <a:ext cx="5656922" cy="2583849"/>
          </a:xfrm>
          <a:prstGeom prst="rect">
            <a:avLst/>
          </a:prstGeom>
          <a:noFill/>
        </p:spPr>
        <p:txBody>
          <a:bodyPr wrap="square" rtlCol="0">
            <a:spAutoFit/>
          </a:bodyPr>
          <a:lstStyle/>
          <a:p>
            <a:pPr algn="ctr">
              <a:lnSpc>
                <a:spcPct val="130000"/>
              </a:lnSpc>
            </a:pPr>
            <a:r>
              <a:rPr lang="en-US" altLang="zh-CN" sz="1400" b="1" dirty="0">
                <a:cs typeface="+mn-ea"/>
                <a:sym typeface="+mn-lt"/>
              </a:rPr>
              <a:t>Presented by GROUP G</a:t>
            </a:r>
            <a:endParaRPr lang="zh-CN" altLang="en-US" sz="1400" b="1" dirty="0">
              <a:cs typeface="+mn-ea"/>
              <a:sym typeface="+mn-lt"/>
            </a:endParaRPr>
          </a:p>
          <a:p>
            <a:pPr algn="ctr">
              <a:lnSpc>
                <a:spcPct val="130000"/>
              </a:lnSpc>
            </a:pPr>
            <a:endParaRPr lang="en-US" altLang="zh-CN" sz="1400" b="1" dirty="0">
              <a:cs typeface="+mn-ea"/>
              <a:sym typeface="+mn-lt"/>
            </a:endParaRPr>
          </a:p>
          <a:p>
            <a:pPr algn="r">
              <a:lnSpc>
                <a:spcPct val="130000"/>
              </a:lnSpc>
            </a:pPr>
            <a:r>
              <a:rPr lang="en-US" altLang="zh-CN" sz="1400" i="1" dirty="0">
                <a:cs typeface="+mn-ea"/>
                <a:sym typeface="+mn-lt"/>
              </a:rPr>
              <a:t>YE, </a:t>
            </a:r>
            <a:r>
              <a:rPr lang="en-US" altLang="zh-CN" sz="1400" i="1" dirty="0" err="1">
                <a:cs typeface="+mn-ea"/>
                <a:sym typeface="+mn-lt"/>
              </a:rPr>
              <a:t>Yifan</a:t>
            </a:r>
            <a:r>
              <a:rPr lang="en-US" altLang="zh-CN" sz="1400" i="1" dirty="0">
                <a:cs typeface="+mn-ea"/>
                <a:sym typeface="+mn-lt"/>
              </a:rPr>
              <a:t> 20551471   </a:t>
            </a:r>
          </a:p>
          <a:p>
            <a:pPr algn="r">
              <a:lnSpc>
                <a:spcPct val="130000"/>
              </a:lnSpc>
            </a:pPr>
            <a:r>
              <a:rPr lang="en-US" altLang="zh-CN" sz="1400" i="1" dirty="0">
                <a:cs typeface="+mn-ea"/>
                <a:sym typeface="+mn-lt"/>
              </a:rPr>
              <a:t>LI, </a:t>
            </a:r>
            <a:r>
              <a:rPr lang="en-US" altLang="zh-CN" sz="1400" i="1" dirty="0" err="1">
                <a:cs typeface="+mn-ea"/>
                <a:sym typeface="+mn-lt"/>
              </a:rPr>
              <a:t>Jiahao</a:t>
            </a:r>
            <a:r>
              <a:rPr lang="en-US" altLang="zh-CN" sz="1400" i="1" dirty="0">
                <a:cs typeface="+mn-ea"/>
                <a:sym typeface="+mn-lt"/>
              </a:rPr>
              <a:t> 20568357 </a:t>
            </a:r>
          </a:p>
          <a:p>
            <a:pPr algn="r">
              <a:lnSpc>
                <a:spcPct val="130000"/>
              </a:lnSpc>
            </a:pPr>
            <a:r>
              <a:rPr lang="en-US" altLang="zh-CN" sz="1400" i="1" dirty="0">
                <a:cs typeface="+mn-ea"/>
                <a:sym typeface="+mn-lt"/>
              </a:rPr>
              <a:t>HUANG, </a:t>
            </a:r>
            <a:r>
              <a:rPr lang="en-US" altLang="zh-CN" sz="1400" i="1" dirty="0" err="1">
                <a:cs typeface="+mn-ea"/>
                <a:sym typeface="+mn-lt"/>
              </a:rPr>
              <a:t>Zhenzhen</a:t>
            </a:r>
            <a:r>
              <a:rPr lang="en-US" altLang="zh-CN" sz="1400" i="1" dirty="0">
                <a:cs typeface="+mn-ea"/>
                <a:sym typeface="+mn-lt"/>
              </a:rPr>
              <a:t>  20568058  </a:t>
            </a:r>
          </a:p>
          <a:p>
            <a:pPr algn="r">
              <a:lnSpc>
                <a:spcPct val="130000"/>
              </a:lnSpc>
            </a:pPr>
            <a:r>
              <a:rPr lang="en-US" altLang="zh-CN" sz="1400" i="1" dirty="0">
                <a:cs typeface="+mn-ea"/>
                <a:sym typeface="+mn-lt"/>
              </a:rPr>
              <a:t>XIE, Hao 20568644 </a:t>
            </a:r>
          </a:p>
          <a:p>
            <a:pPr algn="r">
              <a:lnSpc>
                <a:spcPct val="130000"/>
              </a:lnSpc>
            </a:pPr>
            <a:r>
              <a:rPr lang="en-US" altLang="zh-CN" sz="1400" i="1" dirty="0">
                <a:cs typeface="+mn-ea"/>
                <a:sym typeface="+mn-lt"/>
              </a:rPr>
              <a:t>CHENG, Qing 20567494   </a:t>
            </a:r>
          </a:p>
          <a:p>
            <a:pPr algn="ctr">
              <a:lnSpc>
                <a:spcPct val="130000"/>
              </a:lnSpc>
            </a:pPr>
            <a:endParaRPr lang="en-US" altLang="zh-CN" sz="1400" b="1" dirty="0">
              <a:cs typeface="+mn-ea"/>
              <a:sym typeface="+mn-lt"/>
            </a:endParaRPr>
          </a:p>
          <a:p>
            <a:pPr algn="ctr">
              <a:lnSpc>
                <a:spcPct val="130000"/>
              </a:lnSpc>
            </a:pPr>
            <a:endParaRPr lang="zh-CN" altLang="en-US" sz="1400" b="1" dirty="0">
              <a:cs typeface="+mn-ea"/>
              <a:sym typeface="+mn-lt"/>
            </a:endParaRPr>
          </a:p>
        </p:txBody>
      </p:sp>
      <p:pic>
        <p:nvPicPr>
          <p:cNvPr id="12" name="钢琴版纯音乐.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4572000" y="5236046"/>
            <a:ext cx="609600" cy="60960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2"/>
                                        </p:tgtEl>
                                      </p:cBhvr>
                                    </p:cmd>
                                  </p:childTnLst>
                                  <p:subTnLst>
                                    <p:set>
                                      <p:cBhvr override="childStyle">
                                        <p:cTn dur="1" fill="hold" display="0" masterRel="sameClick" afterEffect="1">
                                          <p:stCondLst>
                                            <p:cond evt="end" delay="0">
                                              <p:tn val="5"/>
                                            </p:cond>
                                          </p:stCondLst>
                                        </p:cTn>
                                        <p:tgtEl>
                                          <p:spTgt spid="12"/>
                                        </p:tgtEl>
                                        <p:attrNameLst>
                                          <p:attrName>style.visibility</p:attrName>
                                        </p:attrNameLst>
                                      </p:cBhvr>
                                      <p:to>
                                        <p:strVal val="hidden"/>
                                      </p:to>
                                    </p:set>
                                  </p:subTnLst>
                                </p:cTn>
                              </p:par>
                            </p:childTnLst>
                          </p:cTn>
                        </p:par>
                        <p:par>
                          <p:cTn id="7" fill="hold">
                            <p:stCondLst>
                              <p:cond delay="0"/>
                            </p:stCondLst>
                            <p:childTnLst>
                              <p:par>
                                <p:cTn id="8" presetID="10" presetClass="entr" presetSubtype="0" fill="hold" grpId="0" nodeType="afterEffect">
                                  <p:stCondLst>
                                    <p:cond delay="0"/>
                                  </p:stCondLst>
                                  <p:iterate type="lt">
                                    <p:tmPct val="2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par>
                                <p:cTn id="11" presetID="37" presetClass="entr" presetSubtype="0" fill="hold" grpId="0" nodeType="withEffect">
                                  <p:stCondLst>
                                    <p:cond delay="3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anim calcmode="lin" valueType="num">
                                      <p:cBhvr>
                                        <p:cTn id="14" dur="2000" fill="hold"/>
                                        <p:tgtEl>
                                          <p:spTgt spid="4"/>
                                        </p:tgtEl>
                                        <p:attrNameLst>
                                          <p:attrName>ppt_x</p:attrName>
                                        </p:attrNameLst>
                                      </p:cBhvr>
                                      <p:tavLst>
                                        <p:tav tm="0">
                                          <p:val>
                                            <p:strVal val="#ppt_x"/>
                                          </p:val>
                                        </p:tav>
                                        <p:tav tm="100000">
                                          <p:val>
                                            <p:strVal val="#ppt_x"/>
                                          </p:val>
                                        </p:tav>
                                      </p:tavLst>
                                    </p:anim>
                                    <p:anim calcmode="lin" valueType="num">
                                      <p:cBhvr>
                                        <p:cTn id="15" dur="1801" decel="100000" fill="hold"/>
                                        <p:tgtEl>
                                          <p:spTgt spid="4"/>
                                        </p:tgtEl>
                                        <p:attrNameLst>
                                          <p:attrName>ppt_y</p:attrName>
                                        </p:attrNameLst>
                                      </p:cBhvr>
                                      <p:tavLst>
                                        <p:tav tm="0">
                                          <p:val>
                                            <p:strVal val="#ppt_y+1"/>
                                          </p:val>
                                        </p:tav>
                                        <p:tav tm="100000">
                                          <p:val>
                                            <p:strVal val="#ppt_y-.03"/>
                                          </p:val>
                                        </p:tav>
                                      </p:tavLst>
                                    </p:anim>
                                    <p:anim calcmode="lin" valueType="num">
                                      <p:cBhvr>
                                        <p:cTn id="16" dur="199" accel="100000" fill="hold">
                                          <p:stCondLst>
                                            <p:cond delay="1801"/>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31">
                <p:cTn id="17" repeatCount="indefinite" fill="hold" display="0">
                  <p:stCondLst>
                    <p:cond delay="indefinite"/>
                  </p:stCondLst>
                  <p:endCondLst>
                    <p:cond evt="onStopAudio" delay="0">
                      <p:tgtEl>
                        <p:sldTgt/>
                      </p:tgtEl>
                    </p:cond>
                  </p:endCondLst>
                </p:cTn>
                <p:tgtEl>
                  <p:spTgt spid="12"/>
                </p:tgtEl>
              </p:cMediaNode>
            </p:audio>
          </p:childTnLst>
        </p:cTn>
      </p:par>
    </p:tnLst>
    <p:bldLst>
      <p:bldP spid="2"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cs typeface="+mn-ea"/>
                <a:sym typeface="+mn-lt"/>
              </a:rPr>
              <a:t>Data Exploration</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7584" y="1286930"/>
            <a:ext cx="7312060" cy="3787071"/>
          </a:xfrm>
          <a:prstGeom prst="rect">
            <a:avLst/>
          </a:prstGeom>
        </p:spPr>
      </p:pic>
      <p:sp>
        <p:nvSpPr>
          <p:cNvPr id="5" name="TextBox 4"/>
          <p:cNvSpPr txBox="1"/>
          <p:nvPr/>
        </p:nvSpPr>
        <p:spPr>
          <a:xfrm>
            <a:off x="107504" y="843558"/>
            <a:ext cx="3528392" cy="369332"/>
          </a:xfrm>
          <a:prstGeom prst="rect">
            <a:avLst/>
          </a:prstGeom>
          <a:noFill/>
        </p:spPr>
        <p:txBody>
          <a:bodyPr wrap="square" rtlCol="0">
            <a:spAutoFit/>
          </a:bodyPr>
          <a:lstStyle/>
          <a:p>
            <a:r>
              <a:rPr lang="en-US" b="1" dirty="0"/>
              <a:t>Boxplot of Financial Indexes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mn-ea"/>
                <a:sym typeface="+mn-lt"/>
              </a:rPr>
              <a:t>Data Exploration</a:t>
            </a:r>
            <a:endParaRPr lang="zh-CN" altLang="en-US" dirty="0">
              <a:latin typeface="+mn-lt"/>
              <a:ea typeface="+mn-ea"/>
              <a:cs typeface="+mn-ea"/>
              <a:sym typeface="+mn-lt"/>
            </a:endParaRPr>
          </a:p>
        </p:txBody>
      </p:sp>
      <p:cxnSp>
        <p:nvCxnSpPr>
          <p:cNvPr id="98" name="MH_Other_9"/>
          <p:cNvCxnSpPr/>
          <p:nvPr>
            <p:custDataLst>
              <p:tags r:id="rId1"/>
            </p:custDataLst>
          </p:nvPr>
        </p:nvCxnSpPr>
        <p:spPr>
          <a:xfrm>
            <a:off x="539552" y="2735411"/>
            <a:ext cx="0" cy="1440000"/>
          </a:xfrm>
          <a:prstGeom prst="line">
            <a:avLst/>
          </a:prstGeom>
          <a:ln w="25400">
            <a:gradFill flip="none" rotWithShape="1">
              <a:gsLst>
                <a:gs pos="0">
                  <a:schemeClr val="accent1">
                    <a:lumMod val="5000"/>
                    <a:lumOff val="95000"/>
                    <a:alpha val="0"/>
                  </a:schemeClr>
                </a:gs>
                <a:gs pos="100000">
                  <a:schemeClr val="accent1"/>
                </a:gs>
              </a:gsLst>
              <a:lin ang="5400000" scaled="1"/>
              <a:tileRect/>
            </a:gradFill>
            <a:prstDash val="solid"/>
            <a:headEnd type="none"/>
          </a:ln>
        </p:spPr>
        <p:style>
          <a:lnRef idx="1">
            <a:schemeClr val="accent1"/>
          </a:lnRef>
          <a:fillRef idx="0">
            <a:schemeClr val="accent1"/>
          </a:fillRef>
          <a:effectRef idx="0">
            <a:schemeClr val="accent1"/>
          </a:effectRef>
          <a:fontRef idx="minor">
            <a:schemeClr val="tx1"/>
          </a:fontRef>
        </p:style>
      </p:cxnSp>
      <p:sp>
        <p:nvSpPr>
          <p:cNvPr id="100" name="MH_Text_2"/>
          <p:cNvSpPr txBox="1"/>
          <p:nvPr>
            <p:custDataLst>
              <p:tags r:id="rId2"/>
            </p:custDataLst>
          </p:nvPr>
        </p:nvSpPr>
        <p:spPr>
          <a:xfrm>
            <a:off x="5658677" y="1906371"/>
            <a:ext cx="3161795" cy="784510"/>
          </a:xfrm>
          <a:prstGeom prst="rect">
            <a:avLst/>
          </a:prstGeom>
          <a:noFill/>
        </p:spPr>
        <p:txBody>
          <a:bodyPr lIns="0" tIns="0" rIns="0" bIns="0">
            <a:noAutofit/>
          </a:bodyPr>
          <a:lstStyle>
            <a:defPPr>
              <a:defRPr lang="zh-CN"/>
            </a:defPPr>
            <a:lvl1pPr>
              <a:lnSpc>
                <a:spcPct val="130000"/>
              </a:lnSpc>
              <a:defRPr sz="1200"/>
            </a:lvl1pPr>
          </a:lstStyle>
          <a:p>
            <a:pPr>
              <a:lnSpc>
                <a:spcPct val="150000"/>
              </a:lnSpc>
              <a:defRPr/>
            </a:pPr>
            <a:endParaRPr lang="zh-CN" altLang="en-US" sz="1050" dirty="0">
              <a:solidFill>
                <a:schemeClr val="tx1">
                  <a:lumMod val="50000"/>
                  <a:lumOff val="50000"/>
                </a:schemeClr>
              </a:solidFill>
              <a:cs typeface="+mn-ea"/>
              <a:sym typeface="+mn-lt"/>
            </a:endParaRPr>
          </a:p>
        </p:txBody>
      </p:sp>
      <p:sp>
        <p:nvSpPr>
          <p:cNvPr id="101" name="MH_SubTitle_2"/>
          <p:cNvSpPr txBox="1"/>
          <p:nvPr>
            <p:custDataLst>
              <p:tags r:id="rId3"/>
            </p:custDataLst>
          </p:nvPr>
        </p:nvSpPr>
        <p:spPr>
          <a:xfrm>
            <a:off x="-16360" y="816889"/>
            <a:ext cx="3265944" cy="405732"/>
          </a:xfrm>
          <a:prstGeom prst="rect">
            <a:avLst/>
          </a:prstGeom>
          <a:noFill/>
        </p:spPr>
        <p:txBody>
          <a:bodyPr lIns="0" tIns="0" rIns="0" bIns="0" anchor="ctr">
            <a:normAutofit/>
          </a:bodyPr>
          <a:lstStyle>
            <a:defPPr>
              <a:defRPr lang="zh-CN"/>
            </a:defPPr>
            <a:lvl1pPr>
              <a:lnSpc>
                <a:spcPct val="130000"/>
              </a:lnSpc>
              <a:defRPr sz="1200"/>
            </a:lvl1pPr>
          </a:lstStyle>
          <a:p>
            <a:pPr algn="ctr" eaLnBrk="1" fontAlgn="auto" hangingPunct="1">
              <a:spcBef>
                <a:spcPts val="0"/>
              </a:spcBef>
              <a:spcAft>
                <a:spcPts val="0"/>
              </a:spcAft>
              <a:defRPr/>
            </a:pPr>
            <a:r>
              <a:rPr lang="en-US" altLang="zh-CN" sz="1800" b="1" dirty="0">
                <a:solidFill>
                  <a:schemeClr val="accent1"/>
                </a:solidFill>
                <a:cs typeface="+mn-ea"/>
                <a:sym typeface="+mn-lt"/>
              </a:rPr>
              <a:t>The return of S&amp;P 500</a:t>
            </a:r>
            <a:endParaRPr lang="zh-CN" altLang="en-US" sz="1800" b="1" dirty="0">
              <a:solidFill>
                <a:schemeClr val="accent1"/>
              </a:solidFill>
              <a:cs typeface="+mn-ea"/>
              <a:sym typeface="+mn-lt"/>
            </a:endParaRPr>
          </a:p>
        </p:txBody>
      </p:sp>
      <p:sp>
        <p:nvSpPr>
          <p:cNvPr id="102" name="MH_Text_2"/>
          <p:cNvSpPr txBox="1"/>
          <p:nvPr>
            <p:custDataLst>
              <p:tags r:id="rId4"/>
            </p:custDataLst>
          </p:nvPr>
        </p:nvSpPr>
        <p:spPr>
          <a:xfrm>
            <a:off x="5627271" y="2915999"/>
            <a:ext cx="3081326" cy="784510"/>
          </a:xfrm>
          <a:prstGeom prst="rect">
            <a:avLst/>
          </a:prstGeom>
          <a:noFill/>
        </p:spPr>
        <p:txBody>
          <a:bodyPr lIns="0" tIns="0" rIns="0" bIns="0">
            <a:noAutofit/>
          </a:bodyPr>
          <a:lstStyle>
            <a:defPPr>
              <a:defRPr lang="zh-CN"/>
            </a:defPPr>
            <a:lvl1pPr>
              <a:lnSpc>
                <a:spcPct val="130000"/>
              </a:lnSpc>
              <a:defRPr sz="1200"/>
            </a:lvl1pPr>
          </a:lstStyle>
          <a:p>
            <a:pPr>
              <a:lnSpc>
                <a:spcPct val="150000"/>
              </a:lnSpc>
              <a:defRPr/>
            </a:pPr>
            <a:endParaRPr lang="zh-CN" altLang="en-US" sz="1050" dirty="0">
              <a:solidFill>
                <a:schemeClr val="tx1">
                  <a:lumMod val="50000"/>
                  <a:lumOff val="50000"/>
                </a:schemeClr>
              </a:solidFill>
              <a:cs typeface="+mn-ea"/>
              <a:sym typeface="+mn-lt"/>
            </a:endParaRPr>
          </a:p>
        </p:txBody>
      </p:sp>
      <p:graphicFrame>
        <p:nvGraphicFramePr>
          <p:cNvPr id="4" name="Table 3"/>
          <p:cNvGraphicFramePr>
            <a:graphicFrameLocks noGrp="1"/>
          </p:cNvGraphicFramePr>
          <p:nvPr/>
        </p:nvGraphicFramePr>
        <p:xfrm>
          <a:off x="466937" y="1476617"/>
          <a:ext cx="2160236" cy="3097498"/>
        </p:xfrm>
        <a:graphic>
          <a:graphicData uri="http://schemas.openxmlformats.org/drawingml/2006/table">
            <a:tbl>
              <a:tblPr/>
              <a:tblGrid>
                <a:gridCol w="1080118">
                  <a:extLst>
                    <a:ext uri="{9D8B030D-6E8A-4147-A177-3AD203B41FA5}">
                      <a16:colId xmlns:a16="http://schemas.microsoft.com/office/drawing/2014/main" val="20000"/>
                    </a:ext>
                  </a:extLst>
                </a:gridCol>
                <a:gridCol w="1080118">
                  <a:extLst>
                    <a:ext uri="{9D8B030D-6E8A-4147-A177-3AD203B41FA5}">
                      <a16:colId xmlns:a16="http://schemas.microsoft.com/office/drawing/2014/main" val="20001"/>
                    </a:ext>
                  </a:extLst>
                </a:gridCol>
              </a:tblGrid>
              <a:tr h="598869">
                <a:tc>
                  <a:txBody>
                    <a:bodyPr/>
                    <a:lstStyle/>
                    <a:p>
                      <a:pPr algn="r" fontAlgn="ctr"/>
                      <a:br>
                        <a:rPr lang="en-US" sz="1400" b="1" dirty="0">
                          <a:effectLst/>
                        </a:rPr>
                      </a:br>
                      <a:endParaRPr lang="en-US" sz="1400" b="1" dirty="0">
                        <a:effectLst/>
                      </a:endParaRPr>
                    </a:p>
                  </a:txBody>
                  <a:tcPr anchor="ctr">
                    <a:lnL>
                      <a:noFill/>
                    </a:lnL>
                    <a:lnR>
                      <a:noFill/>
                    </a:lnR>
                    <a:lnT>
                      <a:noFill/>
                    </a:lnT>
                    <a:lnB>
                      <a:noFill/>
                    </a:lnB>
                  </a:tcPr>
                </a:tc>
                <a:tc>
                  <a:txBody>
                    <a:bodyPr/>
                    <a:lstStyle/>
                    <a:p>
                      <a:pPr algn="r" fontAlgn="ctr"/>
                      <a:r>
                        <a:rPr lang="en-US" sz="1400" b="1" dirty="0">
                          <a:effectLst/>
                        </a:rPr>
                        <a:t>sp500</a:t>
                      </a:r>
                    </a:p>
                  </a:txBody>
                  <a:tcPr anchor="ctr">
                    <a:lnL>
                      <a:noFill/>
                    </a:lnL>
                    <a:lnR>
                      <a:noFill/>
                    </a:lnR>
                    <a:lnT>
                      <a:noFill/>
                    </a:lnT>
                    <a:lnB>
                      <a:noFill/>
                    </a:lnB>
                  </a:tcPr>
                </a:tc>
                <a:extLst>
                  <a:ext uri="{0D108BD9-81ED-4DB2-BD59-A6C34878D82A}">
                    <a16:rowId xmlns:a16="http://schemas.microsoft.com/office/drawing/2014/main" val="10000"/>
                  </a:ext>
                </a:extLst>
              </a:tr>
              <a:tr h="356947">
                <a:tc>
                  <a:txBody>
                    <a:bodyPr/>
                    <a:lstStyle/>
                    <a:p>
                      <a:pPr algn="r" fontAlgn="ctr"/>
                      <a:r>
                        <a:rPr lang="en-US" sz="1400" b="1">
                          <a:effectLst/>
                        </a:rPr>
                        <a:t>mean</a:t>
                      </a:r>
                    </a:p>
                  </a:txBody>
                  <a:tcPr anchor="ctr">
                    <a:lnL>
                      <a:noFill/>
                    </a:lnL>
                    <a:lnR>
                      <a:noFill/>
                    </a:lnR>
                    <a:lnT>
                      <a:noFill/>
                    </a:lnT>
                    <a:lnB>
                      <a:noFill/>
                    </a:lnB>
                  </a:tcPr>
                </a:tc>
                <a:tc>
                  <a:txBody>
                    <a:bodyPr/>
                    <a:lstStyle/>
                    <a:p>
                      <a:pPr algn="r" fontAlgn="ctr"/>
                      <a:r>
                        <a:rPr lang="en-US" sz="1400" dirty="0">
                          <a:effectLst/>
                        </a:rPr>
                        <a:t>0.00</a:t>
                      </a:r>
                    </a:p>
                  </a:txBody>
                  <a:tcPr anchor="ctr">
                    <a:lnL>
                      <a:noFill/>
                    </a:lnL>
                    <a:lnR>
                      <a:noFill/>
                    </a:lnR>
                    <a:lnT>
                      <a:noFill/>
                    </a:lnT>
                    <a:lnB>
                      <a:noFill/>
                    </a:lnB>
                  </a:tcPr>
                </a:tc>
                <a:extLst>
                  <a:ext uri="{0D108BD9-81ED-4DB2-BD59-A6C34878D82A}">
                    <a16:rowId xmlns:a16="http://schemas.microsoft.com/office/drawing/2014/main" val="10001"/>
                  </a:ext>
                </a:extLst>
              </a:tr>
              <a:tr h="356947">
                <a:tc>
                  <a:txBody>
                    <a:bodyPr/>
                    <a:lstStyle/>
                    <a:p>
                      <a:pPr algn="r" fontAlgn="ctr"/>
                      <a:r>
                        <a:rPr lang="en-US" sz="1400" b="1">
                          <a:effectLst/>
                        </a:rPr>
                        <a:t>std</a:t>
                      </a:r>
                    </a:p>
                  </a:txBody>
                  <a:tcPr anchor="ctr">
                    <a:lnL>
                      <a:noFill/>
                    </a:lnL>
                    <a:lnR>
                      <a:noFill/>
                    </a:lnR>
                    <a:lnT>
                      <a:noFill/>
                    </a:lnT>
                    <a:lnB>
                      <a:noFill/>
                    </a:lnB>
                    <a:solidFill>
                      <a:srgbClr val="F5F5F5"/>
                    </a:solidFill>
                  </a:tcPr>
                </a:tc>
                <a:tc>
                  <a:txBody>
                    <a:bodyPr/>
                    <a:lstStyle/>
                    <a:p>
                      <a:pPr algn="r" fontAlgn="ctr"/>
                      <a:r>
                        <a:rPr lang="en-US" sz="1400" dirty="0">
                          <a:effectLst/>
                        </a:rPr>
                        <a:t>0.01</a:t>
                      </a:r>
                    </a:p>
                  </a:txBody>
                  <a:tcPr anchor="ctr">
                    <a:lnL>
                      <a:noFill/>
                    </a:lnL>
                    <a:lnR>
                      <a:noFill/>
                    </a:lnR>
                    <a:lnT>
                      <a:noFill/>
                    </a:lnT>
                    <a:lnB>
                      <a:noFill/>
                    </a:lnB>
                    <a:solidFill>
                      <a:srgbClr val="F5F5F5"/>
                    </a:solidFill>
                  </a:tcPr>
                </a:tc>
                <a:extLst>
                  <a:ext uri="{0D108BD9-81ED-4DB2-BD59-A6C34878D82A}">
                    <a16:rowId xmlns:a16="http://schemas.microsoft.com/office/drawing/2014/main" val="10002"/>
                  </a:ext>
                </a:extLst>
              </a:tr>
              <a:tr h="356947">
                <a:tc>
                  <a:txBody>
                    <a:bodyPr/>
                    <a:lstStyle/>
                    <a:p>
                      <a:pPr algn="r" fontAlgn="ctr"/>
                      <a:r>
                        <a:rPr lang="en-US" sz="1400" b="1">
                          <a:effectLst/>
                        </a:rPr>
                        <a:t>min</a:t>
                      </a:r>
                    </a:p>
                  </a:txBody>
                  <a:tcPr anchor="ctr">
                    <a:lnL>
                      <a:noFill/>
                    </a:lnL>
                    <a:lnR>
                      <a:noFill/>
                    </a:lnR>
                    <a:lnT>
                      <a:noFill/>
                    </a:lnT>
                    <a:lnB>
                      <a:noFill/>
                    </a:lnB>
                  </a:tcPr>
                </a:tc>
                <a:tc>
                  <a:txBody>
                    <a:bodyPr/>
                    <a:lstStyle/>
                    <a:p>
                      <a:pPr algn="r" fontAlgn="ctr"/>
                      <a:r>
                        <a:rPr lang="en-US" sz="1400" dirty="0">
                          <a:effectLst/>
                        </a:rPr>
                        <a:t>-0.07</a:t>
                      </a:r>
                    </a:p>
                  </a:txBody>
                  <a:tcPr anchor="ctr">
                    <a:lnL>
                      <a:noFill/>
                    </a:lnL>
                    <a:lnR>
                      <a:noFill/>
                    </a:lnR>
                    <a:lnT>
                      <a:noFill/>
                    </a:lnT>
                    <a:lnB>
                      <a:noFill/>
                    </a:lnB>
                  </a:tcPr>
                </a:tc>
                <a:extLst>
                  <a:ext uri="{0D108BD9-81ED-4DB2-BD59-A6C34878D82A}">
                    <a16:rowId xmlns:a16="http://schemas.microsoft.com/office/drawing/2014/main" val="10003"/>
                  </a:ext>
                </a:extLst>
              </a:tr>
              <a:tr h="356947">
                <a:tc>
                  <a:txBody>
                    <a:bodyPr/>
                    <a:lstStyle/>
                    <a:p>
                      <a:pPr algn="r" fontAlgn="ctr"/>
                      <a:r>
                        <a:rPr lang="en-US" sz="1400" b="1">
                          <a:effectLst/>
                        </a:rPr>
                        <a:t>25%</a:t>
                      </a:r>
                    </a:p>
                  </a:txBody>
                  <a:tcPr anchor="ctr">
                    <a:lnL>
                      <a:noFill/>
                    </a:lnL>
                    <a:lnR>
                      <a:noFill/>
                    </a:lnR>
                    <a:lnT>
                      <a:noFill/>
                    </a:lnT>
                    <a:lnB>
                      <a:noFill/>
                    </a:lnB>
                    <a:solidFill>
                      <a:srgbClr val="F5F5F5"/>
                    </a:solidFill>
                  </a:tcPr>
                </a:tc>
                <a:tc>
                  <a:txBody>
                    <a:bodyPr/>
                    <a:lstStyle/>
                    <a:p>
                      <a:pPr algn="r" fontAlgn="ctr"/>
                      <a:r>
                        <a:rPr lang="en-US" sz="1400" dirty="0">
                          <a:effectLst/>
                        </a:rPr>
                        <a:t>-0.00</a:t>
                      </a:r>
                    </a:p>
                  </a:txBody>
                  <a:tcPr anchor="ctr">
                    <a:lnL>
                      <a:noFill/>
                    </a:lnL>
                    <a:lnR>
                      <a:noFill/>
                    </a:lnR>
                    <a:lnT>
                      <a:noFill/>
                    </a:lnT>
                    <a:lnB>
                      <a:noFill/>
                    </a:lnB>
                    <a:solidFill>
                      <a:srgbClr val="F5F5F5"/>
                    </a:solidFill>
                  </a:tcPr>
                </a:tc>
                <a:extLst>
                  <a:ext uri="{0D108BD9-81ED-4DB2-BD59-A6C34878D82A}">
                    <a16:rowId xmlns:a16="http://schemas.microsoft.com/office/drawing/2014/main" val="10004"/>
                  </a:ext>
                </a:extLst>
              </a:tr>
              <a:tr h="356947">
                <a:tc>
                  <a:txBody>
                    <a:bodyPr/>
                    <a:lstStyle/>
                    <a:p>
                      <a:pPr algn="r" fontAlgn="ctr"/>
                      <a:r>
                        <a:rPr lang="en-US" sz="1400" b="1">
                          <a:effectLst/>
                        </a:rPr>
                        <a:t>50%</a:t>
                      </a:r>
                    </a:p>
                  </a:txBody>
                  <a:tcPr anchor="ctr">
                    <a:lnL>
                      <a:noFill/>
                    </a:lnL>
                    <a:lnR>
                      <a:noFill/>
                    </a:lnR>
                    <a:lnT>
                      <a:noFill/>
                    </a:lnT>
                    <a:lnB>
                      <a:noFill/>
                    </a:lnB>
                  </a:tcPr>
                </a:tc>
                <a:tc>
                  <a:txBody>
                    <a:bodyPr/>
                    <a:lstStyle/>
                    <a:p>
                      <a:pPr algn="r" fontAlgn="ctr"/>
                      <a:r>
                        <a:rPr lang="en-US" sz="1400" dirty="0">
                          <a:effectLst/>
                        </a:rPr>
                        <a:t>0.00</a:t>
                      </a:r>
                    </a:p>
                  </a:txBody>
                  <a:tcPr anchor="ctr">
                    <a:lnL>
                      <a:noFill/>
                    </a:lnL>
                    <a:lnR>
                      <a:noFill/>
                    </a:lnR>
                    <a:lnT>
                      <a:noFill/>
                    </a:lnT>
                    <a:lnB>
                      <a:noFill/>
                    </a:lnB>
                  </a:tcPr>
                </a:tc>
                <a:extLst>
                  <a:ext uri="{0D108BD9-81ED-4DB2-BD59-A6C34878D82A}">
                    <a16:rowId xmlns:a16="http://schemas.microsoft.com/office/drawing/2014/main" val="10005"/>
                  </a:ext>
                </a:extLst>
              </a:tr>
              <a:tr h="356947">
                <a:tc>
                  <a:txBody>
                    <a:bodyPr/>
                    <a:lstStyle/>
                    <a:p>
                      <a:pPr algn="r" fontAlgn="ctr"/>
                      <a:r>
                        <a:rPr lang="en-US" sz="1400" b="1">
                          <a:effectLst/>
                        </a:rPr>
                        <a:t>75%</a:t>
                      </a:r>
                    </a:p>
                  </a:txBody>
                  <a:tcPr anchor="ctr">
                    <a:lnL>
                      <a:noFill/>
                    </a:lnL>
                    <a:lnR>
                      <a:noFill/>
                    </a:lnR>
                    <a:lnT>
                      <a:noFill/>
                    </a:lnT>
                    <a:lnB>
                      <a:noFill/>
                    </a:lnB>
                    <a:solidFill>
                      <a:srgbClr val="F5F5F5"/>
                    </a:solidFill>
                  </a:tcPr>
                </a:tc>
                <a:tc>
                  <a:txBody>
                    <a:bodyPr/>
                    <a:lstStyle/>
                    <a:p>
                      <a:pPr algn="r" fontAlgn="ctr"/>
                      <a:r>
                        <a:rPr lang="en-US" sz="1400" dirty="0">
                          <a:effectLst/>
                        </a:rPr>
                        <a:t>0.01</a:t>
                      </a:r>
                    </a:p>
                  </a:txBody>
                  <a:tcPr anchor="ctr">
                    <a:lnL>
                      <a:noFill/>
                    </a:lnL>
                    <a:lnR>
                      <a:noFill/>
                    </a:lnR>
                    <a:lnT>
                      <a:noFill/>
                    </a:lnT>
                    <a:lnB>
                      <a:noFill/>
                    </a:lnB>
                    <a:solidFill>
                      <a:srgbClr val="F5F5F5"/>
                    </a:solidFill>
                  </a:tcPr>
                </a:tc>
                <a:extLst>
                  <a:ext uri="{0D108BD9-81ED-4DB2-BD59-A6C34878D82A}">
                    <a16:rowId xmlns:a16="http://schemas.microsoft.com/office/drawing/2014/main" val="10006"/>
                  </a:ext>
                </a:extLst>
              </a:tr>
              <a:tr h="356947">
                <a:tc>
                  <a:txBody>
                    <a:bodyPr/>
                    <a:lstStyle/>
                    <a:p>
                      <a:pPr algn="r" fontAlgn="ctr"/>
                      <a:r>
                        <a:rPr lang="en-US" sz="1400" b="1">
                          <a:effectLst/>
                        </a:rPr>
                        <a:t>max</a:t>
                      </a:r>
                    </a:p>
                  </a:txBody>
                  <a:tcPr anchor="ctr">
                    <a:lnL>
                      <a:noFill/>
                    </a:lnL>
                    <a:lnR>
                      <a:noFill/>
                    </a:lnR>
                    <a:lnT>
                      <a:noFill/>
                    </a:lnT>
                    <a:lnB>
                      <a:noFill/>
                    </a:lnB>
                  </a:tcPr>
                </a:tc>
                <a:tc>
                  <a:txBody>
                    <a:bodyPr/>
                    <a:lstStyle/>
                    <a:p>
                      <a:pPr algn="r" fontAlgn="ctr"/>
                      <a:r>
                        <a:rPr lang="en-US" sz="1400" dirty="0">
                          <a:effectLst/>
                        </a:rPr>
                        <a:t>0.05</a:t>
                      </a:r>
                    </a:p>
                  </a:txBody>
                  <a:tcPr anchor="ctr">
                    <a:lnL>
                      <a:noFill/>
                    </a:lnL>
                    <a:lnR>
                      <a:noFill/>
                    </a:lnR>
                    <a:lnT>
                      <a:noFill/>
                    </a:lnT>
                    <a:lnB>
                      <a:noFill/>
                    </a:lnB>
                  </a:tcPr>
                </a:tc>
                <a:extLst>
                  <a:ext uri="{0D108BD9-81ED-4DB2-BD59-A6C34878D82A}">
                    <a16:rowId xmlns:a16="http://schemas.microsoft.com/office/drawing/2014/main" val="10007"/>
                  </a:ext>
                </a:extLst>
              </a:tr>
            </a:tbl>
          </a:graphicData>
        </a:graphic>
      </p:graphicFrame>
      <p:pic>
        <p:nvPicPr>
          <p:cNvPr id="58" name="Picture 5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55660" y="127950"/>
            <a:ext cx="5176103" cy="4888542"/>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additive="base">
                                        <p:cTn id="7" dur="500" fill="hold"/>
                                        <p:tgtEl>
                                          <p:spTgt spid="98"/>
                                        </p:tgtEl>
                                        <p:attrNameLst>
                                          <p:attrName>ppt_x</p:attrName>
                                        </p:attrNameLst>
                                      </p:cBhvr>
                                      <p:tavLst>
                                        <p:tav tm="0">
                                          <p:val>
                                            <p:strVal val="#ppt_x"/>
                                          </p:val>
                                        </p:tav>
                                        <p:tav tm="100000">
                                          <p:val>
                                            <p:strVal val="#ppt_x"/>
                                          </p:val>
                                        </p:tav>
                                      </p:tavLst>
                                    </p:anim>
                                    <p:anim calcmode="lin" valueType="num">
                                      <p:cBhvr additive="base">
                                        <p:cTn id="8" dur="500" fill="hold"/>
                                        <p:tgtEl>
                                          <p:spTgt spid="9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1"/>
                                        </p:tgtEl>
                                        <p:attrNameLst>
                                          <p:attrName>style.visibility</p:attrName>
                                        </p:attrNameLst>
                                      </p:cBhvr>
                                      <p:to>
                                        <p:strVal val="visible"/>
                                      </p:to>
                                    </p:set>
                                    <p:anim calcmode="lin" valueType="num">
                                      <p:cBhvr>
                                        <p:cTn id="12" dur="500" fill="hold"/>
                                        <p:tgtEl>
                                          <p:spTgt spid="101"/>
                                        </p:tgtEl>
                                        <p:attrNameLst>
                                          <p:attrName>ppt_w</p:attrName>
                                        </p:attrNameLst>
                                      </p:cBhvr>
                                      <p:tavLst>
                                        <p:tav tm="0">
                                          <p:val>
                                            <p:fltVal val="0"/>
                                          </p:val>
                                        </p:tav>
                                        <p:tav tm="100000">
                                          <p:val>
                                            <p:strVal val="#ppt_w"/>
                                          </p:val>
                                        </p:tav>
                                      </p:tavLst>
                                    </p:anim>
                                    <p:anim calcmode="lin" valueType="num">
                                      <p:cBhvr>
                                        <p:cTn id="13" dur="500" fill="hold"/>
                                        <p:tgtEl>
                                          <p:spTgt spid="101"/>
                                        </p:tgtEl>
                                        <p:attrNameLst>
                                          <p:attrName>ppt_h</p:attrName>
                                        </p:attrNameLst>
                                      </p:cBhvr>
                                      <p:tavLst>
                                        <p:tav tm="0">
                                          <p:val>
                                            <p:fltVal val="0"/>
                                          </p:val>
                                        </p:tav>
                                        <p:tav tm="100000">
                                          <p:val>
                                            <p:strVal val="#ppt_h"/>
                                          </p:val>
                                        </p:tav>
                                      </p:tavLst>
                                    </p:anim>
                                    <p:animEffect transition="in" filter="fade">
                                      <p:cBhvr>
                                        <p:cTn id="14" dur="500"/>
                                        <p:tgtEl>
                                          <p:spTgt spid="101"/>
                                        </p:tgtEl>
                                      </p:cBhvr>
                                    </p:animEffect>
                                  </p:childTnLst>
                                </p:cTn>
                              </p:par>
                            </p:childTnLst>
                          </p:cTn>
                        </p:par>
                        <p:par>
                          <p:cTn id="15" fill="hold">
                            <p:stCondLst>
                              <p:cond delay="1000"/>
                            </p:stCondLst>
                            <p:childTnLst>
                              <p:par>
                                <p:cTn id="16" presetID="22" presetClass="entr" presetSubtype="8" fill="hold" grpId="0" nodeType="afterEffect" nodePh="1">
                                  <p:stCondLst>
                                    <p:cond delay="0"/>
                                  </p:stCondLst>
                                  <p:endCondLst>
                                    <p:cond evt="begin" delay="0">
                                      <p:tn val="16"/>
                                    </p:cond>
                                  </p:endCondLst>
                                  <p:iterate type="lt">
                                    <p:tmPct val="10000"/>
                                  </p:iterate>
                                  <p:childTnLst>
                                    <p:set>
                                      <p:cBhvr>
                                        <p:cTn id="17" dur="1" fill="hold">
                                          <p:stCondLst>
                                            <p:cond delay="0"/>
                                          </p:stCondLst>
                                        </p:cTn>
                                        <p:tgtEl>
                                          <p:spTgt spid="100"/>
                                        </p:tgtEl>
                                        <p:attrNameLst>
                                          <p:attrName>style.visibility</p:attrName>
                                        </p:attrNameLst>
                                      </p:cBhvr>
                                      <p:to>
                                        <p:strVal val="visible"/>
                                      </p:to>
                                    </p:set>
                                    <p:animEffect transition="in" filter="wipe(left)">
                                      <p:cBhvr>
                                        <p:cTn id="18" dur="500"/>
                                        <p:tgtEl>
                                          <p:spTgt spid="100"/>
                                        </p:tgtEl>
                                      </p:cBhvr>
                                    </p:animEffect>
                                  </p:childTnLst>
                                </p:cTn>
                              </p:par>
                            </p:childTnLst>
                          </p:cTn>
                        </p:par>
                        <p:par>
                          <p:cTn id="19" fill="hold">
                            <p:stCondLst>
                              <p:cond delay="1000"/>
                            </p:stCondLst>
                            <p:childTnLst>
                              <p:par>
                                <p:cTn id="20" presetID="22" presetClass="entr" presetSubtype="8" fill="hold" grpId="0" nodeType="afterEffect" nodePh="1">
                                  <p:stCondLst>
                                    <p:cond delay="0"/>
                                  </p:stCondLst>
                                  <p:endCondLst>
                                    <p:cond evt="begin" delay="0">
                                      <p:tn val="20"/>
                                    </p:cond>
                                  </p:endCondLst>
                                  <p:iterate type="lt">
                                    <p:tmPct val="10000"/>
                                  </p:iterate>
                                  <p:childTnLst>
                                    <p:set>
                                      <p:cBhvr>
                                        <p:cTn id="21" dur="1" fill="hold">
                                          <p:stCondLst>
                                            <p:cond delay="0"/>
                                          </p:stCondLst>
                                        </p:cTn>
                                        <p:tgtEl>
                                          <p:spTgt spid="102"/>
                                        </p:tgtEl>
                                        <p:attrNameLst>
                                          <p:attrName>style.visibility</p:attrName>
                                        </p:attrNameLst>
                                      </p:cBhvr>
                                      <p:to>
                                        <p:strVal val="visible"/>
                                      </p:to>
                                    </p:set>
                                    <p:animEffect transition="in" filter="wipe(left)">
                                      <p:cBhvr>
                                        <p:cTn id="22"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0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cs typeface="+mn-ea"/>
                <a:sym typeface="+mn-lt"/>
              </a:rPr>
              <a:t>Data Exploration</a:t>
            </a:r>
            <a:endParaRPr lang="en-US" dirty="0"/>
          </a:p>
        </p:txBody>
      </p:sp>
      <p:graphicFrame>
        <p:nvGraphicFramePr>
          <p:cNvPr id="4" name="Table 3"/>
          <p:cNvGraphicFramePr>
            <a:graphicFrameLocks noGrp="1"/>
          </p:cNvGraphicFramePr>
          <p:nvPr/>
        </p:nvGraphicFramePr>
        <p:xfrm>
          <a:off x="566740" y="2093595"/>
          <a:ext cx="1334822" cy="1645920"/>
        </p:xfrm>
        <a:graphic>
          <a:graphicData uri="http://schemas.openxmlformats.org/drawingml/2006/table">
            <a:tbl>
              <a:tblPr/>
              <a:tblGrid>
                <a:gridCol w="667411">
                  <a:extLst>
                    <a:ext uri="{9D8B030D-6E8A-4147-A177-3AD203B41FA5}">
                      <a16:colId xmlns:a16="http://schemas.microsoft.com/office/drawing/2014/main" val="20000"/>
                    </a:ext>
                  </a:extLst>
                </a:gridCol>
                <a:gridCol w="667411">
                  <a:extLst>
                    <a:ext uri="{9D8B030D-6E8A-4147-A177-3AD203B41FA5}">
                      <a16:colId xmlns:a16="http://schemas.microsoft.com/office/drawing/2014/main" val="20001"/>
                    </a:ext>
                  </a:extLst>
                </a:gridCol>
              </a:tblGrid>
              <a:tr h="0">
                <a:tc>
                  <a:txBody>
                    <a:bodyPr/>
                    <a:lstStyle/>
                    <a:p>
                      <a:pPr algn="r" fontAlgn="ctr"/>
                      <a:endParaRPr lang="en-US" b="1" dirty="0">
                        <a:effectLst/>
                      </a:endParaRPr>
                    </a:p>
                  </a:txBody>
                  <a:tcPr anchor="ctr">
                    <a:lnL>
                      <a:noFill/>
                    </a:lnL>
                    <a:lnR>
                      <a:noFill/>
                    </a:lnR>
                    <a:lnT>
                      <a:noFill/>
                    </a:lnT>
                    <a:lnB>
                      <a:noFill/>
                    </a:lnB>
                  </a:tcPr>
                </a:tc>
                <a:tc>
                  <a:txBody>
                    <a:bodyPr/>
                    <a:lstStyle/>
                    <a:p>
                      <a:pPr algn="r" fontAlgn="ctr"/>
                      <a:endParaRPr lang="en-US" b="1" dirty="0">
                        <a:effectLst/>
                      </a:endParaRPr>
                    </a:p>
                  </a:txBody>
                  <a:tcPr anchor="ctr">
                    <a:lnL>
                      <a:noFill/>
                    </a:lnL>
                    <a:lnR>
                      <a:noFill/>
                    </a:lnR>
                    <a:lnT>
                      <a:noFill/>
                    </a:lnT>
                    <a:lnB>
                      <a:noFill/>
                    </a:lnB>
                  </a:tcPr>
                </a:tc>
                <a:extLst>
                  <a:ext uri="{0D108BD9-81ED-4DB2-BD59-A6C34878D82A}">
                    <a16:rowId xmlns:a16="http://schemas.microsoft.com/office/drawing/2014/main" val="10000"/>
                  </a:ext>
                </a:extLst>
              </a:tr>
              <a:tr h="0">
                <a:tc>
                  <a:txBody>
                    <a:bodyPr/>
                    <a:lstStyle/>
                    <a:p>
                      <a:pPr algn="r" fontAlgn="ctr"/>
                      <a:endParaRPr lang="en-US" b="1">
                        <a:effectLst/>
                      </a:endParaRPr>
                    </a:p>
                  </a:txBody>
                  <a:tcPr anchor="ctr">
                    <a:lnL>
                      <a:noFill/>
                    </a:lnL>
                    <a:lnR>
                      <a:noFill/>
                    </a:lnR>
                    <a:lnT>
                      <a:noFill/>
                    </a:lnT>
                    <a:lnB>
                      <a:noFill/>
                    </a:lnB>
                    <a:solidFill>
                      <a:srgbClr val="F5F5F5"/>
                    </a:solidFill>
                  </a:tcPr>
                </a:tc>
                <a:tc>
                  <a:txBody>
                    <a:bodyPr/>
                    <a:lstStyle/>
                    <a:p>
                      <a:pPr algn="r" fontAlgn="ctr"/>
                      <a:endParaRPr lang="en-US">
                        <a:effectLst/>
                      </a:endParaRPr>
                    </a:p>
                  </a:txBody>
                  <a:tcPr anchor="ctr">
                    <a:lnL>
                      <a:noFill/>
                    </a:lnL>
                    <a:lnR>
                      <a:noFill/>
                    </a:lnR>
                    <a:lnT>
                      <a:noFill/>
                    </a:lnT>
                    <a:lnB>
                      <a:noFill/>
                    </a:lnB>
                    <a:solidFill>
                      <a:srgbClr val="F5F5F5"/>
                    </a:solidFill>
                  </a:tcPr>
                </a:tc>
                <a:extLst>
                  <a:ext uri="{0D108BD9-81ED-4DB2-BD59-A6C34878D82A}">
                    <a16:rowId xmlns:a16="http://schemas.microsoft.com/office/drawing/2014/main" val="10001"/>
                  </a:ext>
                </a:extLst>
              </a:tr>
              <a:tr h="0">
                <a:tc>
                  <a:txBody>
                    <a:bodyPr/>
                    <a:lstStyle/>
                    <a:p>
                      <a:pPr algn="r" fontAlgn="ctr"/>
                      <a:endParaRPr lang="en-US" b="1">
                        <a:effectLst/>
                      </a:endParaRPr>
                    </a:p>
                  </a:txBody>
                  <a:tcPr anchor="ctr">
                    <a:lnL>
                      <a:noFill/>
                    </a:lnL>
                    <a:lnR>
                      <a:noFill/>
                    </a:lnR>
                    <a:lnT>
                      <a:noFill/>
                    </a:lnT>
                    <a:lnB>
                      <a:noFill/>
                    </a:lnB>
                  </a:tcPr>
                </a:tc>
                <a:tc>
                  <a:txBody>
                    <a:bodyPr/>
                    <a:lstStyle/>
                    <a:p>
                      <a:pPr algn="r" fontAlgn="ctr"/>
                      <a:endParaRPr lang="en-US">
                        <a:effectLst/>
                      </a:endParaRPr>
                    </a:p>
                  </a:txBody>
                  <a:tcPr anchor="ctr">
                    <a:lnL>
                      <a:noFill/>
                    </a:lnL>
                    <a:lnR>
                      <a:noFill/>
                    </a:lnR>
                    <a:lnT>
                      <a:noFill/>
                    </a:lnT>
                    <a:lnB>
                      <a:noFill/>
                    </a:lnB>
                  </a:tcPr>
                </a:tc>
                <a:extLst>
                  <a:ext uri="{0D108BD9-81ED-4DB2-BD59-A6C34878D82A}">
                    <a16:rowId xmlns:a16="http://schemas.microsoft.com/office/drawing/2014/main" val="10002"/>
                  </a:ext>
                </a:extLst>
              </a:tr>
              <a:tr h="0">
                <a:tc>
                  <a:txBody>
                    <a:bodyPr/>
                    <a:lstStyle/>
                    <a:p>
                      <a:pPr algn="r" fontAlgn="ctr"/>
                      <a:endParaRPr lang="en-US" b="1">
                        <a:effectLst/>
                      </a:endParaRPr>
                    </a:p>
                  </a:txBody>
                  <a:tcPr anchor="ctr">
                    <a:lnL>
                      <a:noFill/>
                    </a:lnL>
                    <a:lnR>
                      <a:noFill/>
                    </a:lnR>
                    <a:lnT>
                      <a:noFill/>
                    </a:lnT>
                    <a:lnB>
                      <a:noFill/>
                    </a:lnB>
                    <a:solidFill>
                      <a:srgbClr val="F5F5F5"/>
                    </a:solidFill>
                  </a:tcPr>
                </a:tc>
                <a:tc>
                  <a:txBody>
                    <a:bodyPr/>
                    <a:lstStyle/>
                    <a:p>
                      <a:pPr algn="r" fontAlgn="ctr"/>
                      <a:endParaRPr lang="en-US">
                        <a:effectLst/>
                      </a:endParaRPr>
                    </a:p>
                  </a:txBody>
                  <a:tcPr anchor="ctr">
                    <a:lnL>
                      <a:noFill/>
                    </a:lnL>
                    <a:lnR>
                      <a:noFill/>
                    </a:lnR>
                    <a:lnT>
                      <a:noFill/>
                    </a:lnT>
                    <a:lnB>
                      <a:noFill/>
                    </a:lnB>
                    <a:solidFill>
                      <a:srgbClr val="F5F5F5"/>
                    </a:solidFill>
                  </a:tcPr>
                </a:tc>
                <a:extLst>
                  <a:ext uri="{0D108BD9-81ED-4DB2-BD59-A6C34878D82A}">
                    <a16:rowId xmlns:a16="http://schemas.microsoft.com/office/drawing/2014/main" val="10003"/>
                  </a:ext>
                </a:extLst>
              </a:tr>
              <a:tr h="0">
                <a:tc>
                  <a:txBody>
                    <a:bodyPr/>
                    <a:lstStyle/>
                    <a:p>
                      <a:pPr algn="r" fontAlgn="ctr"/>
                      <a:endParaRPr lang="en-US" b="1">
                        <a:effectLst/>
                      </a:endParaRPr>
                    </a:p>
                  </a:txBody>
                  <a:tcPr anchor="ctr">
                    <a:lnL>
                      <a:noFill/>
                    </a:lnL>
                    <a:lnR>
                      <a:noFill/>
                    </a:lnR>
                    <a:lnT>
                      <a:noFill/>
                    </a:lnT>
                    <a:lnB>
                      <a:noFill/>
                    </a:lnB>
                  </a:tcPr>
                </a:tc>
                <a:tc>
                  <a:txBody>
                    <a:bodyPr/>
                    <a:lstStyle/>
                    <a:p>
                      <a:pPr algn="r" font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10004"/>
                  </a:ext>
                </a:extLst>
              </a:tr>
              <a:tr h="0">
                <a:tc>
                  <a:txBody>
                    <a:bodyPr/>
                    <a:lstStyle/>
                    <a:p>
                      <a:pPr algn="r" fontAlgn="ctr"/>
                      <a:endParaRPr lang="en-US" b="1">
                        <a:effectLst/>
                      </a:endParaRPr>
                    </a:p>
                  </a:txBody>
                  <a:tcPr anchor="ctr">
                    <a:lnL>
                      <a:noFill/>
                    </a:lnL>
                    <a:lnR>
                      <a:noFill/>
                    </a:lnR>
                    <a:lnT>
                      <a:noFill/>
                    </a:lnT>
                    <a:lnB>
                      <a:noFill/>
                    </a:lnB>
                    <a:solidFill>
                      <a:srgbClr val="F5F5F5"/>
                    </a:solidFill>
                  </a:tcPr>
                </a:tc>
                <a:tc>
                  <a:txBody>
                    <a:bodyPr/>
                    <a:lstStyle/>
                    <a:p>
                      <a:pPr algn="r" fontAlgn="ctr"/>
                      <a:endParaRPr lang="en-US" dirty="0">
                        <a:effectLst/>
                      </a:endParaRPr>
                    </a:p>
                  </a:txBody>
                  <a:tcPr anchor="ctr">
                    <a:lnL>
                      <a:noFill/>
                    </a:lnL>
                    <a:lnR>
                      <a:noFill/>
                    </a:lnR>
                    <a:lnT>
                      <a:noFill/>
                    </a:lnT>
                    <a:lnB>
                      <a:noFill/>
                    </a:lnB>
                    <a:solidFill>
                      <a:srgbClr val="F5F5F5"/>
                    </a:solidFill>
                  </a:tcPr>
                </a:tc>
                <a:extLst>
                  <a:ext uri="{0D108BD9-81ED-4DB2-BD59-A6C34878D82A}">
                    <a16:rowId xmlns:a16="http://schemas.microsoft.com/office/drawing/2014/main" val="10005"/>
                  </a:ext>
                </a:extLst>
              </a:tr>
              <a:tr h="0">
                <a:tc>
                  <a:txBody>
                    <a:bodyPr/>
                    <a:lstStyle/>
                    <a:p>
                      <a:pPr algn="r" fontAlgn="ctr"/>
                      <a:endParaRPr lang="en-US" b="1">
                        <a:effectLst/>
                      </a:endParaRPr>
                    </a:p>
                  </a:txBody>
                  <a:tcPr anchor="ctr">
                    <a:lnL>
                      <a:noFill/>
                    </a:lnL>
                    <a:lnR>
                      <a:noFill/>
                    </a:lnR>
                    <a:lnT>
                      <a:noFill/>
                    </a:lnT>
                    <a:lnB>
                      <a:noFill/>
                    </a:lnB>
                  </a:tcPr>
                </a:tc>
                <a:tc>
                  <a:txBody>
                    <a:bodyPr/>
                    <a:lstStyle/>
                    <a:p>
                      <a:pPr algn="r" font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10006"/>
                  </a:ext>
                </a:extLst>
              </a:tr>
              <a:tr h="0">
                <a:tc>
                  <a:txBody>
                    <a:bodyPr/>
                    <a:lstStyle/>
                    <a:p>
                      <a:pPr algn="r" fontAlgn="ctr"/>
                      <a:endParaRPr lang="en-US" b="1">
                        <a:effectLst/>
                      </a:endParaRPr>
                    </a:p>
                  </a:txBody>
                  <a:tcPr anchor="ctr">
                    <a:lnL>
                      <a:noFill/>
                    </a:lnL>
                    <a:lnR>
                      <a:noFill/>
                    </a:lnR>
                    <a:lnT>
                      <a:noFill/>
                    </a:lnT>
                    <a:lnB>
                      <a:noFill/>
                    </a:lnB>
                    <a:solidFill>
                      <a:srgbClr val="F5F5F5"/>
                    </a:solidFill>
                  </a:tcPr>
                </a:tc>
                <a:tc>
                  <a:txBody>
                    <a:bodyPr/>
                    <a:lstStyle/>
                    <a:p>
                      <a:pPr algn="r" fontAlgn="ctr"/>
                      <a:endParaRPr lang="en-US" dirty="0">
                        <a:effectLst/>
                      </a:endParaRPr>
                    </a:p>
                  </a:txBody>
                  <a:tcPr anchor="ctr">
                    <a:lnL>
                      <a:noFill/>
                    </a:lnL>
                    <a:lnR>
                      <a:noFill/>
                    </a:lnR>
                    <a:lnT>
                      <a:noFill/>
                    </a:lnT>
                    <a:lnB>
                      <a:noFill/>
                    </a:lnB>
                    <a:solidFill>
                      <a:srgbClr val="F5F5F5"/>
                    </a:solidFill>
                  </a:tcPr>
                </a:tc>
                <a:extLst>
                  <a:ext uri="{0D108BD9-81ED-4DB2-BD59-A6C34878D82A}">
                    <a16:rowId xmlns:a16="http://schemas.microsoft.com/office/drawing/2014/main" val="10007"/>
                  </a:ext>
                </a:extLst>
              </a:tr>
              <a:tr h="0">
                <a:tc>
                  <a:txBody>
                    <a:bodyPr/>
                    <a:lstStyle/>
                    <a:p>
                      <a:pPr algn="r" fontAlgn="ctr"/>
                      <a:endParaRPr lang="en-US" b="1">
                        <a:effectLst/>
                      </a:endParaRPr>
                    </a:p>
                  </a:txBody>
                  <a:tcPr anchor="ctr">
                    <a:lnL>
                      <a:noFill/>
                    </a:lnL>
                    <a:lnR>
                      <a:noFill/>
                    </a:lnR>
                    <a:lnT>
                      <a:noFill/>
                    </a:lnT>
                    <a:lnB>
                      <a:noFill/>
                    </a:lnB>
                  </a:tcPr>
                </a:tc>
                <a:tc>
                  <a:txBody>
                    <a:bodyPr/>
                    <a:lstStyle/>
                    <a:p>
                      <a:pPr algn="r" font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10008"/>
                  </a:ext>
                </a:extLst>
              </a:tr>
            </a:tbl>
          </a:graphicData>
        </a:graphic>
      </p:graphicFrame>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5536" y="1026686"/>
            <a:ext cx="7737920" cy="4047316"/>
          </a:xfrm>
          <a:prstGeom prst="rect">
            <a:avLst/>
          </a:prstGeom>
        </p:spPr>
      </p:pic>
      <p:sp>
        <p:nvSpPr>
          <p:cNvPr id="6" name="TextBox 5"/>
          <p:cNvSpPr txBox="1"/>
          <p:nvPr/>
        </p:nvSpPr>
        <p:spPr>
          <a:xfrm>
            <a:off x="107504" y="694680"/>
            <a:ext cx="6120680" cy="369332"/>
          </a:xfrm>
          <a:prstGeom prst="rect">
            <a:avLst/>
          </a:prstGeom>
          <a:noFill/>
        </p:spPr>
        <p:txBody>
          <a:bodyPr wrap="square" rtlCol="0">
            <a:spAutoFit/>
          </a:bodyPr>
          <a:lstStyle/>
          <a:p>
            <a:r>
              <a:rPr lang="en-US" b="1" dirty="0"/>
              <a:t>Plot of daily </a:t>
            </a:r>
            <a:r>
              <a:rPr lang="en-US" altLang="zh-CN" b="1" dirty="0"/>
              <a:t>return value of S&amp;P 500 closing price </a:t>
            </a:r>
            <a:endParaRPr lang="en-US"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cs typeface="+mn-ea"/>
                <a:sym typeface="+mn-lt"/>
              </a:rPr>
              <a:t>Data Exploration</a:t>
            </a:r>
            <a:endParaRPr lang="en-US" dirty="0"/>
          </a:p>
        </p:txBody>
      </p:sp>
      <p:sp>
        <p:nvSpPr>
          <p:cNvPr id="3" name="TextBox 2"/>
          <p:cNvSpPr txBox="1"/>
          <p:nvPr/>
        </p:nvSpPr>
        <p:spPr>
          <a:xfrm>
            <a:off x="179512" y="843558"/>
            <a:ext cx="6336704" cy="369332"/>
          </a:xfrm>
          <a:prstGeom prst="rect">
            <a:avLst/>
          </a:prstGeom>
          <a:noFill/>
        </p:spPr>
        <p:txBody>
          <a:bodyPr wrap="square" rtlCol="0">
            <a:spAutoFit/>
          </a:bodyPr>
          <a:lstStyle/>
          <a:p>
            <a:r>
              <a:rPr lang="en-US" b="1" dirty="0"/>
              <a:t>Correlation between </a:t>
            </a:r>
            <a:r>
              <a:rPr lang="en-US" altLang="zh-CN" b="1" kern="0" dirty="0">
                <a:solidFill>
                  <a:schemeClr val="accent1"/>
                </a:solidFill>
                <a:cs typeface="+mn-ea"/>
                <a:sym typeface="+mn-lt"/>
              </a:rPr>
              <a:t>Financial Indexes and S&amp;P500</a:t>
            </a:r>
            <a:endParaRPr lang="en-US" b="1" dirty="0"/>
          </a:p>
        </p:txBody>
      </p:sp>
      <p:graphicFrame>
        <p:nvGraphicFramePr>
          <p:cNvPr id="6" name="Table 5"/>
          <p:cNvGraphicFramePr>
            <a:graphicFrameLocks noGrp="1"/>
          </p:cNvGraphicFramePr>
          <p:nvPr>
            <p:extLst>
              <p:ext uri="{D42A27DB-BD31-4B8C-83A1-F6EECF244321}">
                <p14:modId xmlns:p14="http://schemas.microsoft.com/office/powerpoint/2010/main" val="4210541254"/>
              </p:ext>
            </p:extLst>
          </p:nvPr>
        </p:nvGraphicFramePr>
        <p:xfrm>
          <a:off x="0" y="1419622"/>
          <a:ext cx="9036492" cy="3369944"/>
        </p:xfrm>
        <a:graphic>
          <a:graphicData uri="http://schemas.openxmlformats.org/drawingml/2006/table">
            <a:tbl>
              <a:tblPr/>
              <a:tblGrid>
                <a:gridCol w="753041">
                  <a:extLst>
                    <a:ext uri="{9D8B030D-6E8A-4147-A177-3AD203B41FA5}">
                      <a16:colId xmlns:a16="http://schemas.microsoft.com/office/drawing/2014/main" val="20000"/>
                    </a:ext>
                  </a:extLst>
                </a:gridCol>
                <a:gridCol w="753041">
                  <a:extLst>
                    <a:ext uri="{9D8B030D-6E8A-4147-A177-3AD203B41FA5}">
                      <a16:colId xmlns:a16="http://schemas.microsoft.com/office/drawing/2014/main" val="20001"/>
                    </a:ext>
                  </a:extLst>
                </a:gridCol>
                <a:gridCol w="753041">
                  <a:extLst>
                    <a:ext uri="{9D8B030D-6E8A-4147-A177-3AD203B41FA5}">
                      <a16:colId xmlns:a16="http://schemas.microsoft.com/office/drawing/2014/main" val="20002"/>
                    </a:ext>
                  </a:extLst>
                </a:gridCol>
                <a:gridCol w="753041">
                  <a:extLst>
                    <a:ext uri="{9D8B030D-6E8A-4147-A177-3AD203B41FA5}">
                      <a16:colId xmlns:a16="http://schemas.microsoft.com/office/drawing/2014/main" val="20003"/>
                    </a:ext>
                  </a:extLst>
                </a:gridCol>
                <a:gridCol w="753041">
                  <a:extLst>
                    <a:ext uri="{9D8B030D-6E8A-4147-A177-3AD203B41FA5}">
                      <a16:colId xmlns:a16="http://schemas.microsoft.com/office/drawing/2014/main" val="20004"/>
                    </a:ext>
                  </a:extLst>
                </a:gridCol>
                <a:gridCol w="753041">
                  <a:extLst>
                    <a:ext uri="{9D8B030D-6E8A-4147-A177-3AD203B41FA5}">
                      <a16:colId xmlns:a16="http://schemas.microsoft.com/office/drawing/2014/main" val="20005"/>
                    </a:ext>
                  </a:extLst>
                </a:gridCol>
                <a:gridCol w="753041">
                  <a:extLst>
                    <a:ext uri="{9D8B030D-6E8A-4147-A177-3AD203B41FA5}">
                      <a16:colId xmlns:a16="http://schemas.microsoft.com/office/drawing/2014/main" val="20006"/>
                    </a:ext>
                  </a:extLst>
                </a:gridCol>
                <a:gridCol w="753041">
                  <a:extLst>
                    <a:ext uri="{9D8B030D-6E8A-4147-A177-3AD203B41FA5}">
                      <a16:colId xmlns:a16="http://schemas.microsoft.com/office/drawing/2014/main" val="20007"/>
                    </a:ext>
                  </a:extLst>
                </a:gridCol>
                <a:gridCol w="753041">
                  <a:extLst>
                    <a:ext uri="{9D8B030D-6E8A-4147-A177-3AD203B41FA5}">
                      <a16:colId xmlns:a16="http://schemas.microsoft.com/office/drawing/2014/main" val="20008"/>
                    </a:ext>
                  </a:extLst>
                </a:gridCol>
                <a:gridCol w="753041">
                  <a:extLst>
                    <a:ext uri="{9D8B030D-6E8A-4147-A177-3AD203B41FA5}">
                      <a16:colId xmlns:a16="http://schemas.microsoft.com/office/drawing/2014/main" val="20009"/>
                    </a:ext>
                  </a:extLst>
                </a:gridCol>
                <a:gridCol w="753041">
                  <a:extLst>
                    <a:ext uri="{9D8B030D-6E8A-4147-A177-3AD203B41FA5}">
                      <a16:colId xmlns:a16="http://schemas.microsoft.com/office/drawing/2014/main" val="20010"/>
                    </a:ext>
                  </a:extLst>
                </a:gridCol>
                <a:gridCol w="753041">
                  <a:extLst>
                    <a:ext uri="{9D8B030D-6E8A-4147-A177-3AD203B41FA5}">
                      <a16:colId xmlns:a16="http://schemas.microsoft.com/office/drawing/2014/main" val="20011"/>
                    </a:ext>
                  </a:extLst>
                </a:gridCol>
              </a:tblGrid>
              <a:tr h="374438">
                <a:tc>
                  <a:txBody>
                    <a:bodyPr/>
                    <a:lstStyle/>
                    <a:p>
                      <a:pPr algn="r" fontAlgn="ctr"/>
                      <a:endParaRPr lang="en-US" sz="900" b="1" dirty="0">
                        <a:effectLst/>
                      </a:endParaRPr>
                    </a:p>
                  </a:txBody>
                  <a:tcPr anchor="ctr">
                    <a:lnL>
                      <a:noFill/>
                    </a:lnL>
                    <a:lnR>
                      <a:noFill/>
                    </a:lnR>
                    <a:lnT>
                      <a:noFill/>
                    </a:lnT>
                    <a:lnB>
                      <a:noFill/>
                    </a:lnB>
                  </a:tcPr>
                </a:tc>
                <a:tc>
                  <a:txBody>
                    <a:bodyPr/>
                    <a:lstStyle/>
                    <a:p>
                      <a:pPr algn="r" fontAlgn="ctr"/>
                      <a:br>
                        <a:rPr lang="en-US" sz="900" b="1" dirty="0">
                          <a:effectLst/>
                        </a:rPr>
                      </a:br>
                      <a:r>
                        <a:rPr lang="en-US" sz="900" b="1" dirty="0">
                          <a:effectLst/>
                        </a:rPr>
                        <a:t>sp500</a:t>
                      </a:r>
                    </a:p>
                  </a:txBody>
                  <a:tcPr anchor="ctr">
                    <a:lnL>
                      <a:noFill/>
                    </a:lnL>
                    <a:lnR>
                      <a:noFill/>
                    </a:lnR>
                    <a:lnT>
                      <a:noFill/>
                    </a:lnT>
                    <a:lnB>
                      <a:noFill/>
                    </a:lnB>
                  </a:tcPr>
                </a:tc>
                <a:tc>
                  <a:txBody>
                    <a:bodyPr/>
                    <a:lstStyle/>
                    <a:p>
                      <a:pPr algn="r" fontAlgn="ctr"/>
                      <a:r>
                        <a:rPr lang="en-US" sz="900" b="1" dirty="0">
                          <a:effectLst/>
                        </a:rPr>
                        <a:t>FTSE100</a:t>
                      </a:r>
                    </a:p>
                  </a:txBody>
                  <a:tcPr anchor="ctr">
                    <a:lnL>
                      <a:noFill/>
                    </a:lnL>
                    <a:lnR>
                      <a:noFill/>
                    </a:lnR>
                    <a:lnT>
                      <a:noFill/>
                    </a:lnT>
                    <a:lnB>
                      <a:noFill/>
                    </a:lnB>
                  </a:tcPr>
                </a:tc>
                <a:tc>
                  <a:txBody>
                    <a:bodyPr/>
                    <a:lstStyle/>
                    <a:p>
                      <a:pPr algn="r" fontAlgn="ctr"/>
                      <a:r>
                        <a:rPr lang="en-US" sz="900" b="1" dirty="0">
                          <a:effectLst/>
                        </a:rPr>
                        <a:t>NIKKEI225</a:t>
                      </a:r>
                    </a:p>
                  </a:txBody>
                  <a:tcPr anchor="ctr">
                    <a:lnL>
                      <a:noFill/>
                    </a:lnL>
                    <a:lnR>
                      <a:noFill/>
                    </a:lnR>
                    <a:lnT>
                      <a:noFill/>
                    </a:lnT>
                    <a:lnB>
                      <a:noFill/>
                    </a:lnB>
                  </a:tcPr>
                </a:tc>
                <a:tc>
                  <a:txBody>
                    <a:bodyPr/>
                    <a:lstStyle/>
                    <a:p>
                      <a:pPr algn="r" fontAlgn="ctr"/>
                      <a:r>
                        <a:rPr lang="en-US" sz="900" b="1" dirty="0">
                          <a:effectLst/>
                        </a:rPr>
                        <a:t>USDGBP</a:t>
                      </a:r>
                    </a:p>
                  </a:txBody>
                  <a:tcPr anchor="ctr">
                    <a:lnL>
                      <a:noFill/>
                    </a:lnL>
                    <a:lnR>
                      <a:noFill/>
                    </a:lnR>
                    <a:lnT>
                      <a:noFill/>
                    </a:lnT>
                    <a:lnB>
                      <a:noFill/>
                    </a:lnB>
                  </a:tcPr>
                </a:tc>
                <a:tc>
                  <a:txBody>
                    <a:bodyPr/>
                    <a:lstStyle/>
                    <a:p>
                      <a:pPr algn="r" fontAlgn="ctr"/>
                      <a:r>
                        <a:rPr lang="en-US" sz="900" b="1" dirty="0">
                          <a:effectLst/>
                        </a:rPr>
                        <a:t>USDJPY</a:t>
                      </a:r>
                    </a:p>
                  </a:txBody>
                  <a:tcPr anchor="ctr">
                    <a:lnL>
                      <a:noFill/>
                    </a:lnL>
                    <a:lnR>
                      <a:noFill/>
                    </a:lnR>
                    <a:lnT>
                      <a:noFill/>
                    </a:lnT>
                    <a:lnB>
                      <a:noFill/>
                    </a:lnB>
                  </a:tcPr>
                </a:tc>
                <a:tc>
                  <a:txBody>
                    <a:bodyPr/>
                    <a:lstStyle/>
                    <a:p>
                      <a:pPr algn="r" fontAlgn="ctr"/>
                      <a:r>
                        <a:rPr lang="en-US" sz="900" b="1">
                          <a:effectLst/>
                        </a:rPr>
                        <a:t>DJIA</a:t>
                      </a:r>
                    </a:p>
                  </a:txBody>
                  <a:tcPr anchor="ctr">
                    <a:lnL>
                      <a:noFill/>
                    </a:lnL>
                    <a:lnR>
                      <a:noFill/>
                    </a:lnR>
                    <a:lnT>
                      <a:noFill/>
                    </a:lnT>
                    <a:lnB>
                      <a:noFill/>
                    </a:lnB>
                  </a:tcPr>
                </a:tc>
                <a:tc>
                  <a:txBody>
                    <a:bodyPr/>
                    <a:lstStyle/>
                    <a:p>
                      <a:pPr algn="r" fontAlgn="ctr"/>
                      <a:r>
                        <a:rPr lang="en-US" sz="900" b="1" dirty="0">
                          <a:effectLst/>
                        </a:rPr>
                        <a:t>NASDAQ</a:t>
                      </a:r>
                    </a:p>
                  </a:txBody>
                  <a:tcPr anchor="ctr">
                    <a:lnL>
                      <a:noFill/>
                    </a:lnL>
                    <a:lnR>
                      <a:noFill/>
                    </a:lnR>
                    <a:lnT>
                      <a:noFill/>
                    </a:lnT>
                    <a:lnB>
                      <a:noFill/>
                    </a:lnB>
                  </a:tcPr>
                </a:tc>
                <a:tc>
                  <a:txBody>
                    <a:bodyPr/>
                    <a:lstStyle/>
                    <a:p>
                      <a:pPr algn="r" fontAlgn="ctr"/>
                      <a:r>
                        <a:rPr lang="en-US" sz="900" b="1" dirty="0">
                          <a:effectLst/>
                        </a:rPr>
                        <a:t>GOLDPRICE</a:t>
                      </a:r>
                    </a:p>
                  </a:txBody>
                  <a:tcPr anchor="ctr">
                    <a:lnL>
                      <a:noFill/>
                    </a:lnL>
                    <a:lnR>
                      <a:noFill/>
                    </a:lnR>
                    <a:lnT>
                      <a:noFill/>
                    </a:lnT>
                    <a:lnB>
                      <a:noFill/>
                    </a:lnB>
                  </a:tcPr>
                </a:tc>
                <a:tc>
                  <a:txBody>
                    <a:bodyPr/>
                    <a:lstStyle/>
                    <a:p>
                      <a:pPr algn="r" fontAlgn="ctr"/>
                      <a:r>
                        <a:rPr lang="en-US" sz="900" b="1" dirty="0" err="1">
                          <a:effectLst/>
                        </a:rPr>
                        <a:t>crudeoil</a:t>
                      </a:r>
                      <a:endParaRPr lang="en-US" sz="900" b="1" dirty="0">
                        <a:effectLst/>
                      </a:endParaRPr>
                    </a:p>
                  </a:txBody>
                  <a:tcPr anchor="ctr">
                    <a:lnL>
                      <a:noFill/>
                    </a:lnL>
                    <a:lnR>
                      <a:noFill/>
                    </a:lnR>
                    <a:lnT>
                      <a:noFill/>
                    </a:lnT>
                    <a:lnB>
                      <a:noFill/>
                    </a:lnB>
                  </a:tcPr>
                </a:tc>
                <a:tc>
                  <a:txBody>
                    <a:bodyPr/>
                    <a:lstStyle/>
                    <a:p>
                      <a:pPr algn="r" fontAlgn="ctr"/>
                      <a:r>
                        <a:rPr lang="en-US" sz="900" b="1" dirty="0">
                          <a:effectLst/>
                        </a:rPr>
                        <a:t>SSECOPOSITE</a:t>
                      </a:r>
                    </a:p>
                  </a:txBody>
                  <a:tcPr anchor="ctr">
                    <a:lnL>
                      <a:noFill/>
                    </a:lnL>
                    <a:lnR>
                      <a:noFill/>
                    </a:lnR>
                    <a:lnT>
                      <a:noFill/>
                    </a:lnT>
                    <a:lnB>
                      <a:noFill/>
                    </a:lnB>
                  </a:tcPr>
                </a:tc>
                <a:tc>
                  <a:txBody>
                    <a:bodyPr/>
                    <a:lstStyle/>
                    <a:p>
                      <a:pPr algn="r" fontAlgn="ctr"/>
                      <a:r>
                        <a:rPr lang="en-US" sz="900" b="1" dirty="0">
                          <a:effectLst/>
                        </a:rPr>
                        <a:t>HSI</a:t>
                      </a:r>
                    </a:p>
                  </a:txBody>
                  <a:tcPr anchor="ctr">
                    <a:lnL>
                      <a:noFill/>
                    </a:lnL>
                  </a:tcPr>
                </a:tc>
                <a:extLst>
                  <a:ext uri="{0D108BD9-81ED-4DB2-BD59-A6C34878D82A}">
                    <a16:rowId xmlns:a16="http://schemas.microsoft.com/office/drawing/2014/main" val="10000"/>
                  </a:ext>
                </a:extLst>
              </a:tr>
              <a:tr h="234024">
                <a:tc>
                  <a:txBody>
                    <a:bodyPr/>
                    <a:lstStyle/>
                    <a:p>
                      <a:pPr algn="r" fontAlgn="ctr"/>
                      <a:r>
                        <a:rPr lang="en-US" sz="900" b="1">
                          <a:effectLst/>
                        </a:rPr>
                        <a:t>sp500</a:t>
                      </a:r>
                    </a:p>
                  </a:txBody>
                  <a:tcPr anchor="ctr">
                    <a:lnL>
                      <a:noFill/>
                    </a:lnL>
                    <a:lnR>
                      <a:noFill/>
                    </a:lnR>
                    <a:lnT>
                      <a:noFill/>
                    </a:lnT>
                    <a:lnB>
                      <a:noFill/>
                    </a:lnB>
                    <a:solidFill>
                      <a:srgbClr val="F5F5F5"/>
                    </a:solidFill>
                  </a:tcPr>
                </a:tc>
                <a:tc>
                  <a:txBody>
                    <a:bodyPr/>
                    <a:lstStyle/>
                    <a:p>
                      <a:pPr algn="r" fontAlgn="ctr"/>
                      <a:r>
                        <a:rPr lang="en-US" sz="900" dirty="0">
                          <a:effectLst/>
                        </a:rPr>
                        <a:t>1.000000</a:t>
                      </a:r>
                    </a:p>
                  </a:txBody>
                  <a:tcPr anchor="ctr">
                    <a:lnL>
                      <a:noFill/>
                    </a:lnL>
                    <a:lnR>
                      <a:noFill/>
                    </a:lnR>
                    <a:lnT>
                      <a:noFill/>
                    </a:lnT>
                    <a:lnB>
                      <a:noFill/>
                    </a:lnB>
                    <a:solidFill>
                      <a:srgbClr val="F5F5F5"/>
                    </a:solidFill>
                  </a:tcPr>
                </a:tc>
                <a:tc>
                  <a:txBody>
                    <a:bodyPr/>
                    <a:lstStyle/>
                    <a:p>
                      <a:pPr algn="r" fontAlgn="ctr"/>
                      <a:r>
                        <a:rPr lang="en-US" sz="900">
                          <a:effectLst/>
                        </a:rPr>
                        <a:t>0.622389</a:t>
                      </a:r>
                    </a:p>
                  </a:txBody>
                  <a:tcPr anchor="ctr">
                    <a:lnL>
                      <a:noFill/>
                    </a:lnL>
                    <a:lnR>
                      <a:noFill/>
                    </a:lnR>
                    <a:lnT>
                      <a:noFill/>
                    </a:lnT>
                    <a:lnB>
                      <a:noFill/>
                    </a:lnB>
                    <a:solidFill>
                      <a:srgbClr val="F5F5F5"/>
                    </a:solidFill>
                  </a:tcPr>
                </a:tc>
                <a:tc>
                  <a:txBody>
                    <a:bodyPr/>
                    <a:lstStyle/>
                    <a:p>
                      <a:pPr algn="r" fontAlgn="ctr"/>
                      <a:r>
                        <a:rPr lang="en-US" sz="900">
                          <a:effectLst/>
                        </a:rPr>
                        <a:t>0.053860</a:t>
                      </a:r>
                    </a:p>
                  </a:txBody>
                  <a:tcPr anchor="ctr">
                    <a:lnL>
                      <a:noFill/>
                    </a:lnL>
                    <a:lnR>
                      <a:noFill/>
                    </a:lnR>
                    <a:lnT>
                      <a:noFill/>
                    </a:lnT>
                    <a:lnB>
                      <a:noFill/>
                    </a:lnB>
                    <a:solidFill>
                      <a:srgbClr val="F5F5F5"/>
                    </a:solidFill>
                  </a:tcPr>
                </a:tc>
                <a:tc>
                  <a:txBody>
                    <a:bodyPr/>
                    <a:lstStyle/>
                    <a:p>
                      <a:pPr algn="r" fontAlgn="ctr"/>
                      <a:r>
                        <a:rPr lang="en-US" sz="900">
                          <a:effectLst/>
                        </a:rPr>
                        <a:t>-0.278938</a:t>
                      </a:r>
                    </a:p>
                  </a:txBody>
                  <a:tcPr anchor="ctr">
                    <a:lnL>
                      <a:noFill/>
                    </a:lnL>
                    <a:lnR>
                      <a:noFill/>
                    </a:lnR>
                    <a:lnT>
                      <a:noFill/>
                    </a:lnT>
                    <a:lnB>
                      <a:noFill/>
                    </a:lnB>
                    <a:solidFill>
                      <a:srgbClr val="F5F5F5"/>
                    </a:solidFill>
                  </a:tcPr>
                </a:tc>
                <a:tc>
                  <a:txBody>
                    <a:bodyPr/>
                    <a:lstStyle/>
                    <a:p>
                      <a:pPr algn="r" fontAlgn="ctr"/>
                      <a:r>
                        <a:rPr lang="en-US" sz="900" dirty="0">
                          <a:effectLst/>
                        </a:rPr>
                        <a:t>0.287327</a:t>
                      </a:r>
                    </a:p>
                  </a:txBody>
                  <a:tcPr anchor="ctr">
                    <a:lnL>
                      <a:noFill/>
                    </a:lnL>
                    <a:lnR>
                      <a:noFill/>
                    </a:lnR>
                    <a:lnT>
                      <a:noFill/>
                    </a:lnT>
                    <a:lnB>
                      <a:noFill/>
                    </a:lnB>
                    <a:solidFill>
                      <a:srgbClr val="F5F5F5"/>
                    </a:solidFill>
                  </a:tcPr>
                </a:tc>
                <a:tc>
                  <a:txBody>
                    <a:bodyPr/>
                    <a:lstStyle/>
                    <a:p>
                      <a:pPr algn="r" fontAlgn="ctr"/>
                      <a:r>
                        <a:rPr lang="en-US" sz="900" dirty="0">
                          <a:effectLst/>
                        </a:rPr>
                        <a:t>0.972714</a:t>
                      </a:r>
                    </a:p>
                  </a:txBody>
                  <a:tcPr anchor="ctr">
                    <a:lnL>
                      <a:noFill/>
                    </a:lnL>
                    <a:lnR>
                      <a:noFill/>
                    </a:lnR>
                    <a:lnT>
                      <a:noFill/>
                    </a:lnT>
                    <a:lnB>
                      <a:noFill/>
                    </a:lnB>
                    <a:solidFill>
                      <a:srgbClr val="F5F5F5"/>
                    </a:solidFill>
                  </a:tcPr>
                </a:tc>
                <a:tc>
                  <a:txBody>
                    <a:bodyPr/>
                    <a:lstStyle/>
                    <a:p>
                      <a:pPr algn="r" fontAlgn="ctr"/>
                      <a:r>
                        <a:rPr lang="en-US" sz="900">
                          <a:effectLst/>
                        </a:rPr>
                        <a:t>0.951640</a:t>
                      </a:r>
                    </a:p>
                  </a:txBody>
                  <a:tcPr anchor="ctr">
                    <a:lnL>
                      <a:noFill/>
                    </a:lnL>
                    <a:lnR>
                      <a:noFill/>
                    </a:lnR>
                    <a:lnT>
                      <a:noFill/>
                    </a:lnT>
                    <a:lnB>
                      <a:noFill/>
                    </a:lnB>
                    <a:solidFill>
                      <a:srgbClr val="F5F5F5"/>
                    </a:solidFill>
                  </a:tcPr>
                </a:tc>
                <a:tc>
                  <a:txBody>
                    <a:bodyPr/>
                    <a:lstStyle/>
                    <a:p>
                      <a:pPr algn="r" fontAlgn="ctr"/>
                      <a:r>
                        <a:rPr lang="en-US" sz="900">
                          <a:effectLst/>
                        </a:rPr>
                        <a:t>0.002853</a:t>
                      </a:r>
                    </a:p>
                  </a:txBody>
                  <a:tcPr anchor="ctr">
                    <a:lnL>
                      <a:noFill/>
                    </a:lnL>
                    <a:lnR>
                      <a:noFill/>
                    </a:lnR>
                    <a:lnT>
                      <a:noFill/>
                    </a:lnT>
                    <a:lnB>
                      <a:noFill/>
                    </a:lnB>
                    <a:solidFill>
                      <a:srgbClr val="F5F5F5"/>
                    </a:solidFill>
                  </a:tcPr>
                </a:tc>
                <a:tc>
                  <a:txBody>
                    <a:bodyPr/>
                    <a:lstStyle/>
                    <a:p>
                      <a:pPr algn="r" fontAlgn="ctr"/>
                      <a:r>
                        <a:rPr lang="en-US" sz="900">
                          <a:effectLst/>
                        </a:rPr>
                        <a:t>0.362548</a:t>
                      </a:r>
                    </a:p>
                  </a:txBody>
                  <a:tcPr anchor="ctr">
                    <a:lnL>
                      <a:noFill/>
                    </a:lnL>
                    <a:lnR>
                      <a:noFill/>
                    </a:lnR>
                    <a:lnT>
                      <a:noFill/>
                    </a:lnT>
                    <a:lnB>
                      <a:noFill/>
                    </a:lnB>
                    <a:solidFill>
                      <a:srgbClr val="F5F5F5"/>
                    </a:solidFill>
                  </a:tcPr>
                </a:tc>
                <a:tc>
                  <a:txBody>
                    <a:bodyPr/>
                    <a:lstStyle/>
                    <a:p>
                      <a:pPr algn="r" fontAlgn="ctr"/>
                      <a:r>
                        <a:rPr lang="en-US" sz="900">
                          <a:effectLst/>
                        </a:rPr>
                        <a:t>0.143730</a:t>
                      </a:r>
                    </a:p>
                  </a:txBody>
                  <a:tcPr anchor="ctr">
                    <a:lnL>
                      <a:noFill/>
                    </a:lnL>
                    <a:lnR>
                      <a:noFill/>
                    </a:lnR>
                    <a:lnT>
                      <a:noFill/>
                    </a:lnT>
                    <a:lnB>
                      <a:noFill/>
                    </a:lnB>
                    <a:solidFill>
                      <a:srgbClr val="F5F5F5"/>
                    </a:solidFill>
                  </a:tcPr>
                </a:tc>
                <a:tc>
                  <a:txBody>
                    <a:bodyPr/>
                    <a:lstStyle/>
                    <a:p>
                      <a:pPr algn="r" fontAlgn="ctr"/>
                      <a:r>
                        <a:rPr lang="en-US" sz="900">
                          <a:effectLst/>
                        </a:rPr>
                        <a:t>0.209138</a:t>
                      </a:r>
                    </a:p>
                  </a:txBody>
                  <a:tcPr anchor="ctr">
                    <a:lnL>
                      <a:noFill/>
                    </a:lnL>
                    <a:lnR>
                      <a:noFill/>
                    </a:lnR>
                    <a:lnB>
                      <a:noFill/>
                    </a:lnB>
                    <a:solidFill>
                      <a:srgbClr val="F5F5F5"/>
                    </a:solidFill>
                  </a:tcPr>
                </a:tc>
                <a:extLst>
                  <a:ext uri="{0D108BD9-81ED-4DB2-BD59-A6C34878D82A}">
                    <a16:rowId xmlns:a16="http://schemas.microsoft.com/office/drawing/2014/main" val="10001"/>
                  </a:ext>
                </a:extLst>
              </a:tr>
              <a:tr h="234024">
                <a:tc>
                  <a:txBody>
                    <a:bodyPr/>
                    <a:lstStyle/>
                    <a:p>
                      <a:pPr algn="r" fontAlgn="ctr"/>
                      <a:r>
                        <a:rPr lang="en-US" sz="900" b="1">
                          <a:effectLst/>
                        </a:rPr>
                        <a:t>FTSE100</a:t>
                      </a:r>
                    </a:p>
                  </a:txBody>
                  <a:tcPr anchor="ctr">
                    <a:lnL>
                      <a:noFill/>
                    </a:lnL>
                    <a:lnR>
                      <a:noFill/>
                    </a:lnR>
                    <a:lnT>
                      <a:noFill/>
                    </a:lnT>
                    <a:lnB>
                      <a:noFill/>
                    </a:lnB>
                  </a:tcPr>
                </a:tc>
                <a:tc>
                  <a:txBody>
                    <a:bodyPr/>
                    <a:lstStyle/>
                    <a:p>
                      <a:pPr algn="r" fontAlgn="ctr"/>
                      <a:r>
                        <a:rPr lang="en-US" sz="900">
                          <a:effectLst/>
                        </a:rPr>
                        <a:t>0.622389</a:t>
                      </a:r>
                    </a:p>
                  </a:txBody>
                  <a:tcPr anchor="ctr">
                    <a:lnL>
                      <a:noFill/>
                    </a:lnL>
                    <a:lnR>
                      <a:noFill/>
                    </a:lnR>
                    <a:lnT>
                      <a:noFill/>
                    </a:lnT>
                    <a:lnB>
                      <a:noFill/>
                    </a:lnB>
                  </a:tcPr>
                </a:tc>
                <a:tc>
                  <a:txBody>
                    <a:bodyPr/>
                    <a:lstStyle/>
                    <a:p>
                      <a:pPr algn="r" fontAlgn="ctr"/>
                      <a:r>
                        <a:rPr lang="en-US" sz="900">
                          <a:effectLst/>
                        </a:rPr>
                        <a:t>1.000000</a:t>
                      </a:r>
                    </a:p>
                  </a:txBody>
                  <a:tcPr anchor="ctr">
                    <a:lnL>
                      <a:noFill/>
                    </a:lnL>
                    <a:lnR>
                      <a:noFill/>
                    </a:lnR>
                    <a:lnT>
                      <a:noFill/>
                    </a:lnT>
                    <a:lnB>
                      <a:noFill/>
                    </a:lnB>
                  </a:tcPr>
                </a:tc>
                <a:tc>
                  <a:txBody>
                    <a:bodyPr/>
                    <a:lstStyle/>
                    <a:p>
                      <a:pPr algn="r" fontAlgn="ctr"/>
                      <a:r>
                        <a:rPr lang="en-US" sz="900">
                          <a:effectLst/>
                        </a:rPr>
                        <a:t>0.201320</a:t>
                      </a:r>
                    </a:p>
                  </a:txBody>
                  <a:tcPr anchor="ctr">
                    <a:lnL>
                      <a:noFill/>
                    </a:lnL>
                    <a:lnR>
                      <a:noFill/>
                    </a:lnR>
                    <a:lnT>
                      <a:noFill/>
                    </a:lnT>
                    <a:lnB>
                      <a:noFill/>
                    </a:lnB>
                  </a:tcPr>
                </a:tc>
                <a:tc>
                  <a:txBody>
                    <a:bodyPr/>
                    <a:lstStyle/>
                    <a:p>
                      <a:pPr algn="r" fontAlgn="ctr"/>
                      <a:r>
                        <a:rPr lang="en-US" sz="900">
                          <a:effectLst/>
                        </a:rPr>
                        <a:t>-0.503433</a:t>
                      </a:r>
                    </a:p>
                  </a:txBody>
                  <a:tcPr anchor="ctr">
                    <a:lnL>
                      <a:noFill/>
                    </a:lnL>
                    <a:lnR>
                      <a:noFill/>
                    </a:lnR>
                    <a:lnT>
                      <a:noFill/>
                    </a:lnT>
                    <a:lnB>
                      <a:noFill/>
                    </a:lnB>
                  </a:tcPr>
                </a:tc>
                <a:tc>
                  <a:txBody>
                    <a:bodyPr/>
                    <a:lstStyle/>
                    <a:p>
                      <a:pPr algn="r" fontAlgn="ctr"/>
                      <a:r>
                        <a:rPr lang="en-US" sz="900">
                          <a:effectLst/>
                        </a:rPr>
                        <a:t>0.173049</a:t>
                      </a:r>
                    </a:p>
                  </a:txBody>
                  <a:tcPr anchor="ctr">
                    <a:lnL>
                      <a:noFill/>
                    </a:lnL>
                    <a:lnR>
                      <a:noFill/>
                    </a:lnR>
                    <a:lnT>
                      <a:noFill/>
                    </a:lnT>
                    <a:lnB>
                      <a:noFill/>
                    </a:lnB>
                  </a:tcPr>
                </a:tc>
                <a:tc>
                  <a:txBody>
                    <a:bodyPr/>
                    <a:lstStyle/>
                    <a:p>
                      <a:pPr algn="r" fontAlgn="ctr"/>
                      <a:r>
                        <a:rPr lang="en-US" sz="900">
                          <a:effectLst/>
                        </a:rPr>
                        <a:t>0.619389</a:t>
                      </a:r>
                    </a:p>
                  </a:txBody>
                  <a:tcPr anchor="ctr">
                    <a:lnL>
                      <a:noFill/>
                    </a:lnL>
                    <a:lnR>
                      <a:noFill/>
                    </a:lnR>
                    <a:lnT>
                      <a:noFill/>
                    </a:lnT>
                    <a:lnB>
                      <a:noFill/>
                    </a:lnB>
                  </a:tcPr>
                </a:tc>
                <a:tc>
                  <a:txBody>
                    <a:bodyPr/>
                    <a:lstStyle/>
                    <a:p>
                      <a:pPr algn="r" fontAlgn="ctr"/>
                      <a:r>
                        <a:rPr lang="en-US" sz="900">
                          <a:effectLst/>
                        </a:rPr>
                        <a:t>0.571856</a:t>
                      </a:r>
                    </a:p>
                  </a:txBody>
                  <a:tcPr anchor="ctr">
                    <a:lnL>
                      <a:noFill/>
                    </a:lnL>
                    <a:lnR>
                      <a:noFill/>
                    </a:lnR>
                    <a:lnT>
                      <a:noFill/>
                    </a:lnT>
                    <a:lnB>
                      <a:noFill/>
                    </a:lnB>
                  </a:tcPr>
                </a:tc>
                <a:tc>
                  <a:txBody>
                    <a:bodyPr/>
                    <a:lstStyle/>
                    <a:p>
                      <a:pPr algn="r" fontAlgn="ctr"/>
                      <a:r>
                        <a:rPr lang="en-US" sz="900">
                          <a:effectLst/>
                        </a:rPr>
                        <a:t>0.082637</a:t>
                      </a:r>
                    </a:p>
                  </a:txBody>
                  <a:tcPr anchor="ctr">
                    <a:lnL>
                      <a:noFill/>
                    </a:lnL>
                    <a:lnR>
                      <a:noFill/>
                    </a:lnR>
                    <a:lnT>
                      <a:noFill/>
                    </a:lnT>
                    <a:lnB>
                      <a:noFill/>
                    </a:lnB>
                  </a:tcPr>
                </a:tc>
                <a:tc>
                  <a:txBody>
                    <a:bodyPr/>
                    <a:lstStyle/>
                    <a:p>
                      <a:pPr algn="r" fontAlgn="ctr"/>
                      <a:r>
                        <a:rPr lang="en-US" sz="900">
                          <a:effectLst/>
                        </a:rPr>
                        <a:t>0.403513</a:t>
                      </a:r>
                    </a:p>
                  </a:txBody>
                  <a:tcPr anchor="ctr">
                    <a:lnL>
                      <a:noFill/>
                    </a:lnL>
                    <a:lnR>
                      <a:noFill/>
                    </a:lnR>
                    <a:lnT>
                      <a:noFill/>
                    </a:lnT>
                    <a:lnB>
                      <a:noFill/>
                    </a:lnB>
                  </a:tcPr>
                </a:tc>
                <a:tc>
                  <a:txBody>
                    <a:bodyPr/>
                    <a:lstStyle/>
                    <a:p>
                      <a:pPr algn="r" fontAlgn="ctr"/>
                      <a:r>
                        <a:rPr lang="en-US" sz="900">
                          <a:effectLst/>
                        </a:rPr>
                        <a:t>0.226160</a:t>
                      </a:r>
                    </a:p>
                  </a:txBody>
                  <a:tcPr anchor="ctr">
                    <a:lnL>
                      <a:noFill/>
                    </a:lnL>
                    <a:lnR>
                      <a:noFill/>
                    </a:lnR>
                    <a:lnT>
                      <a:noFill/>
                    </a:lnT>
                    <a:lnB>
                      <a:noFill/>
                    </a:lnB>
                  </a:tcPr>
                </a:tc>
                <a:tc>
                  <a:txBody>
                    <a:bodyPr/>
                    <a:lstStyle/>
                    <a:p>
                      <a:pPr algn="r" fontAlgn="ctr"/>
                      <a:r>
                        <a:rPr lang="en-US" sz="900" dirty="0">
                          <a:effectLst/>
                        </a:rPr>
                        <a:t>0.410482</a:t>
                      </a:r>
                    </a:p>
                  </a:txBody>
                  <a:tcPr anchor="ctr">
                    <a:lnL>
                      <a:noFill/>
                    </a:lnL>
                    <a:lnR>
                      <a:noFill/>
                    </a:lnR>
                    <a:lnT>
                      <a:noFill/>
                    </a:lnT>
                    <a:lnB>
                      <a:noFill/>
                    </a:lnB>
                  </a:tcPr>
                </a:tc>
                <a:extLst>
                  <a:ext uri="{0D108BD9-81ED-4DB2-BD59-A6C34878D82A}">
                    <a16:rowId xmlns:a16="http://schemas.microsoft.com/office/drawing/2014/main" val="10002"/>
                  </a:ext>
                </a:extLst>
              </a:tr>
              <a:tr h="374438">
                <a:tc>
                  <a:txBody>
                    <a:bodyPr/>
                    <a:lstStyle/>
                    <a:p>
                      <a:pPr algn="r" fontAlgn="ctr"/>
                      <a:r>
                        <a:rPr lang="en-US" sz="900" b="1" dirty="0">
                          <a:effectLst/>
                        </a:rPr>
                        <a:t>NIKKEI225</a:t>
                      </a:r>
                    </a:p>
                  </a:txBody>
                  <a:tcPr anchor="ctr">
                    <a:lnL>
                      <a:noFill/>
                    </a:lnL>
                    <a:lnR>
                      <a:noFill/>
                    </a:lnR>
                    <a:lnT>
                      <a:noFill/>
                    </a:lnT>
                    <a:lnB>
                      <a:noFill/>
                    </a:lnB>
                    <a:solidFill>
                      <a:srgbClr val="F5F5F5"/>
                    </a:solidFill>
                  </a:tcPr>
                </a:tc>
                <a:tc>
                  <a:txBody>
                    <a:bodyPr/>
                    <a:lstStyle/>
                    <a:p>
                      <a:pPr algn="r" fontAlgn="ctr"/>
                      <a:r>
                        <a:rPr lang="en-US" sz="900">
                          <a:effectLst/>
                        </a:rPr>
                        <a:t>0.053860</a:t>
                      </a:r>
                    </a:p>
                  </a:txBody>
                  <a:tcPr anchor="ctr">
                    <a:lnL>
                      <a:noFill/>
                    </a:lnL>
                    <a:lnR>
                      <a:noFill/>
                    </a:lnR>
                    <a:lnT>
                      <a:noFill/>
                    </a:lnT>
                    <a:lnB>
                      <a:noFill/>
                    </a:lnB>
                    <a:solidFill>
                      <a:srgbClr val="F5F5F5"/>
                    </a:solidFill>
                  </a:tcPr>
                </a:tc>
                <a:tc>
                  <a:txBody>
                    <a:bodyPr/>
                    <a:lstStyle/>
                    <a:p>
                      <a:pPr algn="r" fontAlgn="ctr"/>
                      <a:r>
                        <a:rPr lang="en-US" sz="900">
                          <a:effectLst/>
                        </a:rPr>
                        <a:t>0.201320</a:t>
                      </a:r>
                    </a:p>
                  </a:txBody>
                  <a:tcPr anchor="ctr">
                    <a:lnL>
                      <a:noFill/>
                    </a:lnL>
                    <a:lnR>
                      <a:noFill/>
                    </a:lnR>
                    <a:lnT>
                      <a:noFill/>
                    </a:lnT>
                    <a:lnB>
                      <a:noFill/>
                    </a:lnB>
                    <a:solidFill>
                      <a:srgbClr val="F5F5F5"/>
                    </a:solidFill>
                  </a:tcPr>
                </a:tc>
                <a:tc>
                  <a:txBody>
                    <a:bodyPr/>
                    <a:lstStyle/>
                    <a:p>
                      <a:pPr algn="r" fontAlgn="ctr"/>
                      <a:r>
                        <a:rPr lang="en-US" sz="900" dirty="0">
                          <a:effectLst/>
                        </a:rPr>
                        <a:t>1.000000</a:t>
                      </a:r>
                    </a:p>
                  </a:txBody>
                  <a:tcPr anchor="ctr">
                    <a:lnL>
                      <a:noFill/>
                    </a:lnL>
                    <a:lnR>
                      <a:noFill/>
                    </a:lnR>
                    <a:lnT>
                      <a:noFill/>
                    </a:lnT>
                    <a:lnB>
                      <a:noFill/>
                    </a:lnB>
                    <a:solidFill>
                      <a:srgbClr val="F5F5F5"/>
                    </a:solidFill>
                  </a:tcPr>
                </a:tc>
                <a:tc>
                  <a:txBody>
                    <a:bodyPr/>
                    <a:lstStyle/>
                    <a:p>
                      <a:pPr algn="r" fontAlgn="ctr"/>
                      <a:r>
                        <a:rPr lang="en-US" sz="900" dirty="0">
                          <a:effectLst/>
                        </a:rPr>
                        <a:t>-0.101947</a:t>
                      </a:r>
                    </a:p>
                  </a:txBody>
                  <a:tcPr anchor="ctr">
                    <a:lnL>
                      <a:noFill/>
                    </a:lnL>
                    <a:lnR>
                      <a:noFill/>
                    </a:lnR>
                    <a:lnT>
                      <a:noFill/>
                    </a:lnT>
                    <a:lnB>
                      <a:noFill/>
                    </a:lnB>
                    <a:solidFill>
                      <a:srgbClr val="F5F5F5"/>
                    </a:solidFill>
                  </a:tcPr>
                </a:tc>
                <a:tc>
                  <a:txBody>
                    <a:bodyPr/>
                    <a:lstStyle/>
                    <a:p>
                      <a:pPr algn="r" fontAlgn="ctr"/>
                      <a:r>
                        <a:rPr lang="en-US" sz="900">
                          <a:effectLst/>
                        </a:rPr>
                        <a:t>-0.082606</a:t>
                      </a:r>
                    </a:p>
                  </a:txBody>
                  <a:tcPr anchor="ctr">
                    <a:lnL>
                      <a:noFill/>
                    </a:lnL>
                    <a:lnR>
                      <a:noFill/>
                    </a:lnR>
                    <a:lnT>
                      <a:noFill/>
                    </a:lnT>
                    <a:lnB>
                      <a:noFill/>
                    </a:lnB>
                    <a:solidFill>
                      <a:srgbClr val="F5F5F5"/>
                    </a:solidFill>
                  </a:tcPr>
                </a:tc>
                <a:tc>
                  <a:txBody>
                    <a:bodyPr/>
                    <a:lstStyle/>
                    <a:p>
                      <a:pPr algn="r" fontAlgn="ctr"/>
                      <a:r>
                        <a:rPr lang="en-US" sz="900">
                          <a:effectLst/>
                        </a:rPr>
                        <a:t>0.049759</a:t>
                      </a:r>
                    </a:p>
                  </a:txBody>
                  <a:tcPr anchor="ctr">
                    <a:lnL>
                      <a:noFill/>
                    </a:lnL>
                    <a:lnR>
                      <a:noFill/>
                    </a:lnR>
                    <a:lnT>
                      <a:noFill/>
                    </a:lnT>
                    <a:lnB>
                      <a:noFill/>
                    </a:lnB>
                    <a:solidFill>
                      <a:srgbClr val="F5F5F5"/>
                    </a:solidFill>
                  </a:tcPr>
                </a:tc>
                <a:tc>
                  <a:txBody>
                    <a:bodyPr/>
                    <a:lstStyle/>
                    <a:p>
                      <a:pPr algn="r" fontAlgn="ctr"/>
                      <a:r>
                        <a:rPr lang="en-US" sz="900">
                          <a:effectLst/>
                        </a:rPr>
                        <a:t>0.057463</a:t>
                      </a:r>
                    </a:p>
                  </a:txBody>
                  <a:tcPr anchor="ctr">
                    <a:lnL>
                      <a:noFill/>
                    </a:lnL>
                    <a:lnR>
                      <a:noFill/>
                    </a:lnR>
                    <a:lnT>
                      <a:noFill/>
                    </a:lnT>
                    <a:lnB>
                      <a:noFill/>
                    </a:lnB>
                    <a:solidFill>
                      <a:srgbClr val="F5F5F5"/>
                    </a:solidFill>
                  </a:tcPr>
                </a:tc>
                <a:tc>
                  <a:txBody>
                    <a:bodyPr/>
                    <a:lstStyle/>
                    <a:p>
                      <a:pPr algn="r" fontAlgn="ctr"/>
                      <a:r>
                        <a:rPr lang="en-US" sz="900">
                          <a:effectLst/>
                        </a:rPr>
                        <a:t>0.075006</a:t>
                      </a:r>
                    </a:p>
                  </a:txBody>
                  <a:tcPr anchor="ctr">
                    <a:lnL>
                      <a:noFill/>
                    </a:lnL>
                    <a:lnR>
                      <a:noFill/>
                    </a:lnR>
                    <a:lnT>
                      <a:noFill/>
                    </a:lnT>
                    <a:lnB>
                      <a:noFill/>
                    </a:lnB>
                    <a:solidFill>
                      <a:srgbClr val="F5F5F5"/>
                    </a:solidFill>
                  </a:tcPr>
                </a:tc>
                <a:tc>
                  <a:txBody>
                    <a:bodyPr/>
                    <a:lstStyle/>
                    <a:p>
                      <a:pPr algn="r" fontAlgn="ctr"/>
                      <a:r>
                        <a:rPr lang="en-US" sz="900">
                          <a:effectLst/>
                        </a:rPr>
                        <a:t>0.058270</a:t>
                      </a:r>
                    </a:p>
                  </a:txBody>
                  <a:tcPr anchor="ctr">
                    <a:lnL>
                      <a:noFill/>
                    </a:lnL>
                    <a:lnR>
                      <a:noFill/>
                    </a:lnR>
                    <a:lnT>
                      <a:noFill/>
                    </a:lnT>
                    <a:lnB>
                      <a:noFill/>
                    </a:lnB>
                    <a:solidFill>
                      <a:srgbClr val="F5F5F5"/>
                    </a:solidFill>
                  </a:tcPr>
                </a:tc>
                <a:tc>
                  <a:txBody>
                    <a:bodyPr/>
                    <a:lstStyle/>
                    <a:p>
                      <a:pPr algn="r" fontAlgn="ctr"/>
                      <a:r>
                        <a:rPr lang="en-US" sz="900">
                          <a:effectLst/>
                        </a:rPr>
                        <a:t>0.277371</a:t>
                      </a:r>
                    </a:p>
                  </a:txBody>
                  <a:tcPr anchor="ctr">
                    <a:lnL>
                      <a:noFill/>
                    </a:lnL>
                    <a:lnR>
                      <a:noFill/>
                    </a:lnR>
                    <a:lnT>
                      <a:noFill/>
                    </a:lnT>
                    <a:lnB>
                      <a:noFill/>
                    </a:lnB>
                    <a:solidFill>
                      <a:srgbClr val="F5F5F5"/>
                    </a:solidFill>
                  </a:tcPr>
                </a:tc>
                <a:tc>
                  <a:txBody>
                    <a:bodyPr/>
                    <a:lstStyle/>
                    <a:p>
                      <a:pPr algn="r" fontAlgn="ctr"/>
                      <a:r>
                        <a:rPr lang="en-US" sz="900">
                          <a:effectLst/>
                        </a:rPr>
                        <a:t>0.475025</a:t>
                      </a:r>
                    </a:p>
                  </a:txBody>
                  <a:tcPr anchor="ctr">
                    <a:lnL>
                      <a:noFill/>
                    </a:lnL>
                    <a:lnR>
                      <a:noFill/>
                    </a:lnR>
                    <a:lnT>
                      <a:noFill/>
                    </a:lnT>
                    <a:lnB>
                      <a:noFill/>
                    </a:lnB>
                    <a:solidFill>
                      <a:srgbClr val="F5F5F5"/>
                    </a:solidFill>
                  </a:tcPr>
                </a:tc>
                <a:extLst>
                  <a:ext uri="{0D108BD9-81ED-4DB2-BD59-A6C34878D82A}">
                    <a16:rowId xmlns:a16="http://schemas.microsoft.com/office/drawing/2014/main" val="10003"/>
                  </a:ext>
                </a:extLst>
              </a:tr>
              <a:tr h="234024">
                <a:tc>
                  <a:txBody>
                    <a:bodyPr/>
                    <a:lstStyle/>
                    <a:p>
                      <a:pPr algn="r" fontAlgn="ctr"/>
                      <a:r>
                        <a:rPr lang="en-US" sz="900" b="1">
                          <a:effectLst/>
                        </a:rPr>
                        <a:t>USDGBP</a:t>
                      </a:r>
                    </a:p>
                  </a:txBody>
                  <a:tcPr anchor="ctr">
                    <a:lnL>
                      <a:noFill/>
                    </a:lnL>
                    <a:lnR>
                      <a:noFill/>
                    </a:lnR>
                    <a:lnT>
                      <a:noFill/>
                    </a:lnT>
                    <a:lnB>
                      <a:noFill/>
                    </a:lnB>
                  </a:tcPr>
                </a:tc>
                <a:tc>
                  <a:txBody>
                    <a:bodyPr/>
                    <a:lstStyle/>
                    <a:p>
                      <a:pPr algn="r" fontAlgn="ctr"/>
                      <a:r>
                        <a:rPr lang="en-US" sz="900">
                          <a:effectLst/>
                        </a:rPr>
                        <a:t>-0.278938</a:t>
                      </a:r>
                    </a:p>
                  </a:txBody>
                  <a:tcPr anchor="ctr">
                    <a:lnL>
                      <a:noFill/>
                    </a:lnL>
                    <a:lnR>
                      <a:noFill/>
                    </a:lnR>
                    <a:lnT>
                      <a:noFill/>
                    </a:lnT>
                    <a:lnB>
                      <a:noFill/>
                    </a:lnB>
                  </a:tcPr>
                </a:tc>
                <a:tc>
                  <a:txBody>
                    <a:bodyPr/>
                    <a:lstStyle/>
                    <a:p>
                      <a:pPr algn="r" fontAlgn="ctr"/>
                      <a:r>
                        <a:rPr lang="en-US" sz="900">
                          <a:effectLst/>
                        </a:rPr>
                        <a:t>-0.503433</a:t>
                      </a:r>
                    </a:p>
                  </a:txBody>
                  <a:tcPr anchor="ctr">
                    <a:lnL>
                      <a:noFill/>
                    </a:lnL>
                    <a:lnR>
                      <a:noFill/>
                    </a:lnR>
                    <a:lnT>
                      <a:noFill/>
                    </a:lnT>
                    <a:lnB>
                      <a:noFill/>
                    </a:lnB>
                  </a:tcPr>
                </a:tc>
                <a:tc>
                  <a:txBody>
                    <a:bodyPr/>
                    <a:lstStyle/>
                    <a:p>
                      <a:pPr algn="r" fontAlgn="ctr"/>
                      <a:r>
                        <a:rPr lang="en-US" sz="900">
                          <a:effectLst/>
                        </a:rPr>
                        <a:t>-0.101947</a:t>
                      </a:r>
                    </a:p>
                  </a:txBody>
                  <a:tcPr anchor="ctr">
                    <a:lnL>
                      <a:noFill/>
                    </a:lnL>
                    <a:lnR>
                      <a:noFill/>
                    </a:lnR>
                    <a:lnT>
                      <a:noFill/>
                    </a:lnT>
                    <a:lnB>
                      <a:noFill/>
                    </a:lnB>
                  </a:tcPr>
                </a:tc>
                <a:tc>
                  <a:txBody>
                    <a:bodyPr/>
                    <a:lstStyle/>
                    <a:p>
                      <a:pPr algn="r" fontAlgn="ctr"/>
                      <a:r>
                        <a:rPr lang="en-US" sz="900">
                          <a:effectLst/>
                        </a:rPr>
                        <a:t>1.000000</a:t>
                      </a:r>
                    </a:p>
                  </a:txBody>
                  <a:tcPr anchor="ctr">
                    <a:lnL>
                      <a:noFill/>
                    </a:lnL>
                    <a:lnR>
                      <a:noFill/>
                    </a:lnR>
                    <a:lnT>
                      <a:noFill/>
                    </a:lnT>
                    <a:lnB>
                      <a:noFill/>
                    </a:lnB>
                  </a:tcPr>
                </a:tc>
                <a:tc>
                  <a:txBody>
                    <a:bodyPr/>
                    <a:lstStyle/>
                    <a:p>
                      <a:pPr algn="r" fontAlgn="ctr"/>
                      <a:r>
                        <a:rPr lang="en-US" sz="900" dirty="0">
                          <a:effectLst/>
                        </a:rPr>
                        <a:t>0.115947</a:t>
                      </a:r>
                    </a:p>
                  </a:txBody>
                  <a:tcPr anchor="ctr">
                    <a:lnL>
                      <a:noFill/>
                    </a:lnL>
                    <a:lnR>
                      <a:noFill/>
                    </a:lnR>
                    <a:lnT>
                      <a:noFill/>
                    </a:lnT>
                    <a:lnB>
                      <a:noFill/>
                    </a:lnB>
                  </a:tcPr>
                </a:tc>
                <a:tc>
                  <a:txBody>
                    <a:bodyPr/>
                    <a:lstStyle/>
                    <a:p>
                      <a:pPr algn="r" fontAlgn="ctr"/>
                      <a:r>
                        <a:rPr lang="en-US" sz="900">
                          <a:effectLst/>
                        </a:rPr>
                        <a:t>-0.273960</a:t>
                      </a:r>
                    </a:p>
                  </a:txBody>
                  <a:tcPr anchor="ctr">
                    <a:lnL>
                      <a:noFill/>
                    </a:lnL>
                    <a:lnR>
                      <a:noFill/>
                    </a:lnR>
                    <a:lnT>
                      <a:noFill/>
                    </a:lnT>
                    <a:lnB>
                      <a:noFill/>
                    </a:lnB>
                  </a:tcPr>
                </a:tc>
                <a:tc>
                  <a:txBody>
                    <a:bodyPr/>
                    <a:lstStyle/>
                    <a:p>
                      <a:pPr algn="r" fontAlgn="ctr"/>
                      <a:r>
                        <a:rPr lang="en-US" sz="900">
                          <a:effectLst/>
                        </a:rPr>
                        <a:t>-0.246273</a:t>
                      </a:r>
                    </a:p>
                  </a:txBody>
                  <a:tcPr anchor="ctr">
                    <a:lnL>
                      <a:noFill/>
                    </a:lnL>
                    <a:lnR>
                      <a:noFill/>
                    </a:lnR>
                    <a:lnT>
                      <a:noFill/>
                    </a:lnT>
                    <a:lnB>
                      <a:noFill/>
                    </a:lnB>
                  </a:tcPr>
                </a:tc>
                <a:tc>
                  <a:txBody>
                    <a:bodyPr/>
                    <a:lstStyle/>
                    <a:p>
                      <a:pPr algn="r" fontAlgn="ctr"/>
                      <a:r>
                        <a:rPr lang="en-US" sz="900">
                          <a:effectLst/>
                        </a:rPr>
                        <a:t>-0.207499</a:t>
                      </a:r>
                    </a:p>
                  </a:txBody>
                  <a:tcPr anchor="ctr">
                    <a:lnL>
                      <a:noFill/>
                    </a:lnL>
                    <a:lnR>
                      <a:noFill/>
                    </a:lnR>
                    <a:lnT>
                      <a:noFill/>
                    </a:lnT>
                    <a:lnB>
                      <a:noFill/>
                    </a:lnB>
                  </a:tcPr>
                </a:tc>
                <a:tc>
                  <a:txBody>
                    <a:bodyPr/>
                    <a:lstStyle/>
                    <a:p>
                      <a:pPr algn="r" fontAlgn="ctr"/>
                      <a:r>
                        <a:rPr lang="en-US" sz="900">
                          <a:effectLst/>
                        </a:rPr>
                        <a:t>-0.231286</a:t>
                      </a:r>
                    </a:p>
                  </a:txBody>
                  <a:tcPr anchor="ctr">
                    <a:lnL>
                      <a:noFill/>
                    </a:lnL>
                    <a:lnR>
                      <a:noFill/>
                    </a:lnR>
                    <a:lnT>
                      <a:noFill/>
                    </a:lnT>
                    <a:lnB>
                      <a:noFill/>
                    </a:lnB>
                  </a:tcPr>
                </a:tc>
                <a:tc>
                  <a:txBody>
                    <a:bodyPr/>
                    <a:lstStyle/>
                    <a:p>
                      <a:pPr algn="r" fontAlgn="ctr"/>
                      <a:r>
                        <a:rPr lang="en-US" sz="900">
                          <a:effectLst/>
                        </a:rPr>
                        <a:t>-0.055074</a:t>
                      </a:r>
                    </a:p>
                  </a:txBody>
                  <a:tcPr anchor="ctr">
                    <a:lnL>
                      <a:noFill/>
                    </a:lnL>
                    <a:lnR>
                      <a:noFill/>
                    </a:lnR>
                    <a:lnT>
                      <a:noFill/>
                    </a:lnT>
                    <a:lnB>
                      <a:noFill/>
                    </a:lnB>
                  </a:tcPr>
                </a:tc>
                <a:tc>
                  <a:txBody>
                    <a:bodyPr/>
                    <a:lstStyle/>
                    <a:p>
                      <a:pPr algn="r" fontAlgn="ctr"/>
                      <a:r>
                        <a:rPr lang="en-US" sz="900">
                          <a:effectLst/>
                        </a:rPr>
                        <a:t>-0.099395</a:t>
                      </a:r>
                    </a:p>
                  </a:txBody>
                  <a:tcPr anchor="ctr">
                    <a:lnL>
                      <a:noFill/>
                    </a:lnL>
                    <a:lnR>
                      <a:noFill/>
                    </a:lnR>
                    <a:lnT>
                      <a:noFill/>
                    </a:lnT>
                    <a:lnB>
                      <a:noFill/>
                    </a:lnB>
                  </a:tcPr>
                </a:tc>
                <a:extLst>
                  <a:ext uri="{0D108BD9-81ED-4DB2-BD59-A6C34878D82A}">
                    <a16:rowId xmlns:a16="http://schemas.microsoft.com/office/drawing/2014/main" val="10004"/>
                  </a:ext>
                </a:extLst>
              </a:tr>
              <a:tr h="234024">
                <a:tc>
                  <a:txBody>
                    <a:bodyPr/>
                    <a:lstStyle/>
                    <a:p>
                      <a:pPr algn="r" fontAlgn="ctr"/>
                      <a:r>
                        <a:rPr lang="en-US" sz="900" b="1">
                          <a:effectLst/>
                        </a:rPr>
                        <a:t>USDJPY</a:t>
                      </a:r>
                    </a:p>
                  </a:txBody>
                  <a:tcPr anchor="ctr">
                    <a:lnL>
                      <a:noFill/>
                    </a:lnL>
                    <a:lnR>
                      <a:noFill/>
                    </a:lnR>
                    <a:lnT>
                      <a:noFill/>
                    </a:lnT>
                    <a:lnB>
                      <a:noFill/>
                    </a:lnB>
                    <a:solidFill>
                      <a:srgbClr val="F5F5F5"/>
                    </a:solidFill>
                  </a:tcPr>
                </a:tc>
                <a:tc>
                  <a:txBody>
                    <a:bodyPr/>
                    <a:lstStyle/>
                    <a:p>
                      <a:pPr algn="r" fontAlgn="ctr"/>
                      <a:r>
                        <a:rPr lang="en-US" sz="900">
                          <a:effectLst/>
                        </a:rPr>
                        <a:t>0.287327</a:t>
                      </a:r>
                    </a:p>
                  </a:txBody>
                  <a:tcPr anchor="ctr">
                    <a:lnL>
                      <a:noFill/>
                    </a:lnL>
                    <a:lnR>
                      <a:noFill/>
                    </a:lnR>
                    <a:lnT>
                      <a:noFill/>
                    </a:lnT>
                    <a:lnB>
                      <a:noFill/>
                    </a:lnB>
                    <a:solidFill>
                      <a:srgbClr val="F5F5F5"/>
                    </a:solidFill>
                  </a:tcPr>
                </a:tc>
                <a:tc>
                  <a:txBody>
                    <a:bodyPr/>
                    <a:lstStyle/>
                    <a:p>
                      <a:pPr algn="r" fontAlgn="ctr"/>
                      <a:r>
                        <a:rPr lang="en-US" sz="900">
                          <a:effectLst/>
                        </a:rPr>
                        <a:t>0.173049</a:t>
                      </a:r>
                    </a:p>
                  </a:txBody>
                  <a:tcPr anchor="ctr">
                    <a:lnL>
                      <a:noFill/>
                    </a:lnL>
                    <a:lnR>
                      <a:noFill/>
                    </a:lnR>
                    <a:lnT>
                      <a:noFill/>
                    </a:lnT>
                    <a:lnB>
                      <a:noFill/>
                    </a:lnB>
                    <a:solidFill>
                      <a:srgbClr val="F5F5F5"/>
                    </a:solidFill>
                  </a:tcPr>
                </a:tc>
                <a:tc>
                  <a:txBody>
                    <a:bodyPr/>
                    <a:lstStyle/>
                    <a:p>
                      <a:pPr algn="r" fontAlgn="ctr"/>
                      <a:r>
                        <a:rPr lang="en-US" sz="900">
                          <a:effectLst/>
                        </a:rPr>
                        <a:t>-0.082606</a:t>
                      </a:r>
                    </a:p>
                  </a:txBody>
                  <a:tcPr anchor="ctr">
                    <a:lnL>
                      <a:noFill/>
                    </a:lnL>
                    <a:lnR>
                      <a:noFill/>
                    </a:lnR>
                    <a:lnT>
                      <a:noFill/>
                    </a:lnT>
                    <a:lnB>
                      <a:noFill/>
                    </a:lnB>
                    <a:solidFill>
                      <a:srgbClr val="F5F5F5"/>
                    </a:solidFill>
                  </a:tcPr>
                </a:tc>
                <a:tc>
                  <a:txBody>
                    <a:bodyPr/>
                    <a:lstStyle/>
                    <a:p>
                      <a:pPr algn="r" fontAlgn="ctr"/>
                      <a:r>
                        <a:rPr lang="en-US" sz="900">
                          <a:effectLst/>
                        </a:rPr>
                        <a:t>0.115947</a:t>
                      </a:r>
                    </a:p>
                  </a:txBody>
                  <a:tcPr anchor="ctr">
                    <a:lnL>
                      <a:noFill/>
                    </a:lnL>
                    <a:lnR>
                      <a:noFill/>
                    </a:lnR>
                    <a:lnT>
                      <a:noFill/>
                    </a:lnT>
                    <a:lnB>
                      <a:noFill/>
                    </a:lnB>
                    <a:solidFill>
                      <a:srgbClr val="F5F5F5"/>
                    </a:solidFill>
                  </a:tcPr>
                </a:tc>
                <a:tc>
                  <a:txBody>
                    <a:bodyPr/>
                    <a:lstStyle/>
                    <a:p>
                      <a:pPr algn="r" fontAlgn="ctr"/>
                      <a:r>
                        <a:rPr lang="en-US" sz="900" dirty="0">
                          <a:effectLst/>
                        </a:rPr>
                        <a:t>1.000000</a:t>
                      </a:r>
                    </a:p>
                  </a:txBody>
                  <a:tcPr anchor="ctr">
                    <a:lnL>
                      <a:noFill/>
                    </a:lnL>
                    <a:lnR>
                      <a:noFill/>
                    </a:lnR>
                    <a:lnT>
                      <a:noFill/>
                    </a:lnT>
                    <a:lnB>
                      <a:noFill/>
                    </a:lnB>
                    <a:solidFill>
                      <a:srgbClr val="F5F5F5"/>
                    </a:solidFill>
                  </a:tcPr>
                </a:tc>
                <a:tc>
                  <a:txBody>
                    <a:bodyPr/>
                    <a:lstStyle/>
                    <a:p>
                      <a:pPr algn="r" fontAlgn="ctr"/>
                      <a:r>
                        <a:rPr lang="en-US" sz="900">
                          <a:effectLst/>
                        </a:rPr>
                        <a:t>0.291179</a:t>
                      </a:r>
                    </a:p>
                  </a:txBody>
                  <a:tcPr anchor="ctr">
                    <a:lnL>
                      <a:noFill/>
                    </a:lnL>
                    <a:lnR>
                      <a:noFill/>
                    </a:lnR>
                    <a:lnT>
                      <a:noFill/>
                    </a:lnT>
                    <a:lnB>
                      <a:noFill/>
                    </a:lnB>
                    <a:solidFill>
                      <a:srgbClr val="F5F5F5"/>
                    </a:solidFill>
                  </a:tcPr>
                </a:tc>
                <a:tc>
                  <a:txBody>
                    <a:bodyPr/>
                    <a:lstStyle/>
                    <a:p>
                      <a:pPr algn="r" fontAlgn="ctr"/>
                      <a:r>
                        <a:rPr lang="en-US" sz="900">
                          <a:effectLst/>
                        </a:rPr>
                        <a:t>0.279466</a:t>
                      </a:r>
                    </a:p>
                  </a:txBody>
                  <a:tcPr anchor="ctr">
                    <a:lnL>
                      <a:noFill/>
                    </a:lnL>
                    <a:lnR>
                      <a:noFill/>
                    </a:lnR>
                    <a:lnT>
                      <a:noFill/>
                    </a:lnT>
                    <a:lnB>
                      <a:noFill/>
                    </a:lnB>
                    <a:solidFill>
                      <a:srgbClr val="F5F5F5"/>
                    </a:solidFill>
                  </a:tcPr>
                </a:tc>
                <a:tc>
                  <a:txBody>
                    <a:bodyPr/>
                    <a:lstStyle/>
                    <a:p>
                      <a:pPr algn="r" fontAlgn="ctr"/>
                      <a:r>
                        <a:rPr lang="en-US" sz="900">
                          <a:effectLst/>
                        </a:rPr>
                        <a:t>-0.326821</a:t>
                      </a:r>
                    </a:p>
                  </a:txBody>
                  <a:tcPr anchor="ctr">
                    <a:lnL>
                      <a:noFill/>
                    </a:lnL>
                    <a:lnR>
                      <a:noFill/>
                    </a:lnR>
                    <a:lnT>
                      <a:noFill/>
                    </a:lnT>
                    <a:lnB>
                      <a:noFill/>
                    </a:lnB>
                    <a:solidFill>
                      <a:srgbClr val="F5F5F5"/>
                    </a:solidFill>
                  </a:tcPr>
                </a:tc>
                <a:tc>
                  <a:txBody>
                    <a:bodyPr/>
                    <a:lstStyle/>
                    <a:p>
                      <a:pPr algn="r" fontAlgn="ctr"/>
                      <a:r>
                        <a:rPr lang="en-US" sz="900">
                          <a:effectLst/>
                        </a:rPr>
                        <a:t>0.077894</a:t>
                      </a:r>
                    </a:p>
                  </a:txBody>
                  <a:tcPr anchor="ctr">
                    <a:lnL>
                      <a:noFill/>
                    </a:lnL>
                    <a:lnR>
                      <a:noFill/>
                    </a:lnR>
                    <a:lnT>
                      <a:noFill/>
                    </a:lnT>
                    <a:lnB>
                      <a:noFill/>
                    </a:lnB>
                    <a:solidFill>
                      <a:srgbClr val="F5F5F5"/>
                    </a:solidFill>
                  </a:tcPr>
                </a:tc>
                <a:tc>
                  <a:txBody>
                    <a:bodyPr/>
                    <a:lstStyle/>
                    <a:p>
                      <a:pPr algn="r" fontAlgn="ctr"/>
                      <a:r>
                        <a:rPr lang="en-US" sz="900">
                          <a:effectLst/>
                        </a:rPr>
                        <a:t>0.079287</a:t>
                      </a:r>
                    </a:p>
                  </a:txBody>
                  <a:tcPr anchor="ctr">
                    <a:lnL>
                      <a:noFill/>
                    </a:lnL>
                    <a:lnR>
                      <a:noFill/>
                    </a:lnR>
                    <a:lnT>
                      <a:noFill/>
                    </a:lnT>
                    <a:lnB>
                      <a:noFill/>
                    </a:lnB>
                    <a:solidFill>
                      <a:srgbClr val="F5F5F5"/>
                    </a:solidFill>
                  </a:tcPr>
                </a:tc>
                <a:tc>
                  <a:txBody>
                    <a:bodyPr/>
                    <a:lstStyle/>
                    <a:p>
                      <a:pPr algn="r" fontAlgn="ctr"/>
                      <a:r>
                        <a:rPr lang="en-US" sz="900">
                          <a:effectLst/>
                        </a:rPr>
                        <a:t>0.186918</a:t>
                      </a:r>
                    </a:p>
                  </a:txBody>
                  <a:tcPr anchor="ctr">
                    <a:lnL>
                      <a:noFill/>
                    </a:lnL>
                    <a:lnR>
                      <a:noFill/>
                    </a:lnR>
                    <a:lnT>
                      <a:noFill/>
                    </a:lnT>
                    <a:lnB>
                      <a:noFill/>
                    </a:lnB>
                    <a:solidFill>
                      <a:srgbClr val="F5F5F5"/>
                    </a:solidFill>
                  </a:tcPr>
                </a:tc>
                <a:extLst>
                  <a:ext uri="{0D108BD9-81ED-4DB2-BD59-A6C34878D82A}">
                    <a16:rowId xmlns:a16="http://schemas.microsoft.com/office/drawing/2014/main" val="10005"/>
                  </a:ext>
                </a:extLst>
              </a:tr>
              <a:tr h="234024">
                <a:tc>
                  <a:txBody>
                    <a:bodyPr/>
                    <a:lstStyle/>
                    <a:p>
                      <a:pPr algn="r" fontAlgn="ctr"/>
                      <a:r>
                        <a:rPr lang="en-US" sz="900" b="1">
                          <a:effectLst/>
                        </a:rPr>
                        <a:t>DJIA</a:t>
                      </a:r>
                    </a:p>
                  </a:txBody>
                  <a:tcPr anchor="ctr">
                    <a:lnL>
                      <a:noFill/>
                    </a:lnL>
                    <a:lnR>
                      <a:noFill/>
                    </a:lnR>
                    <a:lnT>
                      <a:noFill/>
                    </a:lnT>
                    <a:lnB>
                      <a:noFill/>
                    </a:lnB>
                  </a:tcPr>
                </a:tc>
                <a:tc>
                  <a:txBody>
                    <a:bodyPr/>
                    <a:lstStyle/>
                    <a:p>
                      <a:pPr algn="r" fontAlgn="ctr"/>
                      <a:r>
                        <a:rPr lang="en-US" sz="900">
                          <a:effectLst/>
                        </a:rPr>
                        <a:t>0.972714</a:t>
                      </a:r>
                    </a:p>
                  </a:txBody>
                  <a:tcPr anchor="ctr">
                    <a:lnL>
                      <a:noFill/>
                    </a:lnL>
                    <a:lnR>
                      <a:noFill/>
                    </a:lnR>
                    <a:lnT>
                      <a:noFill/>
                    </a:lnT>
                    <a:lnB>
                      <a:noFill/>
                    </a:lnB>
                  </a:tcPr>
                </a:tc>
                <a:tc>
                  <a:txBody>
                    <a:bodyPr/>
                    <a:lstStyle/>
                    <a:p>
                      <a:pPr algn="r" fontAlgn="ctr"/>
                      <a:r>
                        <a:rPr lang="en-US" sz="900">
                          <a:effectLst/>
                        </a:rPr>
                        <a:t>0.619389</a:t>
                      </a:r>
                    </a:p>
                  </a:txBody>
                  <a:tcPr anchor="ctr">
                    <a:lnL>
                      <a:noFill/>
                    </a:lnL>
                    <a:lnR>
                      <a:noFill/>
                    </a:lnR>
                    <a:lnT>
                      <a:noFill/>
                    </a:lnT>
                    <a:lnB>
                      <a:noFill/>
                    </a:lnB>
                  </a:tcPr>
                </a:tc>
                <a:tc>
                  <a:txBody>
                    <a:bodyPr/>
                    <a:lstStyle/>
                    <a:p>
                      <a:pPr algn="r" fontAlgn="ctr"/>
                      <a:r>
                        <a:rPr lang="en-US" sz="900">
                          <a:effectLst/>
                        </a:rPr>
                        <a:t>0.049759</a:t>
                      </a:r>
                    </a:p>
                  </a:txBody>
                  <a:tcPr anchor="ctr">
                    <a:lnL>
                      <a:noFill/>
                    </a:lnL>
                    <a:lnR>
                      <a:noFill/>
                    </a:lnR>
                    <a:lnT>
                      <a:noFill/>
                    </a:lnT>
                    <a:lnB>
                      <a:noFill/>
                    </a:lnB>
                  </a:tcPr>
                </a:tc>
                <a:tc>
                  <a:txBody>
                    <a:bodyPr/>
                    <a:lstStyle/>
                    <a:p>
                      <a:pPr algn="r" fontAlgn="ctr"/>
                      <a:r>
                        <a:rPr lang="en-US" sz="900">
                          <a:effectLst/>
                        </a:rPr>
                        <a:t>-0.273960</a:t>
                      </a:r>
                    </a:p>
                  </a:txBody>
                  <a:tcPr anchor="ctr">
                    <a:lnL>
                      <a:noFill/>
                    </a:lnL>
                    <a:lnR>
                      <a:noFill/>
                    </a:lnR>
                    <a:lnT>
                      <a:noFill/>
                    </a:lnT>
                    <a:lnB>
                      <a:noFill/>
                    </a:lnB>
                  </a:tcPr>
                </a:tc>
                <a:tc>
                  <a:txBody>
                    <a:bodyPr/>
                    <a:lstStyle/>
                    <a:p>
                      <a:pPr algn="r" fontAlgn="ctr"/>
                      <a:r>
                        <a:rPr lang="en-US" sz="900">
                          <a:effectLst/>
                        </a:rPr>
                        <a:t>0.291179</a:t>
                      </a:r>
                    </a:p>
                  </a:txBody>
                  <a:tcPr anchor="ctr">
                    <a:lnL>
                      <a:noFill/>
                    </a:lnL>
                    <a:lnR>
                      <a:noFill/>
                    </a:lnR>
                    <a:lnT>
                      <a:noFill/>
                    </a:lnT>
                    <a:lnB>
                      <a:noFill/>
                    </a:lnB>
                  </a:tcPr>
                </a:tc>
                <a:tc>
                  <a:txBody>
                    <a:bodyPr/>
                    <a:lstStyle/>
                    <a:p>
                      <a:pPr algn="r" fontAlgn="ctr"/>
                      <a:r>
                        <a:rPr lang="en-US" sz="900">
                          <a:effectLst/>
                        </a:rPr>
                        <a:t>1.000000</a:t>
                      </a:r>
                    </a:p>
                  </a:txBody>
                  <a:tcPr anchor="ctr">
                    <a:lnL>
                      <a:noFill/>
                    </a:lnL>
                    <a:lnR>
                      <a:noFill/>
                    </a:lnR>
                    <a:lnT>
                      <a:noFill/>
                    </a:lnT>
                    <a:lnB>
                      <a:noFill/>
                    </a:lnB>
                  </a:tcPr>
                </a:tc>
                <a:tc>
                  <a:txBody>
                    <a:bodyPr/>
                    <a:lstStyle/>
                    <a:p>
                      <a:pPr algn="r" fontAlgn="ctr"/>
                      <a:r>
                        <a:rPr lang="en-US" sz="900">
                          <a:effectLst/>
                        </a:rPr>
                        <a:t>0.896667</a:t>
                      </a:r>
                    </a:p>
                  </a:txBody>
                  <a:tcPr anchor="ctr">
                    <a:lnL>
                      <a:noFill/>
                    </a:lnL>
                    <a:lnR>
                      <a:noFill/>
                    </a:lnR>
                    <a:lnT>
                      <a:noFill/>
                    </a:lnT>
                    <a:lnB>
                      <a:noFill/>
                    </a:lnB>
                  </a:tcPr>
                </a:tc>
                <a:tc>
                  <a:txBody>
                    <a:bodyPr/>
                    <a:lstStyle/>
                    <a:p>
                      <a:pPr algn="r" fontAlgn="ctr"/>
                      <a:r>
                        <a:rPr lang="en-US" sz="900">
                          <a:effectLst/>
                        </a:rPr>
                        <a:t>-0.016986</a:t>
                      </a:r>
                    </a:p>
                  </a:txBody>
                  <a:tcPr anchor="ctr">
                    <a:lnL>
                      <a:noFill/>
                    </a:lnL>
                    <a:lnR>
                      <a:noFill/>
                    </a:lnR>
                    <a:lnT>
                      <a:noFill/>
                    </a:lnT>
                    <a:lnB>
                      <a:noFill/>
                    </a:lnB>
                  </a:tcPr>
                </a:tc>
                <a:tc>
                  <a:txBody>
                    <a:bodyPr/>
                    <a:lstStyle/>
                    <a:p>
                      <a:pPr algn="r" fontAlgn="ctr"/>
                      <a:r>
                        <a:rPr lang="en-US" sz="900">
                          <a:effectLst/>
                        </a:rPr>
                        <a:t>0.346903</a:t>
                      </a:r>
                    </a:p>
                  </a:txBody>
                  <a:tcPr anchor="ctr">
                    <a:lnL>
                      <a:noFill/>
                    </a:lnL>
                    <a:lnR>
                      <a:noFill/>
                    </a:lnR>
                    <a:lnT>
                      <a:noFill/>
                    </a:lnT>
                    <a:lnB>
                      <a:noFill/>
                    </a:lnB>
                  </a:tcPr>
                </a:tc>
                <a:tc>
                  <a:txBody>
                    <a:bodyPr/>
                    <a:lstStyle/>
                    <a:p>
                      <a:pPr algn="r" fontAlgn="ctr"/>
                      <a:r>
                        <a:rPr lang="en-US" sz="900">
                          <a:effectLst/>
                        </a:rPr>
                        <a:t>0.137925</a:t>
                      </a:r>
                    </a:p>
                  </a:txBody>
                  <a:tcPr anchor="ctr">
                    <a:lnL>
                      <a:noFill/>
                    </a:lnL>
                    <a:lnR>
                      <a:noFill/>
                    </a:lnR>
                    <a:lnT>
                      <a:noFill/>
                    </a:lnT>
                    <a:lnB>
                      <a:noFill/>
                    </a:lnB>
                  </a:tcPr>
                </a:tc>
                <a:tc>
                  <a:txBody>
                    <a:bodyPr/>
                    <a:lstStyle/>
                    <a:p>
                      <a:pPr algn="r" fontAlgn="ctr"/>
                      <a:r>
                        <a:rPr lang="en-US" sz="900">
                          <a:effectLst/>
                        </a:rPr>
                        <a:t>0.198343</a:t>
                      </a:r>
                    </a:p>
                  </a:txBody>
                  <a:tcPr anchor="ctr">
                    <a:lnL>
                      <a:noFill/>
                    </a:lnL>
                    <a:lnR>
                      <a:noFill/>
                    </a:lnR>
                    <a:lnT>
                      <a:noFill/>
                    </a:lnT>
                    <a:lnB>
                      <a:noFill/>
                    </a:lnB>
                  </a:tcPr>
                </a:tc>
                <a:extLst>
                  <a:ext uri="{0D108BD9-81ED-4DB2-BD59-A6C34878D82A}">
                    <a16:rowId xmlns:a16="http://schemas.microsoft.com/office/drawing/2014/main" val="10006"/>
                  </a:ext>
                </a:extLst>
              </a:tr>
              <a:tr h="234024">
                <a:tc>
                  <a:txBody>
                    <a:bodyPr/>
                    <a:lstStyle/>
                    <a:p>
                      <a:pPr algn="r" fontAlgn="ctr"/>
                      <a:r>
                        <a:rPr lang="en-US" sz="900" b="1">
                          <a:effectLst/>
                        </a:rPr>
                        <a:t>NASDAQ</a:t>
                      </a:r>
                    </a:p>
                  </a:txBody>
                  <a:tcPr anchor="ctr">
                    <a:lnL>
                      <a:noFill/>
                    </a:lnL>
                    <a:lnR>
                      <a:noFill/>
                    </a:lnR>
                    <a:lnT>
                      <a:noFill/>
                    </a:lnT>
                    <a:lnB>
                      <a:noFill/>
                    </a:lnB>
                    <a:solidFill>
                      <a:srgbClr val="F5F5F5"/>
                    </a:solidFill>
                  </a:tcPr>
                </a:tc>
                <a:tc>
                  <a:txBody>
                    <a:bodyPr/>
                    <a:lstStyle/>
                    <a:p>
                      <a:pPr algn="r" fontAlgn="ctr"/>
                      <a:r>
                        <a:rPr lang="en-US" sz="900">
                          <a:effectLst/>
                        </a:rPr>
                        <a:t>0.951640</a:t>
                      </a:r>
                    </a:p>
                  </a:txBody>
                  <a:tcPr anchor="ctr">
                    <a:lnL>
                      <a:noFill/>
                    </a:lnL>
                    <a:lnR>
                      <a:noFill/>
                    </a:lnR>
                    <a:lnT>
                      <a:noFill/>
                    </a:lnT>
                    <a:lnB>
                      <a:noFill/>
                    </a:lnB>
                    <a:solidFill>
                      <a:srgbClr val="F5F5F5"/>
                    </a:solidFill>
                  </a:tcPr>
                </a:tc>
                <a:tc>
                  <a:txBody>
                    <a:bodyPr/>
                    <a:lstStyle/>
                    <a:p>
                      <a:pPr algn="r" fontAlgn="ctr"/>
                      <a:r>
                        <a:rPr lang="en-US" sz="900">
                          <a:effectLst/>
                        </a:rPr>
                        <a:t>0.571856</a:t>
                      </a:r>
                    </a:p>
                  </a:txBody>
                  <a:tcPr anchor="ctr">
                    <a:lnL>
                      <a:noFill/>
                    </a:lnL>
                    <a:lnR>
                      <a:noFill/>
                    </a:lnR>
                    <a:lnT>
                      <a:noFill/>
                    </a:lnT>
                    <a:lnB>
                      <a:noFill/>
                    </a:lnB>
                    <a:solidFill>
                      <a:srgbClr val="F5F5F5"/>
                    </a:solidFill>
                  </a:tcPr>
                </a:tc>
                <a:tc>
                  <a:txBody>
                    <a:bodyPr/>
                    <a:lstStyle/>
                    <a:p>
                      <a:pPr algn="r" fontAlgn="ctr"/>
                      <a:r>
                        <a:rPr lang="en-US" sz="900">
                          <a:effectLst/>
                        </a:rPr>
                        <a:t>0.057463</a:t>
                      </a:r>
                    </a:p>
                  </a:txBody>
                  <a:tcPr anchor="ctr">
                    <a:lnL>
                      <a:noFill/>
                    </a:lnL>
                    <a:lnR>
                      <a:noFill/>
                    </a:lnR>
                    <a:lnT>
                      <a:noFill/>
                    </a:lnT>
                    <a:lnB>
                      <a:noFill/>
                    </a:lnB>
                    <a:solidFill>
                      <a:srgbClr val="F5F5F5"/>
                    </a:solidFill>
                  </a:tcPr>
                </a:tc>
                <a:tc>
                  <a:txBody>
                    <a:bodyPr/>
                    <a:lstStyle/>
                    <a:p>
                      <a:pPr algn="r" fontAlgn="ctr"/>
                      <a:r>
                        <a:rPr lang="en-US" sz="900">
                          <a:effectLst/>
                        </a:rPr>
                        <a:t>-0.246273</a:t>
                      </a:r>
                    </a:p>
                  </a:txBody>
                  <a:tcPr anchor="ctr">
                    <a:lnL>
                      <a:noFill/>
                    </a:lnL>
                    <a:lnR>
                      <a:noFill/>
                    </a:lnR>
                    <a:lnT>
                      <a:noFill/>
                    </a:lnT>
                    <a:lnB>
                      <a:noFill/>
                    </a:lnB>
                    <a:solidFill>
                      <a:srgbClr val="F5F5F5"/>
                    </a:solidFill>
                  </a:tcPr>
                </a:tc>
                <a:tc>
                  <a:txBody>
                    <a:bodyPr/>
                    <a:lstStyle/>
                    <a:p>
                      <a:pPr algn="r" fontAlgn="ctr"/>
                      <a:r>
                        <a:rPr lang="en-US" sz="900">
                          <a:effectLst/>
                        </a:rPr>
                        <a:t>0.279466</a:t>
                      </a:r>
                    </a:p>
                  </a:txBody>
                  <a:tcPr anchor="ctr">
                    <a:lnL>
                      <a:noFill/>
                    </a:lnL>
                    <a:lnR>
                      <a:noFill/>
                    </a:lnR>
                    <a:lnT>
                      <a:noFill/>
                    </a:lnT>
                    <a:lnB>
                      <a:noFill/>
                    </a:lnB>
                    <a:solidFill>
                      <a:srgbClr val="F5F5F5"/>
                    </a:solidFill>
                  </a:tcPr>
                </a:tc>
                <a:tc>
                  <a:txBody>
                    <a:bodyPr/>
                    <a:lstStyle/>
                    <a:p>
                      <a:pPr algn="r" fontAlgn="ctr"/>
                      <a:r>
                        <a:rPr lang="en-US" sz="900" dirty="0">
                          <a:effectLst/>
                        </a:rPr>
                        <a:t>0.896667</a:t>
                      </a:r>
                    </a:p>
                  </a:txBody>
                  <a:tcPr anchor="ctr">
                    <a:lnL>
                      <a:noFill/>
                    </a:lnL>
                    <a:lnR>
                      <a:noFill/>
                    </a:lnR>
                    <a:lnT>
                      <a:noFill/>
                    </a:lnT>
                    <a:lnB>
                      <a:noFill/>
                    </a:lnB>
                    <a:solidFill>
                      <a:srgbClr val="F5F5F5"/>
                    </a:solidFill>
                  </a:tcPr>
                </a:tc>
                <a:tc>
                  <a:txBody>
                    <a:bodyPr/>
                    <a:lstStyle/>
                    <a:p>
                      <a:pPr algn="r" fontAlgn="ctr"/>
                      <a:r>
                        <a:rPr lang="en-US" sz="900">
                          <a:effectLst/>
                        </a:rPr>
                        <a:t>1.000000</a:t>
                      </a:r>
                    </a:p>
                  </a:txBody>
                  <a:tcPr anchor="ctr">
                    <a:lnL>
                      <a:noFill/>
                    </a:lnL>
                    <a:lnR>
                      <a:noFill/>
                    </a:lnR>
                    <a:lnT>
                      <a:noFill/>
                    </a:lnT>
                    <a:lnB>
                      <a:noFill/>
                    </a:lnB>
                    <a:solidFill>
                      <a:srgbClr val="F5F5F5"/>
                    </a:solidFill>
                  </a:tcPr>
                </a:tc>
                <a:tc>
                  <a:txBody>
                    <a:bodyPr/>
                    <a:lstStyle/>
                    <a:p>
                      <a:pPr algn="r" fontAlgn="ctr"/>
                      <a:r>
                        <a:rPr lang="en-US" sz="900">
                          <a:effectLst/>
                        </a:rPr>
                        <a:t>-0.004042</a:t>
                      </a:r>
                    </a:p>
                  </a:txBody>
                  <a:tcPr anchor="ctr">
                    <a:lnL>
                      <a:noFill/>
                    </a:lnL>
                    <a:lnR>
                      <a:noFill/>
                    </a:lnR>
                    <a:lnT>
                      <a:noFill/>
                    </a:lnT>
                    <a:lnB>
                      <a:noFill/>
                    </a:lnB>
                    <a:solidFill>
                      <a:srgbClr val="F5F5F5"/>
                    </a:solidFill>
                  </a:tcPr>
                </a:tc>
                <a:tc>
                  <a:txBody>
                    <a:bodyPr/>
                    <a:lstStyle/>
                    <a:p>
                      <a:pPr algn="r" fontAlgn="ctr"/>
                      <a:r>
                        <a:rPr lang="en-US" sz="900">
                          <a:effectLst/>
                        </a:rPr>
                        <a:t>0.305553</a:t>
                      </a:r>
                    </a:p>
                  </a:txBody>
                  <a:tcPr anchor="ctr">
                    <a:lnL>
                      <a:noFill/>
                    </a:lnL>
                    <a:lnR>
                      <a:noFill/>
                    </a:lnR>
                    <a:lnT>
                      <a:noFill/>
                    </a:lnT>
                    <a:lnB>
                      <a:noFill/>
                    </a:lnB>
                    <a:solidFill>
                      <a:srgbClr val="F5F5F5"/>
                    </a:solidFill>
                  </a:tcPr>
                </a:tc>
                <a:tc>
                  <a:txBody>
                    <a:bodyPr/>
                    <a:lstStyle/>
                    <a:p>
                      <a:pPr algn="r" fontAlgn="ctr"/>
                      <a:r>
                        <a:rPr lang="en-US" sz="900">
                          <a:effectLst/>
                        </a:rPr>
                        <a:t>0.161116</a:t>
                      </a:r>
                    </a:p>
                  </a:txBody>
                  <a:tcPr anchor="ctr">
                    <a:lnL>
                      <a:noFill/>
                    </a:lnL>
                    <a:lnR>
                      <a:noFill/>
                    </a:lnR>
                    <a:lnT>
                      <a:noFill/>
                    </a:lnT>
                    <a:lnB>
                      <a:noFill/>
                    </a:lnB>
                    <a:solidFill>
                      <a:srgbClr val="F5F5F5"/>
                    </a:solidFill>
                  </a:tcPr>
                </a:tc>
                <a:tc>
                  <a:txBody>
                    <a:bodyPr/>
                    <a:lstStyle/>
                    <a:p>
                      <a:pPr algn="r" fontAlgn="ctr"/>
                      <a:r>
                        <a:rPr lang="en-US" sz="900">
                          <a:effectLst/>
                        </a:rPr>
                        <a:t>0.228454</a:t>
                      </a:r>
                    </a:p>
                  </a:txBody>
                  <a:tcPr anchor="ctr">
                    <a:lnL>
                      <a:noFill/>
                    </a:lnL>
                    <a:lnR>
                      <a:noFill/>
                    </a:lnR>
                    <a:lnT>
                      <a:noFill/>
                    </a:lnT>
                    <a:lnB>
                      <a:noFill/>
                    </a:lnB>
                    <a:solidFill>
                      <a:srgbClr val="F5F5F5"/>
                    </a:solidFill>
                  </a:tcPr>
                </a:tc>
                <a:extLst>
                  <a:ext uri="{0D108BD9-81ED-4DB2-BD59-A6C34878D82A}">
                    <a16:rowId xmlns:a16="http://schemas.microsoft.com/office/drawing/2014/main" val="10007"/>
                  </a:ext>
                </a:extLst>
              </a:tr>
              <a:tr h="374438">
                <a:tc>
                  <a:txBody>
                    <a:bodyPr/>
                    <a:lstStyle/>
                    <a:p>
                      <a:pPr algn="r" fontAlgn="ctr"/>
                      <a:r>
                        <a:rPr lang="en-US" sz="900" b="1">
                          <a:effectLst/>
                        </a:rPr>
                        <a:t>GOLDPRICE</a:t>
                      </a:r>
                    </a:p>
                  </a:txBody>
                  <a:tcPr anchor="ctr">
                    <a:lnL>
                      <a:noFill/>
                    </a:lnL>
                    <a:lnR>
                      <a:noFill/>
                    </a:lnR>
                    <a:lnT>
                      <a:noFill/>
                    </a:lnT>
                    <a:lnB>
                      <a:noFill/>
                    </a:lnB>
                  </a:tcPr>
                </a:tc>
                <a:tc>
                  <a:txBody>
                    <a:bodyPr/>
                    <a:lstStyle/>
                    <a:p>
                      <a:pPr algn="r" fontAlgn="ctr"/>
                      <a:r>
                        <a:rPr lang="en-US" sz="900">
                          <a:effectLst/>
                        </a:rPr>
                        <a:t>0.002853</a:t>
                      </a:r>
                    </a:p>
                  </a:txBody>
                  <a:tcPr anchor="ctr">
                    <a:lnL>
                      <a:noFill/>
                    </a:lnL>
                    <a:lnR>
                      <a:noFill/>
                    </a:lnR>
                    <a:lnT>
                      <a:noFill/>
                    </a:lnT>
                    <a:lnB>
                      <a:noFill/>
                    </a:lnB>
                  </a:tcPr>
                </a:tc>
                <a:tc>
                  <a:txBody>
                    <a:bodyPr/>
                    <a:lstStyle/>
                    <a:p>
                      <a:pPr algn="r" fontAlgn="ctr"/>
                      <a:r>
                        <a:rPr lang="en-US" sz="900">
                          <a:effectLst/>
                        </a:rPr>
                        <a:t>0.082637</a:t>
                      </a:r>
                    </a:p>
                  </a:txBody>
                  <a:tcPr anchor="ctr">
                    <a:lnL>
                      <a:noFill/>
                    </a:lnL>
                    <a:lnR>
                      <a:noFill/>
                    </a:lnR>
                    <a:lnT>
                      <a:noFill/>
                    </a:lnT>
                    <a:lnB>
                      <a:noFill/>
                    </a:lnB>
                  </a:tcPr>
                </a:tc>
                <a:tc>
                  <a:txBody>
                    <a:bodyPr/>
                    <a:lstStyle/>
                    <a:p>
                      <a:pPr algn="r" fontAlgn="ctr"/>
                      <a:r>
                        <a:rPr lang="en-US" sz="900">
                          <a:effectLst/>
                        </a:rPr>
                        <a:t>0.075006</a:t>
                      </a:r>
                    </a:p>
                  </a:txBody>
                  <a:tcPr anchor="ctr">
                    <a:lnL>
                      <a:noFill/>
                    </a:lnL>
                    <a:lnR>
                      <a:noFill/>
                    </a:lnR>
                    <a:lnT>
                      <a:noFill/>
                    </a:lnT>
                    <a:lnB>
                      <a:noFill/>
                    </a:lnB>
                  </a:tcPr>
                </a:tc>
                <a:tc>
                  <a:txBody>
                    <a:bodyPr/>
                    <a:lstStyle/>
                    <a:p>
                      <a:pPr algn="r" fontAlgn="ctr"/>
                      <a:r>
                        <a:rPr lang="en-US" sz="900">
                          <a:effectLst/>
                        </a:rPr>
                        <a:t>-0.207499</a:t>
                      </a:r>
                    </a:p>
                  </a:txBody>
                  <a:tcPr anchor="ctr">
                    <a:lnL>
                      <a:noFill/>
                    </a:lnL>
                    <a:lnR>
                      <a:noFill/>
                    </a:lnR>
                    <a:lnT>
                      <a:noFill/>
                    </a:lnT>
                    <a:lnB>
                      <a:noFill/>
                    </a:lnB>
                  </a:tcPr>
                </a:tc>
                <a:tc>
                  <a:txBody>
                    <a:bodyPr/>
                    <a:lstStyle/>
                    <a:p>
                      <a:pPr algn="r" fontAlgn="ctr"/>
                      <a:r>
                        <a:rPr lang="en-US" sz="900">
                          <a:effectLst/>
                        </a:rPr>
                        <a:t>-0.326821</a:t>
                      </a:r>
                    </a:p>
                  </a:txBody>
                  <a:tcPr anchor="ctr">
                    <a:lnL>
                      <a:noFill/>
                    </a:lnL>
                    <a:lnR>
                      <a:noFill/>
                    </a:lnR>
                    <a:lnT>
                      <a:noFill/>
                    </a:lnT>
                    <a:lnB>
                      <a:noFill/>
                    </a:lnB>
                  </a:tcPr>
                </a:tc>
                <a:tc>
                  <a:txBody>
                    <a:bodyPr/>
                    <a:lstStyle/>
                    <a:p>
                      <a:pPr algn="r" fontAlgn="ctr"/>
                      <a:r>
                        <a:rPr lang="en-US" sz="900">
                          <a:effectLst/>
                        </a:rPr>
                        <a:t>-0.016986</a:t>
                      </a:r>
                    </a:p>
                  </a:txBody>
                  <a:tcPr anchor="ctr">
                    <a:lnL>
                      <a:noFill/>
                    </a:lnL>
                    <a:lnR>
                      <a:noFill/>
                    </a:lnR>
                    <a:lnT>
                      <a:noFill/>
                    </a:lnT>
                    <a:lnB>
                      <a:noFill/>
                    </a:lnB>
                  </a:tcPr>
                </a:tc>
                <a:tc>
                  <a:txBody>
                    <a:bodyPr/>
                    <a:lstStyle/>
                    <a:p>
                      <a:pPr algn="r" fontAlgn="ctr"/>
                      <a:r>
                        <a:rPr lang="en-US" sz="900">
                          <a:effectLst/>
                        </a:rPr>
                        <a:t>-0.004042</a:t>
                      </a:r>
                    </a:p>
                  </a:txBody>
                  <a:tcPr anchor="ctr">
                    <a:lnL>
                      <a:noFill/>
                    </a:lnL>
                    <a:lnR>
                      <a:noFill/>
                    </a:lnR>
                    <a:lnT>
                      <a:noFill/>
                    </a:lnT>
                    <a:lnB>
                      <a:noFill/>
                    </a:lnB>
                  </a:tcPr>
                </a:tc>
                <a:tc>
                  <a:txBody>
                    <a:bodyPr/>
                    <a:lstStyle/>
                    <a:p>
                      <a:pPr algn="r" fontAlgn="ctr"/>
                      <a:r>
                        <a:rPr lang="en-US" sz="900" dirty="0">
                          <a:effectLst/>
                        </a:rPr>
                        <a:t>1.000000</a:t>
                      </a:r>
                    </a:p>
                  </a:txBody>
                  <a:tcPr anchor="ctr">
                    <a:lnL>
                      <a:noFill/>
                    </a:lnL>
                    <a:lnR>
                      <a:noFill/>
                    </a:lnR>
                    <a:lnT>
                      <a:noFill/>
                    </a:lnT>
                    <a:lnB>
                      <a:noFill/>
                    </a:lnB>
                  </a:tcPr>
                </a:tc>
                <a:tc>
                  <a:txBody>
                    <a:bodyPr/>
                    <a:lstStyle/>
                    <a:p>
                      <a:pPr algn="r" fontAlgn="ctr"/>
                      <a:r>
                        <a:rPr lang="en-US" sz="900" dirty="0">
                          <a:effectLst/>
                        </a:rPr>
                        <a:t>0.170512</a:t>
                      </a:r>
                    </a:p>
                  </a:txBody>
                  <a:tcPr anchor="ctr">
                    <a:lnL>
                      <a:noFill/>
                    </a:lnL>
                    <a:lnR>
                      <a:noFill/>
                    </a:lnR>
                    <a:lnT>
                      <a:noFill/>
                    </a:lnT>
                    <a:lnB>
                      <a:noFill/>
                    </a:lnB>
                  </a:tcPr>
                </a:tc>
                <a:tc>
                  <a:txBody>
                    <a:bodyPr/>
                    <a:lstStyle/>
                    <a:p>
                      <a:pPr algn="r" fontAlgn="ctr"/>
                      <a:r>
                        <a:rPr lang="en-US" sz="900">
                          <a:effectLst/>
                        </a:rPr>
                        <a:t>0.030287</a:t>
                      </a:r>
                    </a:p>
                  </a:txBody>
                  <a:tcPr anchor="ctr">
                    <a:lnL>
                      <a:noFill/>
                    </a:lnL>
                    <a:lnR>
                      <a:noFill/>
                    </a:lnR>
                    <a:lnT>
                      <a:noFill/>
                    </a:lnT>
                    <a:lnB>
                      <a:noFill/>
                    </a:lnB>
                  </a:tcPr>
                </a:tc>
                <a:tc>
                  <a:txBody>
                    <a:bodyPr/>
                    <a:lstStyle/>
                    <a:p>
                      <a:pPr algn="r" fontAlgn="ctr"/>
                      <a:r>
                        <a:rPr lang="en-US" sz="900">
                          <a:effectLst/>
                        </a:rPr>
                        <a:t>0.014785</a:t>
                      </a:r>
                    </a:p>
                  </a:txBody>
                  <a:tcPr anchor="ctr">
                    <a:lnL>
                      <a:noFill/>
                    </a:lnL>
                    <a:lnR>
                      <a:noFill/>
                    </a:lnR>
                    <a:lnT>
                      <a:noFill/>
                    </a:lnT>
                    <a:lnB>
                      <a:noFill/>
                    </a:lnB>
                  </a:tcPr>
                </a:tc>
                <a:extLst>
                  <a:ext uri="{0D108BD9-81ED-4DB2-BD59-A6C34878D82A}">
                    <a16:rowId xmlns:a16="http://schemas.microsoft.com/office/drawing/2014/main" val="10008"/>
                  </a:ext>
                </a:extLst>
              </a:tr>
              <a:tr h="234024">
                <a:tc>
                  <a:txBody>
                    <a:bodyPr/>
                    <a:lstStyle/>
                    <a:p>
                      <a:pPr algn="r" fontAlgn="ctr"/>
                      <a:r>
                        <a:rPr lang="en-US" sz="900" b="1">
                          <a:effectLst/>
                        </a:rPr>
                        <a:t>crudeoil</a:t>
                      </a:r>
                    </a:p>
                  </a:txBody>
                  <a:tcPr anchor="ctr">
                    <a:lnL>
                      <a:noFill/>
                    </a:lnL>
                    <a:lnR>
                      <a:noFill/>
                    </a:lnR>
                    <a:lnT>
                      <a:noFill/>
                    </a:lnT>
                    <a:lnB>
                      <a:noFill/>
                    </a:lnB>
                    <a:solidFill>
                      <a:srgbClr val="F5F5F5"/>
                    </a:solidFill>
                  </a:tcPr>
                </a:tc>
                <a:tc>
                  <a:txBody>
                    <a:bodyPr/>
                    <a:lstStyle/>
                    <a:p>
                      <a:pPr algn="r" fontAlgn="ctr"/>
                      <a:r>
                        <a:rPr lang="en-US" sz="900">
                          <a:effectLst/>
                        </a:rPr>
                        <a:t>0.362548</a:t>
                      </a:r>
                    </a:p>
                  </a:txBody>
                  <a:tcPr anchor="ctr">
                    <a:lnL>
                      <a:noFill/>
                    </a:lnL>
                    <a:lnR>
                      <a:noFill/>
                    </a:lnR>
                    <a:lnT>
                      <a:noFill/>
                    </a:lnT>
                    <a:lnB>
                      <a:noFill/>
                    </a:lnB>
                    <a:solidFill>
                      <a:srgbClr val="F5F5F5"/>
                    </a:solidFill>
                  </a:tcPr>
                </a:tc>
                <a:tc>
                  <a:txBody>
                    <a:bodyPr/>
                    <a:lstStyle/>
                    <a:p>
                      <a:pPr algn="r" fontAlgn="ctr"/>
                      <a:r>
                        <a:rPr lang="en-US" sz="900">
                          <a:effectLst/>
                        </a:rPr>
                        <a:t>0.403513</a:t>
                      </a:r>
                    </a:p>
                  </a:txBody>
                  <a:tcPr anchor="ctr">
                    <a:lnL>
                      <a:noFill/>
                    </a:lnL>
                    <a:lnR>
                      <a:noFill/>
                    </a:lnR>
                    <a:lnT>
                      <a:noFill/>
                    </a:lnT>
                    <a:lnB>
                      <a:noFill/>
                    </a:lnB>
                    <a:solidFill>
                      <a:srgbClr val="F5F5F5"/>
                    </a:solidFill>
                  </a:tcPr>
                </a:tc>
                <a:tc>
                  <a:txBody>
                    <a:bodyPr/>
                    <a:lstStyle/>
                    <a:p>
                      <a:pPr algn="r" fontAlgn="ctr"/>
                      <a:r>
                        <a:rPr lang="en-US" sz="900">
                          <a:effectLst/>
                        </a:rPr>
                        <a:t>0.058270</a:t>
                      </a:r>
                    </a:p>
                  </a:txBody>
                  <a:tcPr anchor="ctr">
                    <a:lnL>
                      <a:noFill/>
                    </a:lnL>
                    <a:lnR>
                      <a:noFill/>
                    </a:lnR>
                    <a:lnT>
                      <a:noFill/>
                    </a:lnT>
                    <a:lnB>
                      <a:noFill/>
                    </a:lnB>
                    <a:solidFill>
                      <a:srgbClr val="F5F5F5"/>
                    </a:solidFill>
                  </a:tcPr>
                </a:tc>
                <a:tc>
                  <a:txBody>
                    <a:bodyPr/>
                    <a:lstStyle/>
                    <a:p>
                      <a:pPr algn="r" fontAlgn="ctr"/>
                      <a:r>
                        <a:rPr lang="en-US" sz="900">
                          <a:effectLst/>
                        </a:rPr>
                        <a:t>-0.231286</a:t>
                      </a:r>
                    </a:p>
                  </a:txBody>
                  <a:tcPr anchor="ctr">
                    <a:lnL>
                      <a:noFill/>
                    </a:lnL>
                    <a:lnR>
                      <a:noFill/>
                    </a:lnR>
                    <a:lnT>
                      <a:noFill/>
                    </a:lnT>
                    <a:lnB>
                      <a:noFill/>
                    </a:lnB>
                    <a:solidFill>
                      <a:srgbClr val="F5F5F5"/>
                    </a:solidFill>
                  </a:tcPr>
                </a:tc>
                <a:tc>
                  <a:txBody>
                    <a:bodyPr/>
                    <a:lstStyle/>
                    <a:p>
                      <a:pPr algn="r" fontAlgn="ctr"/>
                      <a:r>
                        <a:rPr lang="en-US" sz="900">
                          <a:effectLst/>
                        </a:rPr>
                        <a:t>0.077894</a:t>
                      </a:r>
                    </a:p>
                  </a:txBody>
                  <a:tcPr anchor="ctr">
                    <a:lnL>
                      <a:noFill/>
                    </a:lnL>
                    <a:lnR>
                      <a:noFill/>
                    </a:lnR>
                    <a:lnT>
                      <a:noFill/>
                    </a:lnT>
                    <a:lnB>
                      <a:noFill/>
                    </a:lnB>
                    <a:solidFill>
                      <a:srgbClr val="F5F5F5"/>
                    </a:solidFill>
                  </a:tcPr>
                </a:tc>
                <a:tc>
                  <a:txBody>
                    <a:bodyPr/>
                    <a:lstStyle/>
                    <a:p>
                      <a:pPr algn="r" fontAlgn="ctr"/>
                      <a:r>
                        <a:rPr lang="en-US" sz="900">
                          <a:effectLst/>
                        </a:rPr>
                        <a:t>0.346903</a:t>
                      </a:r>
                    </a:p>
                  </a:txBody>
                  <a:tcPr anchor="ctr">
                    <a:lnL>
                      <a:noFill/>
                    </a:lnL>
                    <a:lnR>
                      <a:noFill/>
                    </a:lnR>
                    <a:lnT>
                      <a:noFill/>
                    </a:lnT>
                    <a:lnB>
                      <a:noFill/>
                    </a:lnB>
                    <a:solidFill>
                      <a:srgbClr val="F5F5F5"/>
                    </a:solidFill>
                  </a:tcPr>
                </a:tc>
                <a:tc>
                  <a:txBody>
                    <a:bodyPr/>
                    <a:lstStyle/>
                    <a:p>
                      <a:pPr algn="r" fontAlgn="ctr"/>
                      <a:r>
                        <a:rPr lang="en-US" sz="900">
                          <a:effectLst/>
                        </a:rPr>
                        <a:t>0.305553</a:t>
                      </a:r>
                    </a:p>
                  </a:txBody>
                  <a:tcPr anchor="ctr">
                    <a:lnL>
                      <a:noFill/>
                    </a:lnL>
                    <a:lnR>
                      <a:noFill/>
                    </a:lnR>
                    <a:lnT>
                      <a:noFill/>
                    </a:lnT>
                    <a:lnB>
                      <a:noFill/>
                    </a:lnB>
                    <a:solidFill>
                      <a:srgbClr val="F5F5F5"/>
                    </a:solidFill>
                  </a:tcPr>
                </a:tc>
                <a:tc>
                  <a:txBody>
                    <a:bodyPr/>
                    <a:lstStyle/>
                    <a:p>
                      <a:pPr algn="r" fontAlgn="ctr"/>
                      <a:r>
                        <a:rPr lang="en-US" sz="900">
                          <a:effectLst/>
                        </a:rPr>
                        <a:t>0.170512</a:t>
                      </a:r>
                    </a:p>
                  </a:txBody>
                  <a:tcPr anchor="ctr">
                    <a:lnL>
                      <a:noFill/>
                    </a:lnL>
                    <a:lnR>
                      <a:noFill/>
                    </a:lnR>
                    <a:lnT>
                      <a:noFill/>
                    </a:lnT>
                    <a:lnB>
                      <a:noFill/>
                    </a:lnB>
                    <a:solidFill>
                      <a:srgbClr val="F5F5F5"/>
                    </a:solidFill>
                  </a:tcPr>
                </a:tc>
                <a:tc>
                  <a:txBody>
                    <a:bodyPr/>
                    <a:lstStyle/>
                    <a:p>
                      <a:pPr algn="r" fontAlgn="ctr"/>
                      <a:r>
                        <a:rPr lang="en-US" sz="900" dirty="0">
                          <a:effectLst/>
                        </a:rPr>
                        <a:t>1.000000</a:t>
                      </a:r>
                    </a:p>
                  </a:txBody>
                  <a:tcPr anchor="ctr">
                    <a:lnL>
                      <a:noFill/>
                    </a:lnL>
                    <a:lnR>
                      <a:noFill/>
                    </a:lnR>
                    <a:lnT>
                      <a:noFill/>
                    </a:lnT>
                    <a:lnB>
                      <a:noFill/>
                    </a:lnB>
                    <a:solidFill>
                      <a:srgbClr val="F5F5F5"/>
                    </a:solidFill>
                  </a:tcPr>
                </a:tc>
                <a:tc>
                  <a:txBody>
                    <a:bodyPr/>
                    <a:lstStyle/>
                    <a:p>
                      <a:pPr algn="r" fontAlgn="ctr"/>
                      <a:r>
                        <a:rPr lang="en-US" sz="900" dirty="0">
                          <a:effectLst/>
                        </a:rPr>
                        <a:t>0.098702</a:t>
                      </a:r>
                    </a:p>
                  </a:txBody>
                  <a:tcPr anchor="ctr">
                    <a:lnL>
                      <a:noFill/>
                    </a:lnL>
                    <a:lnR>
                      <a:noFill/>
                    </a:lnR>
                    <a:lnT>
                      <a:noFill/>
                    </a:lnT>
                    <a:lnB>
                      <a:noFill/>
                    </a:lnB>
                    <a:solidFill>
                      <a:srgbClr val="F5F5F5"/>
                    </a:solidFill>
                  </a:tcPr>
                </a:tc>
                <a:tc>
                  <a:txBody>
                    <a:bodyPr/>
                    <a:lstStyle/>
                    <a:p>
                      <a:pPr algn="r" fontAlgn="ctr"/>
                      <a:r>
                        <a:rPr lang="en-US" sz="900">
                          <a:effectLst/>
                        </a:rPr>
                        <a:t>0.147558</a:t>
                      </a:r>
                    </a:p>
                  </a:txBody>
                  <a:tcPr anchor="ctr">
                    <a:lnL>
                      <a:noFill/>
                    </a:lnL>
                    <a:lnR>
                      <a:noFill/>
                    </a:lnR>
                    <a:lnT>
                      <a:noFill/>
                    </a:lnT>
                    <a:lnB>
                      <a:noFill/>
                    </a:lnB>
                    <a:solidFill>
                      <a:srgbClr val="F5F5F5"/>
                    </a:solidFill>
                  </a:tcPr>
                </a:tc>
                <a:extLst>
                  <a:ext uri="{0D108BD9-81ED-4DB2-BD59-A6C34878D82A}">
                    <a16:rowId xmlns:a16="http://schemas.microsoft.com/office/drawing/2014/main" val="10009"/>
                  </a:ext>
                </a:extLst>
              </a:tr>
              <a:tr h="374438">
                <a:tc>
                  <a:txBody>
                    <a:bodyPr/>
                    <a:lstStyle/>
                    <a:p>
                      <a:pPr algn="r" fontAlgn="ctr"/>
                      <a:r>
                        <a:rPr lang="en-US" sz="900" b="1">
                          <a:effectLst/>
                        </a:rPr>
                        <a:t>SSECOPOSITE</a:t>
                      </a:r>
                    </a:p>
                  </a:txBody>
                  <a:tcPr anchor="ctr">
                    <a:lnL>
                      <a:noFill/>
                    </a:lnL>
                    <a:lnR>
                      <a:noFill/>
                    </a:lnR>
                    <a:lnT>
                      <a:noFill/>
                    </a:lnT>
                    <a:lnB>
                      <a:noFill/>
                    </a:lnB>
                  </a:tcPr>
                </a:tc>
                <a:tc>
                  <a:txBody>
                    <a:bodyPr/>
                    <a:lstStyle/>
                    <a:p>
                      <a:pPr algn="r" fontAlgn="ctr"/>
                      <a:r>
                        <a:rPr lang="en-US" sz="900">
                          <a:effectLst/>
                        </a:rPr>
                        <a:t>0.143730</a:t>
                      </a:r>
                    </a:p>
                  </a:txBody>
                  <a:tcPr anchor="ctr">
                    <a:lnL>
                      <a:noFill/>
                    </a:lnL>
                    <a:lnR>
                      <a:noFill/>
                    </a:lnR>
                    <a:lnT>
                      <a:noFill/>
                    </a:lnT>
                    <a:lnB>
                      <a:noFill/>
                    </a:lnB>
                  </a:tcPr>
                </a:tc>
                <a:tc>
                  <a:txBody>
                    <a:bodyPr/>
                    <a:lstStyle/>
                    <a:p>
                      <a:pPr algn="r" fontAlgn="ctr"/>
                      <a:r>
                        <a:rPr lang="en-US" sz="900">
                          <a:effectLst/>
                        </a:rPr>
                        <a:t>0.226160</a:t>
                      </a:r>
                    </a:p>
                  </a:txBody>
                  <a:tcPr anchor="ctr">
                    <a:lnL>
                      <a:noFill/>
                    </a:lnL>
                    <a:lnR>
                      <a:noFill/>
                    </a:lnR>
                    <a:lnT>
                      <a:noFill/>
                    </a:lnT>
                    <a:lnB>
                      <a:noFill/>
                    </a:lnB>
                  </a:tcPr>
                </a:tc>
                <a:tc>
                  <a:txBody>
                    <a:bodyPr/>
                    <a:lstStyle/>
                    <a:p>
                      <a:pPr algn="r" fontAlgn="ctr"/>
                      <a:r>
                        <a:rPr lang="en-US" sz="900">
                          <a:effectLst/>
                        </a:rPr>
                        <a:t>0.277371</a:t>
                      </a:r>
                    </a:p>
                  </a:txBody>
                  <a:tcPr anchor="ctr">
                    <a:lnL>
                      <a:noFill/>
                    </a:lnL>
                    <a:lnR>
                      <a:noFill/>
                    </a:lnR>
                    <a:lnT>
                      <a:noFill/>
                    </a:lnT>
                    <a:lnB>
                      <a:noFill/>
                    </a:lnB>
                  </a:tcPr>
                </a:tc>
                <a:tc>
                  <a:txBody>
                    <a:bodyPr/>
                    <a:lstStyle/>
                    <a:p>
                      <a:pPr algn="r" fontAlgn="ctr"/>
                      <a:r>
                        <a:rPr lang="en-US" sz="900">
                          <a:effectLst/>
                        </a:rPr>
                        <a:t>-0.055074</a:t>
                      </a:r>
                    </a:p>
                  </a:txBody>
                  <a:tcPr anchor="ctr">
                    <a:lnL>
                      <a:noFill/>
                    </a:lnL>
                    <a:lnR>
                      <a:noFill/>
                    </a:lnR>
                    <a:lnT>
                      <a:noFill/>
                    </a:lnT>
                    <a:lnB>
                      <a:noFill/>
                    </a:lnB>
                  </a:tcPr>
                </a:tc>
                <a:tc>
                  <a:txBody>
                    <a:bodyPr/>
                    <a:lstStyle/>
                    <a:p>
                      <a:pPr algn="r" fontAlgn="ctr"/>
                      <a:r>
                        <a:rPr lang="en-US" sz="900">
                          <a:effectLst/>
                        </a:rPr>
                        <a:t>0.079287</a:t>
                      </a:r>
                    </a:p>
                  </a:txBody>
                  <a:tcPr anchor="ctr">
                    <a:lnL>
                      <a:noFill/>
                    </a:lnL>
                    <a:lnR>
                      <a:noFill/>
                    </a:lnR>
                    <a:lnT>
                      <a:noFill/>
                    </a:lnT>
                    <a:lnB>
                      <a:noFill/>
                    </a:lnB>
                  </a:tcPr>
                </a:tc>
                <a:tc>
                  <a:txBody>
                    <a:bodyPr/>
                    <a:lstStyle/>
                    <a:p>
                      <a:pPr algn="r" fontAlgn="ctr"/>
                      <a:r>
                        <a:rPr lang="en-US" sz="900">
                          <a:effectLst/>
                        </a:rPr>
                        <a:t>0.137925</a:t>
                      </a:r>
                    </a:p>
                  </a:txBody>
                  <a:tcPr anchor="ctr">
                    <a:lnL>
                      <a:noFill/>
                    </a:lnL>
                    <a:lnR>
                      <a:noFill/>
                    </a:lnR>
                    <a:lnT>
                      <a:noFill/>
                    </a:lnT>
                    <a:lnB>
                      <a:noFill/>
                    </a:lnB>
                  </a:tcPr>
                </a:tc>
                <a:tc>
                  <a:txBody>
                    <a:bodyPr/>
                    <a:lstStyle/>
                    <a:p>
                      <a:pPr algn="r" fontAlgn="ctr"/>
                      <a:r>
                        <a:rPr lang="en-US" sz="900">
                          <a:effectLst/>
                        </a:rPr>
                        <a:t>0.161116</a:t>
                      </a:r>
                    </a:p>
                  </a:txBody>
                  <a:tcPr anchor="ctr">
                    <a:lnL>
                      <a:noFill/>
                    </a:lnL>
                    <a:lnR>
                      <a:noFill/>
                    </a:lnR>
                    <a:lnT>
                      <a:noFill/>
                    </a:lnT>
                    <a:lnB>
                      <a:noFill/>
                    </a:lnB>
                  </a:tcPr>
                </a:tc>
                <a:tc>
                  <a:txBody>
                    <a:bodyPr/>
                    <a:lstStyle/>
                    <a:p>
                      <a:pPr algn="r" fontAlgn="ctr"/>
                      <a:r>
                        <a:rPr lang="en-US" sz="900">
                          <a:effectLst/>
                        </a:rPr>
                        <a:t>0.030287</a:t>
                      </a:r>
                    </a:p>
                  </a:txBody>
                  <a:tcPr anchor="ctr">
                    <a:lnL>
                      <a:noFill/>
                    </a:lnL>
                    <a:lnR>
                      <a:noFill/>
                    </a:lnR>
                    <a:lnT>
                      <a:noFill/>
                    </a:lnT>
                    <a:lnB>
                      <a:noFill/>
                    </a:lnB>
                  </a:tcPr>
                </a:tc>
                <a:tc>
                  <a:txBody>
                    <a:bodyPr/>
                    <a:lstStyle/>
                    <a:p>
                      <a:pPr algn="r" fontAlgn="ctr"/>
                      <a:r>
                        <a:rPr lang="en-US" sz="900">
                          <a:effectLst/>
                        </a:rPr>
                        <a:t>0.098702</a:t>
                      </a:r>
                    </a:p>
                  </a:txBody>
                  <a:tcPr anchor="ctr">
                    <a:lnL>
                      <a:noFill/>
                    </a:lnL>
                    <a:lnR>
                      <a:noFill/>
                    </a:lnR>
                    <a:lnT>
                      <a:noFill/>
                    </a:lnT>
                    <a:lnB>
                      <a:noFill/>
                    </a:lnB>
                  </a:tcPr>
                </a:tc>
                <a:tc>
                  <a:txBody>
                    <a:bodyPr/>
                    <a:lstStyle/>
                    <a:p>
                      <a:pPr algn="r" fontAlgn="ctr"/>
                      <a:r>
                        <a:rPr lang="en-US" sz="900">
                          <a:effectLst/>
                        </a:rPr>
                        <a:t>1.000000</a:t>
                      </a:r>
                    </a:p>
                  </a:txBody>
                  <a:tcPr anchor="ctr">
                    <a:lnL>
                      <a:noFill/>
                    </a:lnL>
                    <a:lnR>
                      <a:noFill/>
                    </a:lnR>
                    <a:lnT>
                      <a:noFill/>
                    </a:lnT>
                    <a:lnB>
                      <a:noFill/>
                    </a:lnB>
                  </a:tcPr>
                </a:tc>
                <a:tc>
                  <a:txBody>
                    <a:bodyPr/>
                    <a:lstStyle/>
                    <a:p>
                      <a:pPr algn="r" fontAlgn="ctr"/>
                      <a:r>
                        <a:rPr lang="en-US" sz="900" dirty="0">
                          <a:effectLst/>
                        </a:rPr>
                        <a:t>0.552965</a:t>
                      </a:r>
                    </a:p>
                  </a:txBody>
                  <a:tcPr anchor="ctr">
                    <a:lnL>
                      <a:noFill/>
                    </a:lnL>
                    <a:lnR>
                      <a:noFill/>
                    </a:lnR>
                    <a:lnT>
                      <a:noFill/>
                    </a:lnT>
                    <a:lnB>
                      <a:noFill/>
                    </a:lnB>
                  </a:tcPr>
                </a:tc>
                <a:extLst>
                  <a:ext uri="{0D108BD9-81ED-4DB2-BD59-A6C34878D82A}">
                    <a16:rowId xmlns:a16="http://schemas.microsoft.com/office/drawing/2014/main" val="10010"/>
                  </a:ext>
                </a:extLst>
              </a:tr>
              <a:tr h="234024">
                <a:tc>
                  <a:txBody>
                    <a:bodyPr/>
                    <a:lstStyle/>
                    <a:p>
                      <a:pPr algn="r" fontAlgn="ctr"/>
                      <a:r>
                        <a:rPr lang="en-US" sz="900" b="1">
                          <a:effectLst/>
                        </a:rPr>
                        <a:t>HSI</a:t>
                      </a:r>
                    </a:p>
                  </a:txBody>
                  <a:tcPr anchor="ctr">
                    <a:lnL>
                      <a:noFill/>
                    </a:lnL>
                    <a:lnR>
                      <a:noFill/>
                    </a:lnR>
                    <a:lnT>
                      <a:noFill/>
                    </a:lnT>
                    <a:lnB>
                      <a:noFill/>
                    </a:lnB>
                    <a:solidFill>
                      <a:srgbClr val="F5F5F5"/>
                    </a:solidFill>
                  </a:tcPr>
                </a:tc>
                <a:tc>
                  <a:txBody>
                    <a:bodyPr/>
                    <a:lstStyle/>
                    <a:p>
                      <a:pPr algn="r" fontAlgn="ctr"/>
                      <a:r>
                        <a:rPr lang="en-US" sz="900">
                          <a:effectLst/>
                        </a:rPr>
                        <a:t>0.209138</a:t>
                      </a:r>
                    </a:p>
                  </a:txBody>
                  <a:tcPr anchor="ctr">
                    <a:lnL>
                      <a:noFill/>
                    </a:lnL>
                    <a:lnR>
                      <a:noFill/>
                    </a:lnR>
                    <a:lnT>
                      <a:noFill/>
                    </a:lnT>
                    <a:lnB>
                      <a:noFill/>
                    </a:lnB>
                    <a:solidFill>
                      <a:srgbClr val="F5F5F5"/>
                    </a:solidFill>
                  </a:tcPr>
                </a:tc>
                <a:tc>
                  <a:txBody>
                    <a:bodyPr/>
                    <a:lstStyle/>
                    <a:p>
                      <a:pPr algn="r" fontAlgn="ctr"/>
                      <a:r>
                        <a:rPr lang="en-US" sz="900" dirty="0">
                          <a:effectLst/>
                        </a:rPr>
                        <a:t>0.410482</a:t>
                      </a:r>
                    </a:p>
                  </a:txBody>
                  <a:tcPr anchor="ctr">
                    <a:lnL>
                      <a:noFill/>
                    </a:lnL>
                    <a:lnR>
                      <a:noFill/>
                    </a:lnR>
                    <a:lnT>
                      <a:noFill/>
                    </a:lnT>
                    <a:lnB>
                      <a:noFill/>
                    </a:lnB>
                    <a:solidFill>
                      <a:srgbClr val="F5F5F5"/>
                    </a:solidFill>
                  </a:tcPr>
                </a:tc>
                <a:tc>
                  <a:txBody>
                    <a:bodyPr/>
                    <a:lstStyle/>
                    <a:p>
                      <a:pPr algn="r" fontAlgn="ctr"/>
                      <a:r>
                        <a:rPr lang="en-US" sz="900">
                          <a:effectLst/>
                        </a:rPr>
                        <a:t>0.475025</a:t>
                      </a:r>
                    </a:p>
                  </a:txBody>
                  <a:tcPr anchor="ctr">
                    <a:lnL>
                      <a:noFill/>
                    </a:lnL>
                    <a:lnR>
                      <a:noFill/>
                    </a:lnR>
                    <a:lnT>
                      <a:noFill/>
                    </a:lnT>
                    <a:lnB>
                      <a:noFill/>
                    </a:lnB>
                    <a:solidFill>
                      <a:srgbClr val="F5F5F5"/>
                    </a:solidFill>
                  </a:tcPr>
                </a:tc>
                <a:tc>
                  <a:txBody>
                    <a:bodyPr/>
                    <a:lstStyle/>
                    <a:p>
                      <a:pPr algn="r" fontAlgn="ctr"/>
                      <a:r>
                        <a:rPr lang="en-US" sz="900">
                          <a:effectLst/>
                        </a:rPr>
                        <a:t>-0.099395</a:t>
                      </a:r>
                    </a:p>
                  </a:txBody>
                  <a:tcPr anchor="ctr">
                    <a:lnL>
                      <a:noFill/>
                    </a:lnL>
                    <a:lnR>
                      <a:noFill/>
                    </a:lnR>
                    <a:lnT>
                      <a:noFill/>
                    </a:lnT>
                    <a:lnB>
                      <a:noFill/>
                    </a:lnB>
                    <a:solidFill>
                      <a:srgbClr val="F5F5F5"/>
                    </a:solidFill>
                  </a:tcPr>
                </a:tc>
                <a:tc>
                  <a:txBody>
                    <a:bodyPr/>
                    <a:lstStyle/>
                    <a:p>
                      <a:pPr algn="r" fontAlgn="ctr"/>
                      <a:r>
                        <a:rPr lang="en-US" sz="900">
                          <a:effectLst/>
                        </a:rPr>
                        <a:t>0.186918</a:t>
                      </a:r>
                    </a:p>
                  </a:txBody>
                  <a:tcPr anchor="ctr">
                    <a:lnL>
                      <a:noFill/>
                    </a:lnL>
                    <a:lnR>
                      <a:noFill/>
                    </a:lnR>
                    <a:lnT>
                      <a:noFill/>
                    </a:lnT>
                    <a:lnB>
                      <a:noFill/>
                    </a:lnB>
                    <a:solidFill>
                      <a:srgbClr val="F5F5F5"/>
                    </a:solidFill>
                  </a:tcPr>
                </a:tc>
                <a:tc>
                  <a:txBody>
                    <a:bodyPr/>
                    <a:lstStyle/>
                    <a:p>
                      <a:pPr algn="r" fontAlgn="ctr"/>
                      <a:r>
                        <a:rPr lang="en-US" sz="900">
                          <a:effectLst/>
                        </a:rPr>
                        <a:t>0.198343</a:t>
                      </a:r>
                    </a:p>
                  </a:txBody>
                  <a:tcPr anchor="ctr">
                    <a:lnL>
                      <a:noFill/>
                    </a:lnL>
                    <a:lnR>
                      <a:noFill/>
                    </a:lnR>
                    <a:lnT>
                      <a:noFill/>
                    </a:lnT>
                    <a:lnB>
                      <a:noFill/>
                    </a:lnB>
                    <a:solidFill>
                      <a:srgbClr val="F5F5F5"/>
                    </a:solidFill>
                  </a:tcPr>
                </a:tc>
                <a:tc>
                  <a:txBody>
                    <a:bodyPr/>
                    <a:lstStyle/>
                    <a:p>
                      <a:pPr algn="r" fontAlgn="ctr"/>
                      <a:r>
                        <a:rPr lang="en-US" sz="900">
                          <a:effectLst/>
                        </a:rPr>
                        <a:t>0.228454</a:t>
                      </a:r>
                    </a:p>
                  </a:txBody>
                  <a:tcPr anchor="ctr">
                    <a:lnL>
                      <a:noFill/>
                    </a:lnL>
                    <a:lnR>
                      <a:noFill/>
                    </a:lnR>
                    <a:lnT>
                      <a:noFill/>
                    </a:lnT>
                    <a:lnB>
                      <a:noFill/>
                    </a:lnB>
                    <a:solidFill>
                      <a:srgbClr val="F5F5F5"/>
                    </a:solidFill>
                  </a:tcPr>
                </a:tc>
                <a:tc>
                  <a:txBody>
                    <a:bodyPr/>
                    <a:lstStyle/>
                    <a:p>
                      <a:pPr algn="r" fontAlgn="ctr"/>
                      <a:r>
                        <a:rPr lang="en-US" sz="900">
                          <a:effectLst/>
                        </a:rPr>
                        <a:t>0.014785</a:t>
                      </a:r>
                    </a:p>
                  </a:txBody>
                  <a:tcPr anchor="ctr">
                    <a:lnL>
                      <a:noFill/>
                    </a:lnL>
                    <a:lnR>
                      <a:noFill/>
                    </a:lnR>
                    <a:lnT>
                      <a:noFill/>
                    </a:lnT>
                    <a:lnB>
                      <a:noFill/>
                    </a:lnB>
                    <a:solidFill>
                      <a:srgbClr val="F5F5F5"/>
                    </a:solidFill>
                  </a:tcPr>
                </a:tc>
                <a:tc>
                  <a:txBody>
                    <a:bodyPr/>
                    <a:lstStyle/>
                    <a:p>
                      <a:pPr algn="r" fontAlgn="ctr"/>
                      <a:r>
                        <a:rPr lang="en-US" sz="900">
                          <a:effectLst/>
                        </a:rPr>
                        <a:t>0.147558</a:t>
                      </a:r>
                    </a:p>
                  </a:txBody>
                  <a:tcPr anchor="ctr">
                    <a:lnL>
                      <a:noFill/>
                    </a:lnL>
                    <a:lnR>
                      <a:noFill/>
                    </a:lnR>
                    <a:lnT>
                      <a:noFill/>
                    </a:lnT>
                    <a:lnB>
                      <a:noFill/>
                    </a:lnB>
                    <a:solidFill>
                      <a:srgbClr val="F5F5F5"/>
                    </a:solidFill>
                  </a:tcPr>
                </a:tc>
                <a:tc>
                  <a:txBody>
                    <a:bodyPr/>
                    <a:lstStyle/>
                    <a:p>
                      <a:pPr algn="r" fontAlgn="ctr"/>
                      <a:r>
                        <a:rPr lang="en-US" sz="900">
                          <a:effectLst/>
                        </a:rPr>
                        <a:t>0.552965</a:t>
                      </a:r>
                    </a:p>
                  </a:txBody>
                  <a:tcPr anchor="ctr">
                    <a:lnL>
                      <a:noFill/>
                    </a:lnL>
                    <a:lnR>
                      <a:noFill/>
                    </a:lnR>
                    <a:lnT>
                      <a:noFill/>
                    </a:lnT>
                    <a:lnB>
                      <a:noFill/>
                    </a:lnB>
                    <a:solidFill>
                      <a:srgbClr val="F5F5F5"/>
                    </a:solidFill>
                  </a:tcPr>
                </a:tc>
                <a:tc>
                  <a:txBody>
                    <a:bodyPr/>
                    <a:lstStyle/>
                    <a:p>
                      <a:pPr algn="r" fontAlgn="ctr"/>
                      <a:r>
                        <a:rPr lang="en-US" sz="900" dirty="0">
                          <a:effectLst/>
                        </a:rPr>
                        <a:t>1.000000</a:t>
                      </a:r>
                    </a:p>
                  </a:txBody>
                  <a:tcPr anchor="ctr">
                    <a:lnL>
                      <a:noFill/>
                    </a:lnL>
                    <a:lnR>
                      <a:noFill/>
                    </a:lnR>
                    <a:lnT>
                      <a:noFill/>
                    </a:lnT>
                    <a:lnB>
                      <a:noFill/>
                    </a:lnB>
                    <a:solidFill>
                      <a:srgbClr val="F5F5F5"/>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cs typeface="+mn-ea"/>
                <a:sym typeface="+mn-lt"/>
              </a:rPr>
              <a:t>Data Exploration</a:t>
            </a:r>
            <a:endParaRPr lang="en-US" dirty="0"/>
          </a:p>
        </p:txBody>
      </p:sp>
      <p:pic>
        <p:nvPicPr>
          <p:cNvPr id="4" name="Picture 3"/>
          <p:cNvPicPr>
            <a:picLocks noChangeAspect="1"/>
          </p:cNvPicPr>
          <p:nvPr/>
        </p:nvPicPr>
        <p:blipFill>
          <a:blip r:embed="rId2"/>
          <a:stretch>
            <a:fillRect/>
          </a:stretch>
        </p:blipFill>
        <p:spPr>
          <a:xfrm>
            <a:off x="395536" y="816504"/>
            <a:ext cx="5713288" cy="425749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normAutofit/>
          </a:bodyPr>
          <a:lstStyle/>
          <a:p>
            <a:r>
              <a:rPr lang="en-US" altLang="zh-CN" dirty="0">
                <a:cs typeface="+mn-ea"/>
                <a:sym typeface="+mn-lt"/>
              </a:rPr>
              <a:t>Data Preprocessing</a:t>
            </a:r>
            <a:endParaRPr lang="zh-CN" altLang="en-US" dirty="0">
              <a:latin typeface="+mn-lt"/>
              <a:ea typeface="+mn-ea"/>
              <a:cs typeface="+mn-ea"/>
              <a:sym typeface="+mn-lt"/>
            </a:endParaRPr>
          </a:p>
        </p:txBody>
      </p:sp>
      <p:sp>
        <p:nvSpPr>
          <p:cNvPr id="29" name="MH_SubTitle_1"/>
          <p:cNvSpPr/>
          <p:nvPr>
            <p:custDataLst>
              <p:tags r:id="rId3"/>
            </p:custDataLst>
          </p:nvPr>
        </p:nvSpPr>
        <p:spPr>
          <a:xfrm>
            <a:off x="3281497" y="1382016"/>
            <a:ext cx="1276096" cy="1178320"/>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a:solidFill>
                  <a:srgbClr val="FFFFFF"/>
                </a:solidFill>
                <a:latin typeface="Impact" panose="020B0806030902050204" pitchFamily="34" charset="0"/>
                <a:cs typeface="+mn-ea"/>
                <a:sym typeface="+mn-lt"/>
              </a:rPr>
              <a:t>01</a:t>
            </a:r>
            <a:endParaRPr lang="zh-CN" altLang="en-US" sz="3200" dirty="0">
              <a:solidFill>
                <a:srgbClr val="FFFFFF"/>
              </a:solidFill>
              <a:latin typeface="Impact" panose="020B0806030902050204" pitchFamily="34" charset="0"/>
              <a:cs typeface="+mn-ea"/>
              <a:sym typeface="+mn-lt"/>
            </a:endParaRPr>
          </a:p>
        </p:txBody>
      </p:sp>
      <p:sp>
        <p:nvSpPr>
          <p:cNvPr id="33" name="MH_SubTitle_2"/>
          <p:cNvSpPr/>
          <p:nvPr>
            <p:custDataLst>
              <p:tags r:id="rId4"/>
            </p:custDataLst>
          </p:nvPr>
        </p:nvSpPr>
        <p:spPr>
          <a:xfrm>
            <a:off x="4557598" y="1382016"/>
            <a:ext cx="1277517" cy="1178320"/>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r>
              <a:rPr lang="en-US" altLang="zh-CN" sz="3200" kern="0" dirty="0">
                <a:solidFill>
                  <a:schemeClr val="accent1"/>
                </a:solidFill>
                <a:latin typeface="Impact" panose="020B0806030902050204" pitchFamily="34" charset="0"/>
                <a:cs typeface="+mn-ea"/>
                <a:sym typeface="+mn-lt"/>
              </a:rPr>
              <a:t>02</a:t>
            </a:r>
            <a:endParaRPr lang="zh-CN" altLang="en-US" sz="3200" kern="0" dirty="0">
              <a:solidFill>
                <a:schemeClr val="accent1"/>
              </a:solidFill>
              <a:latin typeface="Impact" panose="020B0806030902050204" pitchFamily="34" charset="0"/>
              <a:cs typeface="+mn-ea"/>
              <a:sym typeface="+mn-lt"/>
            </a:endParaRPr>
          </a:p>
        </p:txBody>
      </p:sp>
      <p:sp>
        <p:nvSpPr>
          <p:cNvPr id="38" name="MH_SubTitle_3"/>
          <p:cNvSpPr/>
          <p:nvPr>
            <p:custDataLst>
              <p:tags r:id="rId5"/>
            </p:custDataLst>
          </p:nvPr>
        </p:nvSpPr>
        <p:spPr>
          <a:xfrm>
            <a:off x="3281497" y="2560335"/>
            <a:ext cx="1276096" cy="1178320"/>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r>
              <a:rPr lang="en-US" altLang="zh-CN" sz="3200" kern="0" dirty="0">
                <a:solidFill>
                  <a:schemeClr val="accent1"/>
                </a:solidFill>
                <a:latin typeface="Impact" panose="020B0806030902050204" pitchFamily="34" charset="0"/>
                <a:cs typeface="+mn-ea"/>
                <a:sym typeface="+mn-lt"/>
              </a:rPr>
              <a:t>04</a:t>
            </a:r>
            <a:endParaRPr lang="zh-CN" altLang="en-US" sz="3200" kern="0" dirty="0">
              <a:solidFill>
                <a:schemeClr val="accent1"/>
              </a:solidFill>
              <a:latin typeface="Impact" panose="020B0806030902050204" pitchFamily="34" charset="0"/>
              <a:cs typeface="+mn-ea"/>
              <a:sym typeface="+mn-lt"/>
            </a:endParaRPr>
          </a:p>
        </p:txBody>
      </p:sp>
      <p:sp>
        <p:nvSpPr>
          <p:cNvPr id="41" name="MH_SubTitle_4"/>
          <p:cNvSpPr/>
          <p:nvPr>
            <p:custDataLst>
              <p:tags r:id="rId6"/>
            </p:custDataLst>
          </p:nvPr>
        </p:nvSpPr>
        <p:spPr>
          <a:xfrm>
            <a:off x="4557598" y="2560335"/>
            <a:ext cx="1277517" cy="1178320"/>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a:solidFill>
                  <a:srgbClr val="FFFFFF"/>
                </a:solidFill>
                <a:latin typeface="Impact" panose="020B0806030902050204" pitchFamily="34" charset="0"/>
                <a:cs typeface="+mn-ea"/>
                <a:sym typeface="+mn-lt"/>
              </a:rPr>
              <a:t>03</a:t>
            </a:r>
            <a:endParaRPr lang="zh-CN" altLang="en-US" sz="3200" dirty="0">
              <a:solidFill>
                <a:srgbClr val="FFFFFF"/>
              </a:solidFill>
              <a:latin typeface="Impact" panose="020B0806030902050204" pitchFamily="34" charset="0"/>
              <a:cs typeface="+mn-ea"/>
              <a:sym typeface="+mn-lt"/>
            </a:endParaRPr>
          </a:p>
        </p:txBody>
      </p:sp>
      <p:sp>
        <p:nvSpPr>
          <p:cNvPr id="12" name="MH_Text_1"/>
          <p:cNvSpPr/>
          <p:nvPr>
            <p:custDataLst>
              <p:tags r:id="rId7"/>
            </p:custDataLst>
          </p:nvPr>
        </p:nvSpPr>
        <p:spPr>
          <a:xfrm>
            <a:off x="5981216" y="1599957"/>
            <a:ext cx="1872282"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pPr marL="285750" indent="-285750">
              <a:lnSpc>
                <a:spcPct val="120000"/>
              </a:lnSpc>
              <a:buClr>
                <a:schemeClr val="accent1"/>
              </a:buClr>
              <a:buFont typeface="Wingdings" panose="05000000000000000000" pitchFamily="2" charset="2"/>
              <a:buChar char="n"/>
            </a:pPr>
            <a:r>
              <a:rPr lang="en-US" altLang="zh-CN" sz="1400" b="1" dirty="0">
                <a:solidFill>
                  <a:schemeClr val="tx1">
                    <a:lumMod val="85000"/>
                    <a:lumOff val="15000"/>
                  </a:schemeClr>
                </a:solidFill>
                <a:cs typeface="+mn-ea"/>
                <a:sym typeface="+mn-lt"/>
              </a:rPr>
              <a:t>Outlier samples</a:t>
            </a:r>
            <a:endParaRPr lang="zh-CN" altLang="en-US" sz="1400" b="1" dirty="0">
              <a:solidFill>
                <a:schemeClr val="tx1">
                  <a:lumMod val="85000"/>
                  <a:lumOff val="15000"/>
                </a:schemeClr>
              </a:solidFill>
              <a:cs typeface="+mn-ea"/>
              <a:sym typeface="+mn-lt"/>
            </a:endParaRPr>
          </a:p>
        </p:txBody>
      </p:sp>
      <p:sp>
        <p:nvSpPr>
          <p:cNvPr id="13" name="MH_Text_1"/>
          <p:cNvSpPr/>
          <p:nvPr>
            <p:custDataLst>
              <p:tags r:id="rId8"/>
            </p:custDataLst>
          </p:nvPr>
        </p:nvSpPr>
        <p:spPr>
          <a:xfrm>
            <a:off x="5937539" y="1578294"/>
            <a:ext cx="2767248" cy="561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endParaRPr lang="en-US" altLang="zh-CN" sz="1050" dirty="0">
              <a:solidFill>
                <a:schemeClr val="tx1"/>
              </a:solidFill>
              <a:cs typeface="+mn-ea"/>
              <a:sym typeface="+mn-lt"/>
            </a:endParaRPr>
          </a:p>
        </p:txBody>
      </p:sp>
      <p:sp>
        <p:nvSpPr>
          <p:cNvPr id="14" name="MH_Text_1"/>
          <p:cNvSpPr/>
          <p:nvPr>
            <p:custDataLst>
              <p:tags r:id="rId9"/>
            </p:custDataLst>
          </p:nvPr>
        </p:nvSpPr>
        <p:spPr>
          <a:xfrm>
            <a:off x="5968483" y="2990401"/>
            <a:ext cx="1872282"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pPr marL="285750" indent="-285750">
              <a:lnSpc>
                <a:spcPct val="120000"/>
              </a:lnSpc>
              <a:buClr>
                <a:schemeClr val="accent1"/>
              </a:buClr>
              <a:buFont typeface="Wingdings" panose="05000000000000000000" pitchFamily="2" charset="2"/>
              <a:buChar char="n"/>
            </a:pPr>
            <a:r>
              <a:rPr lang="en-US" altLang="zh-CN" sz="1400" b="1" dirty="0">
                <a:solidFill>
                  <a:schemeClr val="tx1">
                    <a:lumMod val="85000"/>
                    <a:lumOff val="15000"/>
                  </a:schemeClr>
                </a:solidFill>
                <a:cs typeface="+mn-ea"/>
                <a:sym typeface="+mn-lt"/>
              </a:rPr>
              <a:t>Missing Value</a:t>
            </a:r>
            <a:endParaRPr lang="zh-CN" altLang="en-US" sz="1400" b="1" dirty="0">
              <a:solidFill>
                <a:schemeClr val="tx1">
                  <a:lumMod val="85000"/>
                  <a:lumOff val="15000"/>
                </a:schemeClr>
              </a:solidFill>
              <a:cs typeface="+mn-ea"/>
              <a:sym typeface="+mn-lt"/>
            </a:endParaRPr>
          </a:p>
        </p:txBody>
      </p:sp>
      <p:sp>
        <p:nvSpPr>
          <p:cNvPr id="15" name="MH_Text_1"/>
          <p:cNvSpPr/>
          <p:nvPr>
            <p:custDataLst>
              <p:tags r:id="rId10"/>
            </p:custDataLst>
          </p:nvPr>
        </p:nvSpPr>
        <p:spPr>
          <a:xfrm>
            <a:off x="5981216" y="3306486"/>
            <a:ext cx="2767248" cy="561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r>
              <a:rPr lang="en-US" sz="1050" dirty="0">
                <a:solidFill>
                  <a:schemeClr val="tx1"/>
                </a:solidFill>
              </a:rPr>
              <a:t>Method1: Delete all the missing values.</a:t>
            </a:r>
          </a:p>
          <a:p>
            <a:r>
              <a:rPr lang="en-US" altLang="zh-CN" sz="1050" dirty="0">
                <a:solidFill>
                  <a:schemeClr val="tx1"/>
                </a:solidFill>
                <a:cs typeface="+mn-ea"/>
                <a:sym typeface="+mn-lt"/>
              </a:rPr>
              <a:t>Method2: </a:t>
            </a:r>
            <a:r>
              <a:rPr lang="en-US" sz="1050" dirty="0">
                <a:solidFill>
                  <a:schemeClr val="tx1"/>
                </a:solidFill>
              </a:rPr>
              <a:t>Using the mean value to fill the missing values. </a:t>
            </a:r>
            <a:endParaRPr lang="en-US" sz="600" dirty="0">
              <a:solidFill>
                <a:schemeClr val="tx1"/>
              </a:solidFill>
            </a:endParaRPr>
          </a:p>
          <a:p>
            <a:endParaRPr lang="en-US" altLang="zh-CN" sz="1050" dirty="0">
              <a:solidFill>
                <a:schemeClr val="tx1"/>
              </a:solidFill>
              <a:cs typeface="+mn-ea"/>
              <a:sym typeface="+mn-lt"/>
            </a:endParaRPr>
          </a:p>
        </p:txBody>
      </p:sp>
      <p:sp>
        <p:nvSpPr>
          <p:cNvPr id="16" name="MH_Text_1"/>
          <p:cNvSpPr/>
          <p:nvPr>
            <p:custDataLst>
              <p:tags r:id="rId11"/>
            </p:custDataLst>
          </p:nvPr>
        </p:nvSpPr>
        <p:spPr>
          <a:xfrm>
            <a:off x="353991" y="1656645"/>
            <a:ext cx="2825082"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pPr marL="285750" indent="-285750" algn="r">
              <a:lnSpc>
                <a:spcPct val="120000"/>
              </a:lnSpc>
              <a:buClr>
                <a:schemeClr val="accent1"/>
              </a:buClr>
              <a:buFont typeface="Wingdings" panose="05000000000000000000" pitchFamily="2" charset="2"/>
              <a:buChar char="n"/>
            </a:pPr>
            <a:r>
              <a:rPr lang="en-US" altLang="zh-CN" sz="1400" b="1" dirty="0">
                <a:solidFill>
                  <a:schemeClr val="tx1">
                    <a:lumMod val="85000"/>
                    <a:lumOff val="15000"/>
                  </a:schemeClr>
                </a:solidFill>
                <a:cs typeface="+mn-ea"/>
                <a:sym typeface="+mn-lt"/>
              </a:rPr>
              <a:t>Construct new indexes</a:t>
            </a:r>
          </a:p>
        </p:txBody>
      </p:sp>
      <p:sp>
        <p:nvSpPr>
          <p:cNvPr id="17" name="MH_Text_1"/>
          <p:cNvSpPr/>
          <p:nvPr>
            <p:custDataLst>
              <p:tags r:id="rId12"/>
            </p:custDataLst>
          </p:nvPr>
        </p:nvSpPr>
        <p:spPr>
          <a:xfrm>
            <a:off x="463037" y="1599957"/>
            <a:ext cx="2767248" cy="561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endParaRPr lang="en-US" altLang="zh-CN" sz="1050" dirty="0">
              <a:solidFill>
                <a:schemeClr val="tx1"/>
              </a:solidFill>
              <a:cs typeface="+mn-ea"/>
              <a:sym typeface="+mn-lt"/>
            </a:endParaRPr>
          </a:p>
        </p:txBody>
      </p:sp>
      <p:sp>
        <p:nvSpPr>
          <p:cNvPr id="18" name="MH_Text_1"/>
          <p:cNvSpPr/>
          <p:nvPr>
            <p:custDataLst>
              <p:tags r:id="rId13"/>
            </p:custDataLst>
          </p:nvPr>
        </p:nvSpPr>
        <p:spPr>
          <a:xfrm>
            <a:off x="323528" y="2990401"/>
            <a:ext cx="2825082"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pPr marL="285750" indent="-285750" algn="r">
              <a:lnSpc>
                <a:spcPct val="120000"/>
              </a:lnSpc>
              <a:buClr>
                <a:schemeClr val="accent1"/>
              </a:buClr>
              <a:buFont typeface="Wingdings" panose="05000000000000000000" pitchFamily="2" charset="2"/>
              <a:buChar char="n"/>
            </a:pPr>
            <a:r>
              <a:rPr lang="en-US" altLang="zh-CN" sz="1400" b="1" dirty="0">
                <a:solidFill>
                  <a:schemeClr val="tx1">
                    <a:lumMod val="85000"/>
                    <a:lumOff val="15000"/>
                  </a:schemeClr>
                </a:solidFill>
                <a:cs typeface="+mn-ea"/>
                <a:sym typeface="+mn-lt"/>
              </a:rPr>
              <a:t>Z-scores</a:t>
            </a:r>
            <a:r>
              <a:rPr lang="zh-CN" altLang="en-US" sz="1400" b="1" dirty="0">
                <a:solidFill>
                  <a:schemeClr val="tx1">
                    <a:lumMod val="85000"/>
                    <a:lumOff val="15000"/>
                  </a:schemeClr>
                </a:solidFill>
                <a:cs typeface="+mn-ea"/>
                <a:sym typeface="+mn-lt"/>
              </a:rPr>
              <a:t> </a:t>
            </a:r>
            <a:r>
              <a:rPr lang="en-US" altLang="zh-CN" sz="1400" b="1" dirty="0">
                <a:solidFill>
                  <a:schemeClr val="tx1">
                    <a:lumMod val="85000"/>
                    <a:lumOff val="15000"/>
                  </a:schemeClr>
                </a:solidFill>
                <a:cs typeface="+mn-ea"/>
                <a:sym typeface="+mn-lt"/>
              </a:rPr>
              <a:t>normalization</a:t>
            </a:r>
            <a:endParaRPr lang="zh-CN" altLang="en-US" sz="1400" b="1" dirty="0">
              <a:solidFill>
                <a:schemeClr val="tx1">
                  <a:lumMod val="85000"/>
                  <a:lumOff val="15000"/>
                </a:schemeClr>
              </a:solidFill>
              <a:cs typeface="+mn-ea"/>
              <a:sym typeface="+mn-lt"/>
            </a:endParaRPr>
          </a:p>
        </p:txBody>
      </p:sp>
      <p:sp>
        <p:nvSpPr>
          <p:cNvPr id="19" name="MH_Text_1"/>
          <p:cNvSpPr/>
          <p:nvPr>
            <p:custDataLst>
              <p:tags r:id="rId14"/>
            </p:custDataLst>
          </p:nvPr>
        </p:nvSpPr>
        <p:spPr>
          <a:xfrm>
            <a:off x="179512" y="3331465"/>
            <a:ext cx="3456384" cy="968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r>
              <a:rPr lang="en-US" sz="1100" dirty="0">
                <a:solidFill>
                  <a:schemeClr val="tx1"/>
                </a:solidFill>
              </a:rPr>
              <a:t>The range of different factors are not in the same magnitude. </a:t>
            </a:r>
          </a:p>
          <a:p>
            <a:endParaRPr lang="en-US" sz="1100" dirty="0">
              <a:solidFill>
                <a:schemeClr val="tx1"/>
              </a:solidFill>
            </a:endParaRPr>
          </a:p>
          <a:p>
            <a:r>
              <a:rPr lang="en-US" sz="1100" dirty="0">
                <a:solidFill>
                  <a:schemeClr val="tx1"/>
                </a:solidFill>
              </a:rPr>
              <a:t>Here using z-scores method to normalize the data. </a:t>
            </a:r>
            <a:endParaRPr lang="en-US" sz="700" dirty="0">
              <a:solidFill>
                <a:schemeClr val="tx1"/>
              </a:solidFill>
            </a:endParaRPr>
          </a:p>
          <a:p>
            <a:endParaRPr lang="en-US" altLang="zh-CN" sz="1050" dirty="0">
              <a:solidFill>
                <a:schemeClr val="tx1"/>
              </a:solidFill>
              <a:cs typeface="+mn-ea"/>
              <a:sym typeface="+mn-lt"/>
            </a:endParaRPr>
          </a:p>
        </p:txBody>
      </p:sp>
    </p:spTree>
    <p:custDataLst>
      <p:tags r:id="rId1"/>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 calcmode="lin" valueType="num">
                                      <p:cBhvr>
                                        <p:cTn id="9" dur="1000" fill="hold"/>
                                        <p:tgtEl>
                                          <p:spTgt spid="29"/>
                                        </p:tgtEl>
                                        <p:attrNameLst>
                                          <p:attrName>style.rotation</p:attrName>
                                        </p:attrNameLst>
                                      </p:cBhvr>
                                      <p:tavLst>
                                        <p:tav tm="0">
                                          <p:val>
                                            <p:fltVal val="90"/>
                                          </p:val>
                                        </p:tav>
                                        <p:tav tm="100000">
                                          <p:val>
                                            <p:fltVal val="0"/>
                                          </p:val>
                                        </p:tav>
                                      </p:tavLst>
                                    </p:anim>
                                    <p:animEffect transition="in" filter="fade">
                                      <p:cBhvr>
                                        <p:cTn id="10" dur="1000"/>
                                        <p:tgtEl>
                                          <p:spTgt spid="29"/>
                                        </p:tgtEl>
                                      </p:cBhvr>
                                    </p:animEffect>
                                  </p:childTnLst>
                                </p:cTn>
                              </p:par>
                              <p:par>
                                <p:cTn id="11" presetID="31" presetClass="entr" presetSubtype="0" fill="hold" grpId="0" nodeType="withEffect">
                                  <p:stCondLst>
                                    <p:cond delay="250"/>
                                  </p:stCondLst>
                                  <p:childTnLst>
                                    <p:set>
                                      <p:cBhvr>
                                        <p:cTn id="12" dur="1" fill="hold">
                                          <p:stCondLst>
                                            <p:cond delay="0"/>
                                          </p:stCondLst>
                                        </p:cTn>
                                        <p:tgtEl>
                                          <p:spTgt spid="33"/>
                                        </p:tgtEl>
                                        <p:attrNameLst>
                                          <p:attrName>style.visibility</p:attrName>
                                        </p:attrNameLst>
                                      </p:cBhvr>
                                      <p:to>
                                        <p:strVal val="visible"/>
                                      </p:to>
                                    </p:set>
                                    <p:anim calcmode="lin" valueType="num">
                                      <p:cBhvr>
                                        <p:cTn id="13" dur="1000" fill="hold"/>
                                        <p:tgtEl>
                                          <p:spTgt spid="33"/>
                                        </p:tgtEl>
                                        <p:attrNameLst>
                                          <p:attrName>ppt_w</p:attrName>
                                        </p:attrNameLst>
                                      </p:cBhvr>
                                      <p:tavLst>
                                        <p:tav tm="0">
                                          <p:val>
                                            <p:fltVal val="0"/>
                                          </p:val>
                                        </p:tav>
                                        <p:tav tm="100000">
                                          <p:val>
                                            <p:strVal val="#ppt_w"/>
                                          </p:val>
                                        </p:tav>
                                      </p:tavLst>
                                    </p:anim>
                                    <p:anim calcmode="lin" valueType="num">
                                      <p:cBhvr>
                                        <p:cTn id="14" dur="1000" fill="hold"/>
                                        <p:tgtEl>
                                          <p:spTgt spid="33"/>
                                        </p:tgtEl>
                                        <p:attrNameLst>
                                          <p:attrName>ppt_h</p:attrName>
                                        </p:attrNameLst>
                                      </p:cBhvr>
                                      <p:tavLst>
                                        <p:tav tm="0">
                                          <p:val>
                                            <p:fltVal val="0"/>
                                          </p:val>
                                        </p:tav>
                                        <p:tav tm="100000">
                                          <p:val>
                                            <p:strVal val="#ppt_h"/>
                                          </p:val>
                                        </p:tav>
                                      </p:tavLst>
                                    </p:anim>
                                    <p:anim calcmode="lin" valueType="num">
                                      <p:cBhvr>
                                        <p:cTn id="15" dur="1000" fill="hold"/>
                                        <p:tgtEl>
                                          <p:spTgt spid="33"/>
                                        </p:tgtEl>
                                        <p:attrNameLst>
                                          <p:attrName>style.rotation</p:attrName>
                                        </p:attrNameLst>
                                      </p:cBhvr>
                                      <p:tavLst>
                                        <p:tav tm="0">
                                          <p:val>
                                            <p:fltVal val="90"/>
                                          </p:val>
                                        </p:tav>
                                        <p:tav tm="100000">
                                          <p:val>
                                            <p:fltVal val="0"/>
                                          </p:val>
                                        </p:tav>
                                      </p:tavLst>
                                    </p:anim>
                                    <p:animEffect transition="in" filter="fade">
                                      <p:cBhvr>
                                        <p:cTn id="16" dur="1000"/>
                                        <p:tgtEl>
                                          <p:spTgt spid="33"/>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41"/>
                                        </p:tgtEl>
                                        <p:attrNameLst>
                                          <p:attrName>style.visibility</p:attrName>
                                        </p:attrNameLst>
                                      </p:cBhvr>
                                      <p:to>
                                        <p:strVal val="visible"/>
                                      </p:to>
                                    </p:set>
                                    <p:anim calcmode="lin" valueType="num">
                                      <p:cBhvr>
                                        <p:cTn id="19" dur="1000" fill="hold"/>
                                        <p:tgtEl>
                                          <p:spTgt spid="41"/>
                                        </p:tgtEl>
                                        <p:attrNameLst>
                                          <p:attrName>ppt_w</p:attrName>
                                        </p:attrNameLst>
                                      </p:cBhvr>
                                      <p:tavLst>
                                        <p:tav tm="0">
                                          <p:val>
                                            <p:fltVal val="0"/>
                                          </p:val>
                                        </p:tav>
                                        <p:tav tm="100000">
                                          <p:val>
                                            <p:strVal val="#ppt_w"/>
                                          </p:val>
                                        </p:tav>
                                      </p:tavLst>
                                    </p:anim>
                                    <p:anim calcmode="lin" valueType="num">
                                      <p:cBhvr>
                                        <p:cTn id="20" dur="1000" fill="hold"/>
                                        <p:tgtEl>
                                          <p:spTgt spid="41"/>
                                        </p:tgtEl>
                                        <p:attrNameLst>
                                          <p:attrName>ppt_h</p:attrName>
                                        </p:attrNameLst>
                                      </p:cBhvr>
                                      <p:tavLst>
                                        <p:tav tm="0">
                                          <p:val>
                                            <p:fltVal val="0"/>
                                          </p:val>
                                        </p:tav>
                                        <p:tav tm="100000">
                                          <p:val>
                                            <p:strVal val="#ppt_h"/>
                                          </p:val>
                                        </p:tav>
                                      </p:tavLst>
                                    </p:anim>
                                    <p:anim calcmode="lin" valueType="num">
                                      <p:cBhvr>
                                        <p:cTn id="21" dur="1000" fill="hold"/>
                                        <p:tgtEl>
                                          <p:spTgt spid="41"/>
                                        </p:tgtEl>
                                        <p:attrNameLst>
                                          <p:attrName>style.rotation</p:attrName>
                                        </p:attrNameLst>
                                      </p:cBhvr>
                                      <p:tavLst>
                                        <p:tav tm="0">
                                          <p:val>
                                            <p:fltVal val="90"/>
                                          </p:val>
                                        </p:tav>
                                        <p:tav tm="100000">
                                          <p:val>
                                            <p:fltVal val="0"/>
                                          </p:val>
                                        </p:tav>
                                      </p:tavLst>
                                    </p:anim>
                                    <p:animEffect transition="in" filter="fade">
                                      <p:cBhvr>
                                        <p:cTn id="22" dur="1000"/>
                                        <p:tgtEl>
                                          <p:spTgt spid="41"/>
                                        </p:tgtEl>
                                      </p:cBhvr>
                                    </p:animEffect>
                                  </p:childTnLst>
                                </p:cTn>
                              </p:par>
                              <p:par>
                                <p:cTn id="23" presetID="31" presetClass="entr" presetSubtype="0" fill="hold" grpId="0" nodeType="withEffect">
                                  <p:stCondLst>
                                    <p:cond delay="750"/>
                                  </p:stCondLst>
                                  <p:childTnLst>
                                    <p:set>
                                      <p:cBhvr>
                                        <p:cTn id="24" dur="1" fill="hold">
                                          <p:stCondLst>
                                            <p:cond delay="0"/>
                                          </p:stCondLst>
                                        </p:cTn>
                                        <p:tgtEl>
                                          <p:spTgt spid="38"/>
                                        </p:tgtEl>
                                        <p:attrNameLst>
                                          <p:attrName>style.visibility</p:attrName>
                                        </p:attrNameLst>
                                      </p:cBhvr>
                                      <p:to>
                                        <p:strVal val="visible"/>
                                      </p:to>
                                    </p:set>
                                    <p:anim calcmode="lin" valueType="num">
                                      <p:cBhvr>
                                        <p:cTn id="25" dur="1000" fill="hold"/>
                                        <p:tgtEl>
                                          <p:spTgt spid="38"/>
                                        </p:tgtEl>
                                        <p:attrNameLst>
                                          <p:attrName>ppt_w</p:attrName>
                                        </p:attrNameLst>
                                      </p:cBhvr>
                                      <p:tavLst>
                                        <p:tav tm="0">
                                          <p:val>
                                            <p:fltVal val="0"/>
                                          </p:val>
                                        </p:tav>
                                        <p:tav tm="100000">
                                          <p:val>
                                            <p:strVal val="#ppt_w"/>
                                          </p:val>
                                        </p:tav>
                                      </p:tavLst>
                                    </p:anim>
                                    <p:anim calcmode="lin" valueType="num">
                                      <p:cBhvr>
                                        <p:cTn id="26" dur="1000" fill="hold"/>
                                        <p:tgtEl>
                                          <p:spTgt spid="38"/>
                                        </p:tgtEl>
                                        <p:attrNameLst>
                                          <p:attrName>ppt_h</p:attrName>
                                        </p:attrNameLst>
                                      </p:cBhvr>
                                      <p:tavLst>
                                        <p:tav tm="0">
                                          <p:val>
                                            <p:fltVal val="0"/>
                                          </p:val>
                                        </p:tav>
                                        <p:tav tm="100000">
                                          <p:val>
                                            <p:strVal val="#ppt_h"/>
                                          </p:val>
                                        </p:tav>
                                      </p:tavLst>
                                    </p:anim>
                                    <p:anim calcmode="lin" valueType="num">
                                      <p:cBhvr>
                                        <p:cTn id="27" dur="1000" fill="hold"/>
                                        <p:tgtEl>
                                          <p:spTgt spid="38"/>
                                        </p:tgtEl>
                                        <p:attrNameLst>
                                          <p:attrName>style.rotation</p:attrName>
                                        </p:attrNameLst>
                                      </p:cBhvr>
                                      <p:tavLst>
                                        <p:tav tm="0">
                                          <p:val>
                                            <p:fltVal val="90"/>
                                          </p:val>
                                        </p:tav>
                                        <p:tav tm="100000">
                                          <p:val>
                                            <p:fltVal val="0"/>
                                          </p:val>
                                        </p:tav>
                                      </p:tavLst>
                                    </p:anim>
                                    <p:animEffect transition="in" filter="fade">
                                      <p:cBhvr>
                                        <p:cTn id="28" dur="1000"/>
                                        <p:tgtEl>
                                          <p:spTgt spid="38"/>
                                        </p:tgtEl>
                                      </p:cBhvr>
                                    </p:animEffect>
                                  </p:childTnLst>
                                </p:cTn>
                              </p:par>
                            </p:childTnLst>
                          </p:cTn>
                        </p:par>
                        <p:par>
                          <p:cTn id="29" fill="hold">
                            <p:stCondLst>
                              <p:cond delay="1000"/>
                            </p:stCondLst>
                            <p:childTnLst>
                              <p:par>
                                <p:cTn id="30" presetID="47"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nodePh="1">
                                  <p:stCondLst>
                                    <p:cond delay="0"/>
                                  </p:stCondLst>
                                  <p:endCondLst>
                                    <p:cond evt="begin" delay="0">
                                      <p:tn val="35"/>
                                    </p:cond>
                                  </p:end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childTnLst>
                          </p:cTn>
                        </p:par>
                        <p:par>
                          <p:cTn id="40" fill="hold">
                            <p:stCondLst>
                              <p:cond delay="2000"/>
                            </p:stCondLst>
                            <p:childTnLst>
                              <p:par>
                                <p:cTn id="41" presetID="47"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nodePh="1">
                                  <p:stCondLst>
                                    <p:cond delay="0"/>
                                  </p:stCondLst>
                                  <p:endCondLst>
                                    <p:cond evt="begin" delay="0">
                                      <p:tn val="46"/>
                                    </p:cond>
                                  </p:end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7" presetClass="entr" presetSubtype="0"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childTnLst>
                          </p:cTn>
                        </p:par>
                        <p:par>
                          <p:cTn id="62" fill="hold">
                            <p:stCondLst>
                              <p:cond delay="4000"/>
                            </p:stCondLst>
                            <p:childTnLst>
                              <p:par>
                                <p:cTn id="63" presetID="47" presetClass="entr" presetSubtype="0"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1000"/>
                                        <p:tgtEl>
                                          <p:spTgt spid="18"/>
                                        </p:tgtEl>
                                      </p:cBhvr>
                                    </p:animEffect>
                                    <p:anim calcmode="lin" valueType="num">
                                      <p:cBhvr>
                                        <p:cTn id="66" dur="1000" fill="hold"/>
                                        <p:tgtEl>
                                          <p:spTgt spid="18"/>
                                        </p:tgtEl>
                                        <p:attrNameLst>
                                          <p:attrName>ppt_x</p:attrName>
                                        </p:attrNameLst>
                                      </p:cBhvr>
                                      <p:tavLst>
                                        <p:tav tm="0">
                                          <p:val>
                                            <p:strVal val="#ppt_x"/>
                                          </p:val>
                                        </p:tav>
                                        <p:tav tm="100000">
                                          <p:val>
                                            <p:strVal val="#ppt_x"/>
                                          </p:val>
                                        </p:tav>
                                      </p:tavLst>
                                    </p:anim>
                                    <p:anim calcmode="lin" valueType="num">
                                      <p:cBhvr>
                                        <p:cTn id="67" dur="1000" fill="hold"/>
                                        <p:tgtEl>
                                          <p:spTgt spid="18"/>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000"/>
                                        <p:tgtEl>
                                          <p:spTgt spid="19"/>
                                        </p:tgtEl>
                                      </p:cBhvr>
                                    </p:animEffect>
                                    <p:anim calcmode="lin" valueType="num">
                                      <p:cBhvr>
                                        <p:cTn id="71" dur="1000" fill="hold"/>
                                        <p:tgtEl>
                                          <p:spTgt spid="19"/>
                                        </p:tgtEl>
                                        <p:attrNameLst>
                                          <p:attrName>ppt_x</p:attrName>
                                        </p:attrNameLst>
                                      </p:cBhvr>
                                      <p:tavLst>
                                        <p:tav tm="0">
                                          <p:val>
                                            <p:strVal val="#ppt_x"/>
                                          </p:val>
                                        </p:tav>
                                        <p:tav tm="100000">
                                          <p:val>
                                            <p:strVal val="#ppt_x"/>
                                          </p:val>
                                        </p:tav>
                                      </p:tavLst>
                                    </p:anim>
                                    <p:anim calcmode="lin" valueType="num">
                                      <p:cBhvr>
                                        <p:cTn id="7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38" grpId="0" animBg="1"/>
      <p:bldP spid="41" grpId="0" animBg="1"/>
      <p:bldP spid="12" grpId="0"/>
      <p:bldP spid="13" grpId="0"/>
      <p:bldP spid="14" grpId="0"/>
      <p:bldP spid="15" grpId="0"/>
      <p:bldP spid="16" grpId="0"/>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708174" y="2413128"/>
            <a:ext cx="6083859"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339759" y="2465101"/>
            <a:ext cx="5057856" cy="400110"/>
          </a:xfrm>
          <a:prstGeom prst="rect">
            <a:avLst/>
          </a:prstGeom>
          <a:noFill/>
        </p:spPr>
        <p:txBody>
          <a:bodyPr wrap="square" rtlCol="0">
            <a:spAutoFit/>
          </a:bodyPr>
          <a:lstStyle/>
          <a:p>
            <a:pPr algn="ctr"/>
            <a:r>
              <a:rPr lang="en-US" altLang="zh-CN" sz="2000" b="1" dirty="0">
                <a:solidFill>
                  <a:schemeClr val="bg2">
                    <a:lumMod val="95000"/>
                  </a:schemeClr>
                </a:solidFill>
                <a:cs typeface="+mn-ea"/>
                <a:sym typeface="+mn-lt"/>
              </a:rPr>
              <a:t>Linear Regression Model</a:t>
            </a:r>
            <a:r>
              <a:rPr lang="zh-CN" altLang="en-US" sz="2000" b="1" dirty="0">
                <a:solidFill>
                  <a:schemeClr val="bg2">
                    <a:lumMod val="95000"/>
                  </a:schemeClr>
                </a:solidFill>
                <a:cs typeface="+mn-ea"/>
                <a:sym typeface="+mn-lt"/>
              </a:rPr>
              <a:t> </a:t>
            </a:r>
            <a:r>
              <a:rPr lang="en-US" altLang="zh-CN" sz="2000" b="1" dirty="0">
                <a:solidFill>
                  <a:schemeClr val="bg2">
                    <a:lumMod val="95000"/>
                  </a:schemeClr>
                </a:solidFill>
                <a:cs typeface="+mn-ea"/>
                <a:sym typeface="+mn-lt"/>
              </a:rPr>
              <a:t>Construction</a:t>
            </a:r>
            <a:endParaRPr lang="zh-CN" altLang="en-US" sz="2000" b="1" dirty="0">
              <a:solidFill>
                <a:schemeClr val="bg2">
                  <a:lumMod val="95000"/>
                </a:schemeClr>
              </a:solidFill>
              <a:cs typeface="+mn-ea"/>
              <a:sym typeface="+mn-lt"/>
            </a:endParaRP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bg1"/>
                </a:solidFill>
                <a:latin typeface="Impact" panose="020B0806030902050204" pitchFamily="34" charset="0"/>
                <a:cs typeface="+mn-ea"/>
                <a:sym typeface="+mn-lt"/>
              </a:rPr>
              <a:t>02</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0415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750104" y="3204913"/>
            <a:ext cx="1728000" cy="276999"/>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cs typeface="+mn-ea"/>
                <a:sym typeface="+mn-lt"/>
              </a:rPr>
              <a:t>Model assumption</a:t>
            </a:r>
            <a:endParaRPr lang="zh-CN" altLang="en-US" sz="1200" dirty="0">
              <a:cs typeface="+mn-ea"/>
              <a:sym typeface="+mn-lt"/>
            </a:endParaRPr>
          </a:p>
        </p:txBody>
      </p:sp>
      <p:sp>
        <p:nvSpPr>
          <p:cNvPr id="14" name="TextBox 13"/>
          <p:cNvSpPr txBox="1"/>
          <p:nvPr/>
        </p:nvSpPr>
        <p:spPr>
          <a:xfrm>
            <a:off x="4750104" y="3505916"/>
            <a:ext cx="1728000" cy="276999"/>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cs typeface="+mn-ea"/>
                <a:sym typeface="+mn-lt"/>
              </a:rPr>
              <a:t>Model construction</a:t>
            </a:r>
            <a:endParaRPr lang="zh-CN" altLang="en-US" sz="1200" dirty="0">
              <a:cs typeface="+mn-ea"/>
              <a:sym typeface="+mn-lt"/>
            </a:endParaRPr>
          </a:p>
        </p:txBody>
      </p:sp>
      <p:sp>
        <p:nvSpPr>
          <p:cNvPr id="15" name="TextBox 14"/>
          <p:cNvSpPr txBox="1"/>
          <p:nvPr/>
        </p:nvSpPr>
        <p:spPr>
          <a:xfrm>
            <a:off x="4750104" y="3806919"/>
            <a:ext cx="1728000" cy="276999"/>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cs typeface="+mn-ea"/>
                <a:sym typeface="+mn-lt"/>
              </a:rPr>
              <a:t>Model selection</a:t>
            </a:r>
            <a:endParaRPr lang="zh-CN" altLang="en-US" sz="1200" dirty="0">
              <a:cs typeface="+mn-ea"/>
              <a:sym typeface="+mn-lt"/>
            </a:endParaRPr>
          </a:p>
        </p:txBody>
      </p:sp>
      <p:sp>
        <p:nvSpPr>
          <p:cNvPr id="19" name="KSO_Shape"/>
          <p:cNvSpPr/>
          <p:nvPr/>
        </p:nvSpPr>
        <p:spPr bwMode="auto">
          <a:xfrm>
            <a:off x="3779912" y="3300758"/>
            <a:ext cx="421702" cy="667602"/>
          </a:xfrm>
          <a:custGeom>
            <a:avLst/>
            <a:gdLst>
              <a:gd name="T0" fmla="*/ 2147483646 w 3864"/>
              <a:gd name="T1" fmla="*/ 1817606605 h 6111"/>
              <a:gd name="T2" fmla="*/ 2147483646 w 3864"/>
              <a:gd name="T3" fmla="*/ 2147483646 h 6111"/>
              <a:gd name="T4" fmla="*/ 2147483646 w 3864"/>
              <a:gd name="T5" fmla="*/ 2147483646 h 6111"/>
              <a:gd name="T6" fmla="*/ 2147483646 w 3864"/>
              <a:gd name="T7" fmla="*/ 2147483646 h 6111"/>
              <a:gd name="T8" fmla="*/ 2147483646 w 3864"/>
              <a:gd name="T9" fmla="*/ 2147483646 h 6111"/>
              <a:gd name="T10" fmla="*/ 2147483646 w 3864"/>
              <a:gd name="T11" fmla="*/ 2147483646 h 6111"/>
              <a:gd name="T12" fmla="*/ 2147483646 w 3864"/>
              <a:gd name="T13" fmla="*/ 2147483646 h 6111"/>
              <a:gd name="T14" fmla="*/ 2147483646 w 3864"/>
              <a:gd name="T15" fmla="*/ 2147483646 h 6111"/>
              <a:gd name="T16" fmla="*/ 2147483646 w 3864"/>
              <a:gd name="T17" fmla="*/ 2147483646 h 6111"/>
              <a:gd name="T18" fmla="*/ 2147483646 w 3864"/>
              <a:gd name="T19" fmla="*/ 2147483646 h 6111"/>
              <a:gd name="T20" fmla="*/ 2147483646 w 3864"/>
              <a:gd name="T21" fmla="*/ 2147483646 h 6111"/>
              <a:gd name="T22" fmla="*/ 2147483646 w 3864"/>
              <a:gd name="T23" fmla="*/ 2147483646 h 6111"/>
              <a:gd name="T24" fmla="*/ 2147483646 w 3864"/>
              <a:gd name="T25" fmla="*/ 2147483646 h 6111"/>
              <a:gd name="T26" fmla="*/ 2147483646 w 3864"/>
              <a:gd name="T27" fmla="*/ 2147483646 h 6111"/>
              <a:gd name="T28" fmla="*/ 2147483646 w 3864"/>
              <a:gd name="T29" fmla="*/ 2147483646 h 6111"/>
              <a:gd name="T30" fmla="*/ 2147483646 w 3864"/>
              <a:gd name="T31" fmla="*/ 2147483646 h 6111"/>
              <a:gd name="T32" fmla="*/ 2147483646 w 3864"/>
              <a:gd name="T33" fmla="*/ 2147483646 h 6111"/>
              <a:gd name="T34" fmla="*/ 2147483646 w 3864"/>
              <a:gd name="T35" fmla="*/ 2147483646 h 6111"/>
              <a:gd name="T36" fmla="*/ 574134261 w 3864"/>
              <a:gd name="T37" fmla="*/ 2147483646 h 6111"/>
              <a:gd name="T38" fmla="*/ 906491754 w 3864"/>
              <a:gd name="T39" fmla="*/ 2147483646 h 6111"/>
              <a:gd name="T40" fmla="*/ 2147483646 w 3864"/>
              <a:gd name="T41" fmla="*/ 2147483646 h 6111"/>
              <a:gd name="T42" fmla="*/ 2147483646 w 3864"/>
              <a:gd name="T43" fmla="*/ 2147483646 h 6111"/>
              <a:gd name="T44" fmla="*/ 2147483646 w 3864"/>
              <a:gd name="T45" fmla="*/ 2147483646 h 6111"/>
              <a:gd name="T46" fmla="*/ 2147483646 w 3864"/>
              <a:gd name="T47" fmla="*/ 1817606605 h 6111"/>
              <a:gd name="T48" fmla="*/ 2147483646 w 3864"/>
              <a:gd name="T49" fmla="*/ 2147483646 h 6111"/>
              <a:gd name="T50" fmla="*/ 2147483646 w 3864"/>
              <a:gd name="T51" fmla="*/ 2147483646 h 6111"/>
              <a:gd name="T52" fmla="*/ 2147483646 w 3864"/>
              <a:gd name="T53" fmla="*/ 2147483646 h 6111"/>
              <a:gd name="T54" fmla="*/ 2147483646 w 3864"/>
              <a:gd name="T55" fmla="*/ 2147483646 h 6111"/>
              <a:gd name="T56" fmla="*/ 2147483646 w 3864"/>
              <a:gd name="T57" fmla="*/ 2147483646 h 6111"/>
              <a:gd name="T58" fmla="*/ 2147483646 w 3864"/>
              <a:gd name="T59" fmla="*/ 2147483646 h 6111"/>
              <a:gd name="T60" fmla="*/ 2147483646 w 3864"/>
              <a:gd name="T61" fmla="*/ 2147483646 h 6111"/>
              <a:gd name="T62" fmla="*/ 2147483646 w 3864"/>
              <a:gd name="T63" fmla="*/ 2147483646 h 6111"/>
              <a:gd name="T64" fmla="*/ 2147483646 w 3864"/>
              <a:gd name="T65" fmla="*/ 2147483646 h 6111"/>
              <a:gd name="T66" fmla="*/ 2147483646 w 3864"/>
              <a:gd name="T67" fmla="*/ 2147483646 h 6111"/>
              <a:gd name="T68" fmla="*/ 2147483646 w 3864"/>
              <a:gd name="T69" fmla="*/ 2147483646 h 6111"/>
              <a:gd name="T70" fmla="*/ 2147483646 w 3864"/>
              <a:gd name="T71" fmla="*/ 2147483646 h 6111"/>
              <a:gd name="T72" fmla="*/ 2147483646 w 3864"/>
              <a:gd name="T73" fmla="*/ 2147483646 h 6111"/>
              <a:gd name="T74" fmla="*/ 2147483646 w 3864"/>
              <a:gd name="T75" fmla="*/ 2147483646 h 6111"/>
              <a:gd name="T76" fmla="*/ 2147483646 w 3864"/>
              <a:gd name="T77" fmla="*/ 2147483646 h 6111"/>
              <a:gd name="T78" fmla="*/ 2147483646 w 3864"/>
              <a:gd name="T79" fmla="*/ 2147483646 h 6111"/>
              <a:gd name="T80" fmla="*/ 2147483646 w 3864"/>
              <a:gd name="T81" fmla="*/ 2147483646 h 6111"/>
              <a:gd name="T82" fmla="*/ 2147483646 w 3864"/>
              <a:gd name="T83" fmla="*/ 2147483646 h 6111"/>
              <a:gd name="T84" fmla="*/ 2147483646 w 3864"/>
              <a:gd name="T85" fmla="*/ 2147483646 h 6111"/>
              <a:gd name="T86" fmla="*/ 2147483646 w 3864"/>
              <a:gd name="T87" fmla="*/ 2147483646 h 6111"/>
              <a:gd name="T88" fmla="*/ 2147483646 w 3864"/>
              <a:gd name="T89" fmla="*/ 2147483646 h 6111"/>
              <a:gd name="T90" fmla="*/ 2147483646 w 3864"/>
              <a:gd name="T91" fmla="*/ 2147483646 h 6111"/>
              <a:gd name="T92" fmla="*/ 2147483646 w 3864"/>
              <a:gd name="T93" fmla="*/ 2147483646 h 6111"/>
              <a:gd name="T94" fmla="*/ 2147483646 w 3864"/>
              <a:gd name="T95" fmla="*/ 2147483646 h 6111"/>
              <a:gd name="T96" fmla="*/ 2147483646 w 3864"/>
              <a:gd name="T97" fmla="*/ 2147483646 h 6111"/>
              <a:gd name="T98" fmla="*/ 2147483646 w 3864"/>
              <a:gd name="T99" fmla="*/ 2147483646 h 6111"/>
              <a:gd name="T100" fmla="*/ 2147483646 w 3864"/>
              <a:gd name="T101" fmla="*/ 2147483646 h 6111"/>
              <a:gd name="T102" fmla="*/ 2147483646 w 3864"/>
              <a:gd name="T103" fmla="*/ 2147483646 h 6111"/>
              <a:gd name="T104" fmla="*/ 2147483646 w 3864"/>
              <a:gd name="T105" fmla="*/ 2147483646 h 6111"/>
              <a:gd name="T106" fmla="*/ 2147483646 w 3864"/>
              <a:gd name="T107" fmla="*/ 2147483646 h 6111"/>
              <a:gd name="T108" fmla="*/ 2147483646 w 3864"/>
              <a:gd name="T109" fmla="*/ 2147483646 h 6111"/>
              <a:gd name="T110" fmla="*/ 2147483646 w 3864"/>
              <a:gd name="T111" fmla="*/ 2147483646 h 6111"/>
              <a:gd name="T112" fmla="*/ 2147483646 w 3864"/>
              <a:gd name="T113" fmla="*/ 2147483646 h 6111"/>
              <a:gd name="T114" fmla="*/ 2147483646 w 3864"/>
              <a:gd name="T115" fmla="*/ 2147483646 h 6111"/>
              <a:gd name="T116" fmla="*/ 2147483646 w 3864"/>
              <a:gd name="T117" fmla="*/ 2147483646 h 6111"/>
              <a:gd name="T118" fmla="*/ 2147483646 w 3864"/>
              <a:gd name="T119" fmla="*/ 2147483646 h 61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864" h="6111">
                <a:moveTo>
                  <a:pt x="1932" y="0"/>
                </a:moveTo>
                <a:lnTo>
                  <a:pt x="1932" y="0"/>
                </a:lnTo>
                <a:lnTo>
                  <a:pt x="1982" y="0"/>
                </a:lnTo>
                <a:lnTo>
                  <a:pt x="2031" y="2"/>
                </a:lnTo>
                <a:lnTo>
                  <a:pt x="2081" y="5"/>
                </a:lnTo>
                <a:lnTo>
                  <a:pt x="2129" y="9"/>
                </a:lnTo>
                <a:lnTo>
                  <a:pt x="2178" y="15"/>
                </a:lnTo>
                <a:lnTo>
                  <a:pt x="2226" y="22"/>
                </a:lnTo>
                <a:lnTo>
                  <a:pt x="2273" y="30"/>
                </a:lnTo>
                <a:lnTo>
                  <a:pt x="2321" y="39"/>
                </a:lnTo>
                <a:lnTo>
                  <a:pt x="2367" y="48"/>
                </a:lnTo>
                <a:lnTo>
                  <a:pt x="2415" y="60"/>
                </a:lnTo>
                <a:lnTo>
                  <a:pt x="2460" y="73"/>
                </a:lnTo>
                <a:lnTo>
                  <a:pt x="2507" y="87"/>
                </a:lnTo>
                <a:lnTo>
                  <a:pt x="2551" y="101"/>
                </a:lnTo>
                <a:lnTo>
                  <a:pt x="2596" y="117"/>
                </a:lnTo>
                <a:lnTo>
                  <a:pt x="2640" y="133"/>
                </a:lnTo>
                <a:lnTo>
                  <a:pt x="2683" y="152"/>
                </a:lnTo>
                <a:lnTo>
                  <a:pt x="2727" y="170"/>
                </a:lnTo>
                <a:lnTo>
                  <a:pt x="2769" y="190"/>
                </a:lnTo>
                <a:lnTo>
                  <a:pt x="2811" y="211"/>
                </a:lnTo>
                <a:lnTo>
                  <a:pt x="2853" y="233"/>
                </a:lnTo>
                <a:lnTo>
                  <a:pt x="2893" y="255"/>
                </a:lnTo>
                <a:lnTo>
                  <a:pt x="2934" y="279"/>
                </a:lnTo>
                <a:lnTo>
                  <a:pt x="2973" y="304"/>
                </a:lnTo>
                <a:lnTo>
                  <a:pt x="3012" y="329"/>
                </a:lnTo>
                <a:lnTo>
                  <a:pt x="3050" y="356"/>
                </a:lnTo>
                <a:lnTo>
                  <a:pt x="3087" y="383"/>
                </a:lnTo>
                <a:lnTo>
                  <a:pt x="3124" y="412"/>
                </a:lnTo>
                <a:lnTo>
                  <a:pt x="3160" y="441"/>
                </a:lnTo>
                <a:lnTo>
                  <a:pt x="3196" y="471"/>
                </a:lnTo>
                <a:lnTo>
                  <a:pt x="3231" y="501"/>
                </a:lnTo>
                <a:lnTo>
                  <a:pt x="3265" y="532"/>
                </a:lnTo>
                <a:lnTo>
                  <a:pt x="3297" y="565"/>
                </a:lnTo>
                <a:lnTo>
                  <a:pt x="3330" y="599"/>
                </a:lnTo>
                <a:lnTo>
                  <a:pt x="3362" y="632"/>
                </a:lnTo>
                <a:lnTo>
                  <a:pt x="3393" y="667"/>
                </a:lnTo>
                <a:lnTo>
                  <a:pt x="3423" y="702"/>
                </a:lnTo>
                <a:lnTo>
                  <a:pt x="3452" y="739"/>
                </a:lnTo>
                <a:lnTo>
                  <a:pt x="3480" y="775"/>
                </a:lnTo>
                <a:lnTo>
                  <a:pt x="3507" y="813"/>
                </a:lnTo>
                <a:lnTo>
                  <a:pt x="3534" y="852"/>
                </a:lnTo>
                <a:lnTo>
                  <a:pt x="3560" y="890"/>
                </a:lnTo>
                <a:lnTo>
                  <a:pt x="3584" y="930"/>
                </a:lnTo>
                <a:lnTo>
                  <a:pt x="3607" y="970"/>
                </a:lnTo>
                <a:lnTo>
                  <a:pt x="3631" y="1011"/>
                </a:lnTo>
                <a:lnTo>
                  <a:pt x="3653" y="1051"/>
                </a:lnTo>
                <a:lnTo>
                  <a:pt x="3674" y="1094"/>
                </a:lnTo>
                <a:lnTo>
                  <a:pt x="3693" y="1136"/>
                </a:lnTo>
                <a:lnTo>
                  <a:pt x="3712" y="1179"/>
                </a:lnTo>
                <a:lnTo>
                  <a:pt x="3729" y="1223"/>
                </a:lnTo>
                <a:lnTo>
                  <a:pt x="3747" y="1267"/>
                </a:lnTo>
                <a:lnTo>
                  <a:pt x="3762" y="1312"/>
                </a:lnTo>
                <a:lnTo>
                  <a:pt x="3777" y="1357"/>
                </a:lnTo>
                <a:lnTo>
                  <a:pt x="3791" y="1402"/>
                </a:lnTo>
                <a:lnTo>
                  <a:pt x="3802" y="1449"/>
                </a:lnTo>
                <a:lnTo>
                  <a:pt x="3814" y="1495"/>
                </a:lnTo>
                <a:lnTo>
                  <a:pt x="3824" y="1543"/>
                </a:lnTo>
                <a:lnTo>
                  <a:pt x="3834" y="1589"/>
                </a:lnTo>
                <a:lnTo>
                  <a:pt x="3842" y="1638"/>
                </a:lnTo>
                <a:lnTo>
                  <a:pt x="3848" y="1685"/>
                </a:lnTo>
                <a:lnTo>
                  <a:pt x="3853" y="1734"/>
                </a:lnTo>
                <a:lnTo>
                  <a:pt x="3858" y="1783"/>
                </a:lnTo>
                <a:lnTo>
                  <a:pt x="3862" y="1832"/>
                </a:lnTo>
                <a:lnTo>
                  <a:pt x="3863" y="1882"/>
                </a:lnTo>
                <a:lnTo>
                  <a:pt x="3864" y="1932"/>
                </a:lnTo>
                <a:lnTo>
                  <a:pt x="3863" y="1999"/>
                </a:lnTo>
                <a:lnTo>
                  <a:pt x="3859" y="2065"/>
                </a:lnTo>
                <a:lnTo>
                  <a:pt x="3853" y="2130"/>
                </a:lnTo>
                <a:lnTo>
                  <a:pt x="3845" y="2195"/>
                </a:lnTo>
                <a:lnTo>
                  <a:pt x="3836" y="2260"/>
                </a:lnTo>
                <a:lnTo>
                  <a:pt x="3823" y="2324"/>
                </a:lnTo>
                <a:lnTo>
                  <a:pt x="3809" y="2387"/>
                </a:lnTo>
                <a:lnTo>
                  <a:pt x="3793" y="2449"/>
                </a:lnTo>
                <a:lnTo>
                  <a:pt x="3776" y="2511"/>
                </a:lnTo>
                <a:lnTo>
                  <a:pt x="3755" y="2571"/>
                </a:lnTo>
                <a:lnTo>
                  <a:pt x="3733" y="2631"/>
                </a:lnTo>
                <a:lnTo>
                  <a:pt x="3709" y="2690"/>
                </a:lnTo>
                <a:lnTo>
                  <a:pt x="3683" y="2747"/>
                </a:lnTo>
                <a:lnTo>
                  <a:pt x="3656" y="2804"/>
                </a:lnTo>
                <a:lnTo>
                  <a:pt x="3626" y="2859"/>
                </a:lnTo>
                <a:lnTo>
                  <a:pt x="3596" y="2914"/>
                </a:lnTo>
                <a:lnTo>
                  <a:pt x="3566" y="2963"/>
                </a:lnTo>
                <a:lnTo>
                  <a:pt x="3534" y="3011"/>
                </a:lnTo>
                <a:lnTo>
                  <a:pt x="3502" y="3058"/>
                </a:lnTo>
                <a:lnTo>
                  <a:pt x="3467" y="3103"/>
                </a:lnTo>
                <a:lnTo>
                  <a:pt x="3432" y="3148"/>
                </a:lnTo>
                <a:lnTo>
                  <a:pt x="3395" y="3193"/>
                </a:lnTo>
                <a:lnTo>
                  <a:pt x="3358" y="3234"/>
                </a:lnTo>
                <a:lnTo>
                  <a:pt x="3318" y="3276"/>
                </a:lnTo>
                <a:lnTo>
                  <a:pt x="3278" y="3317"/>
                </a:lnTo>
                <a:lnTo>
                  <a:pt x="3237" y="3356"/>
                </a:lnTo>
                <a:lnTo>
                  <a:pt x="3194" y="3393"/>
                </a:lnTo>
                <a:lnTo>
                  <a:pt x="3150" y="3431"/>
                </a:lnTo>
                <a:lnTo>
                  <a:pt x="3106" y="3465"/>
                </a:lnTo>
                <a:lnTo>
                  <a:pt x="3059" y="3500"/>
                </a:lnTo>
                <a:lnTo>
                  <a:pt x="3013" y="3533"/>
                </a:lnTo>
                <a:lnTo>
                  <a:pt x="2965" y="3564"/>
                </a:lnTo>
                <a:lnTo>
                  <a:pt x="2965" y="3763"/>
                </a:lnTo>
                <a:lnTo>
                  <a:pt x="3040" y="3756"/>
                </a:lnTo>
                <a:lnTo>
                  <a:pt x="3184" y="3744"/>
                </a:lnTo>
                <a:lnTo>
                  <a:pt x="3240" y="3879"/>
                </a:lnTo>
                <a:lnTo>
                  <a:pt x="3257" y="3921"/>
                </a:lnTo>
                <a:lnTo>
                  <a:pt x="3272" y="3961"/>
                </a:lnTo>
                <a:lnTo>
                  <a:pt x="3283" y="4003"/>
                </a:lnTo>
                <a:lnTo>
                  <a:pt x="3293" y="4044"/>
                </a:lnTo>
                <a:lnTo>
                  <a:pt x="3301" y="4084"/>
                </a:lnTo>
                <a:lnTo>
                  <a:pt x="3305" y="4125"/>
                </a:lnTo>
                <a:lnTo>
                  <a:pt x="3309" y="4166"/>
                </a:lnTo>
                <a:lnTo>
                  <a:pt x="3310" y="4206"/>
                </a:lnTo>
                <a:lnTo>
                  <a:pt x="3309" y="4248"/>
                </a:lnTo>
                <a:lnTo>
                  <a:pt x="3305" y="4289"/>
                </a:lnTo>
                <a:lnTo>
                  <a:pt x="3300" y="4329"/>
                </a:lnTo>
                <a:lnTo>
                  <a:pt x="3292" y="4370"/>
                </a:lnTo>
                <a:lnTo>
                  <a:pt x="3282" y="4409"/>
                </a:lnTo>
                <a:lnTo>
                  <a:pt x="3269" y="4449"/>
                </a:lnTo>
                <a:lnTo>
                  <a:pt x="3256" y="4487"/>
                </a:lnTo>
                <a:lnTo>
                  <a:pt x="3239" y="4527"/>
                </a:lnTo>
                <a:lnTo>
                  <a:pt x="3224" y="4560"/>
                </a:lnTo>
                <a:lnTo>
                  <a:pt x="3240" y="4600"/>
                </a:lnTo>
                <a:lnTo>
                  <a:pt x="3257" y="4642"/>
                </a:lnTo>
                <a:lnTo>
                  <a:pt x="3272" y="4682"/>
                </a:lnTo>
                <a:lnTo>
                  <a:pt x="3283" y="4724"/>
                </a:lnTo>
                <a:lnTo>
                  <a:pt x="3293" y="4765"/>
                </a:lnTo>
                <a:lnTo>
                  <a:pt x="3301" y="4805"/>
                </a:lnTo>
                <a:lnTo>
                  <a:pt x="3305" y="4846"/>
                </a:lnTo>
                <a:lnTo>
                  <a:pt x="3309" y="4888"/>
                </a:lnTo>
                <a:lnTo>
                  <a:pt x="3310" y="4927"/>
                </a:lnTo>
                <a:lnTo>
                  <a:pt x="3309" y="4969"/>
                </a:lnTo>
                <a:lnTo>
                  <a:pt x="3305" y="5010"/>
                </a:lnTo>
                <a:lnTo>
                  <a:pt x="3300" y="5050"/>
                </a:lnTo>
                <a:lnTo>
                  <a:pt x="3292" y="5091"/>
                </a:lnTo>
                <a:lnTo>
                  <a:pt x="3282" y="5130"/>
                </a:lnTo>
                <a:lnTo>
                  <a:pt x="3269" y="5170"/>
                </a:lnTo>
                <a:lnTo>
                  <a:pt x="3256" y="5209"/>
                </a:lnTo>
                <a:lnTo>
                  <a:pt x="3239" y="5248"/>
                </a:lnTo>
                <a:lnTo>
                  <a:pt x="3191" y="5356"/>
                </a:lnTo>
                <a:lnTo>
                  <a:pt x="3073" y="5366"/>
                </a:lnTo>
                <a:lnTo>
                  <a:pt x="886" y="5559"/>
                </a:lnTo>
                <a:lnTo>
                  <a:pt x="735" y="5573"/>
                </a:lnTo>
                <a:lnTo>
                  <a:pt x="681" y="5430"/>
                </a:lnTo>
                <a:lnTo>
                  <a:pt x="668" y="5395"/>
                </a:lnTo>
                <a:lnTo>
                  <a:pt x="656" y="5359"/>
                </a:lnTo>
                <a:lnTo>
                  <a:pt x="646" y="5323"/>
                </a:lnTo>
                <a:lnTo>
                  <a:pt x="636" y="5286"/>
                </a:lnTo>
                <a:lnTo>
                  <a:pt x="628" y="5249"/>
                </a:lnTo>
                <a:lnTo>
                  <a:pt x="623" y="5210"/>
                </a:lnTo>
                <a:lnTo>
                  <a:pt x="618" y="5172"/>
                </a:lnTo>
                <a:lnTo>
                  <a:pt x="616" y="5133"/>
                </a:lnTo>
                <a:lnTo>
                  <a:pt x="614" y="5091"/>
                </a:lnTo>
                <a:lnTo>
                  <a:pt x="617" y="5049"/>
                </a:lnTo>
                <a:lnTo>
                  <a:pt x="621" y="5006"/>
                </a:lnTo>
                <a:lnTo>
                  <a:pt x="628" y="4963"/>
                </a:lnTo>
                <a:lnTo>
                  <a:pt x="633" y="4941"/>
                </a:lnTo>
                <a:lnTo>
                  <a:pt x="638" y="4919"/>
                </a:lnTo>
                <a:lnTo>
                  <a:pt x="645" y="4897"/>
                </a:lnTo>
                <a:lnTo>
                  <a:pt x="652" y="4875"/>
                </a:lnTo>
                <a:lnTo>
                  <a:pt x="659" y="4853"/>
                </a:lnTo>
                <a:lnTo>
                  <a:pt x="668" y="4831"/>
                </a:lnTo>
                <a:lnTo>
                  <a:pt x="677" y="4808"/>
                </a:lnTo>
                <a:lnTo>
                  <a:pt x="688" y="4786"/>
                </a:lnTo>
                <a:lnTo>
                  <a:pt x="700" y="4759"/>
                </a:lnTo>
                <a:lnTo>
                  <a:pt x="681" y="4709"/>
                </a:lnTo>
                <a:lnTo>
                  <a:pt x="668" y="4674"/>
                </a:lnTo>
                <a:lnTo>
                  <a:pt x="656" y="4638"/>
                </a:lnTo>
                <a:lnTo>
                  <a:pt x="646" y="4602"/>
                </a:lnTo>
                <a:lnTo>
                  <a:pt x="636" y="4565"/>
                </a:lnTo>
                <a:lnTo>
                  <a:pt x="628" y="4528"/>
                </a:lnTo>
                <a:lnTo>
                  <a:pt x="623" y="4489"/>
                </a:lnTo>
                <a:lnTo>
                  <a:pt x="618" y="4451"/>
                </a:lnTo>
                <a:lnTo>
                  <a:pt x="616" y="4412"/>
                </a:lnTo>
                <a:lnTo>
                  <a:pt x="614" y="4370"/>
                </a:lnTo>
                <a:lnTo>
                  <a:pt x="617" y="4327"/>
                </a:lnTo>
                <a:lnTo>
                  <a:pt x="621" y="4285"/>
                </a:lnTo>
                <a:lnTo>
                  <a:pt x="628" y="4242"/>
                </a:lnTo>
                <a:lnTo>
                  <a:pt x="633" y="4220"/>
                </a:lnTo>
                <a:lnTo>
                  <a:pt x="638" y="4198"/>
                </a:lnTo>
                <a:lnTo>
                  <a:pt x="645" y="4176"/>
                </a:lnTo>
                <a:lnTo>
                  <a:pt x="652" y="4154"/>
                </a:lnTo>
                <a:lnTo>
                  <a:pt x="659" y="4132"/>
                </a:lnTo>
                <a:lnTo>
                  <a:pt x="668" y="4110"/>
                </a:lnTo>
                <a:lnTo>
                  <a:pt x="677" y="4087"/>
                </a:lnTo>
                <a:lnTo>
                  <a:pt x="688" y="4064"/>
                </a:lnTo>
                <a:lnTo>
                  <a:pt x="736" y="3960"/>
                </a:lnTo>
                <a:lnTo>
                  <a:pt x="851" y="3950"/>
                </a:lnTo>
                <a:lnTo>
                  <a:pt x="934" y="3943"/>
                </a:lnTo>
                <a:lnTo>
                  <a:pt x="934" y="3586"/>
                </a:lnTo>
                <a:lnTo>
                  <a:pt x="885" y="3555"/>
                </a:lnTo>
                <a:lnTo>
                  <a:pt x="836" y="3522"/>
                </a:lnTo>
                <a:lnTo>
                  <a:pt x="789" y="3489"/>
                </a:lnTo>
                <a:lnTo>
                  <a:pt x="742" y="3454"/>
                </a:lnTo>
                <a:lnTo>
                  <a:pt x="697" y="3417"/>
                </a:lnTo>
                <a:lnTo>
                  <a:pt x="653" y="3378"/>
                </a:lnTo>
                <a:lnTo>
                  <a:pt x="610" y="3340"/>
                </a:lnTo>
                <a:lnTo>
                  <a:pt x="568" y="3299"/>
                </a:lnTo>
                <a:lnTo>
                  <a:pt x="527" y="3258"/>
                </a:lnTo>
                <a:lnTo>
                  <a:pt x="488" y="3215"/>
                </a:lnTo>
                <a:lnTo>
                  <a:pt x="450" y="3170"/>
                </a:lnTo>
                <a:lnTo>
                  <a:pt x="414" y="3125"/>
                </a:lnTo>
                <a:lnTo>
                  <a:pt x="378" y="3079"/>
                </a:lnTo>
                <a:lnTo>
                  <a:pt x="344" y="3031"/>
                </a:lnTo>
                <a:lnTo>
                  <a:pt x="311" y="2982"/>
                </a:lnTo>
                <a:lnTo>
                  <a:pt x="280" y="2934"/>
                </a:lnTo>
                <a:lnTo>
                  <a:pt x="248" y="2878"/>
                </a:lnTo>
                <a:lnTo>
                  <a:pt x="217" y="2821"/>
                </a:lnTo>
                <a:lnTo>
                  <a:pt x="188" y="2763"/>
                </a:lnTo>
                <a:lnTo>
                  <a:pt x="162" y="2705"/>
                </a:lnTo>
                <a:lnTo>
                  <a:pt x="136" y="2644"/>
                </a:lnTo>
                <a:lnTo>
                  <a:pt x="113" y="2584"/>
                </a:lnTo>
                <a:lnTo>
                  <a:pt x="92" y="2523"/>
                </a:lnTo>
                <a:lnTo>
                  <a:pt x="73" y="2460"/>
                </a:lnTo>
                <a:lnTo>
                  <a:pt x="56" y="2396"/>
                </a:lnTo>
                <a:lnTo>
                  <a:pt x="42" y="2332"/>
                </a:lnTo>
                <a:lnTo>
                  <a:pt x="29" y="2267"/>
                </a:lnTo>
                <a:lnTo>
                  <a:pt x="19" y="2201"/>
                </a:lnTo>
                <a:lnTo>
                  <a:pt x="11" y="2135"/>
                </a:lnTo>
                <a:lnTo>
                  <a:pt x="5" y="2067"/>
                </a:lnTo>
                <a:lnTo>
                  <a:pt x="1" y="2000"/>
                </a:lnTo>
                <a:lnTo>
                  <a:pt x="0" y="1932"/>
                </a:lnTo>
                <a:lnTo>
                  <a:pt x="0" y="1882"/>
                </a:lnTo>
                <a:lnTo>
                  <a:pt x="3" y="1832"/>
                </a:lnTo>
                <a:lnTo>
                  <a:pt x="5" y="1783"/>
                </a:lnTo>
                <a:lnTo>
                  <a:pt x="10" y="1734"/>
                </a:lnTo>
                <a:lnTo>
                  <a:pt x="15" y="1685"/>
                </a:lnTo>
                <a:lnTo>
                  <a:pt x="22" y="1638"/>
                </a:lnTo>
                <a:lnTo>
                  <a:pt x="30" y="1589"/>
                </a:lnTo>
                <a:lnTo>
                  <a:pt x="39" y="1543"/>
                </a:lnTo>
                <a:lnTo>
                  <a:pt x="49" y="1495"/>
                </a:lnTo>
                <a:lnTo>
                  <a:pt x="61" y="1449"/>
                </a:lnTo>
                <a:lnTo>
                  <a:pt x="73" y="1402"/>
                </a:lnTo>
                <a:lnTo>
                  <a:pt x="86" y="1357"/>
                </a:lnTo>
                <a:lnTo>
                  <a:pt x="101" y="1312"/>
                </a:lnTo>
                <a:lnTo>
                  <a:pt x="118" y="1267"/>
                </a:lnTo>
                <a:lnTo>
                  <a:pt x="134" y="1223"/>
                </a:lnTo>
                <a:lnTo>
                  <a:pt x="151" y="1179"/>
                </a:lnTo>
                <a:lnTo>
                  <a:pt x="171" y="1136"/>
                </a:lnTo>
                <a:lnTo>
                  <a:pt x="191" y="1094"/>
                </a:lnTo>
                <a:lnTo>
                  <a:pt x="212" y="1051"/>
                </a:lnTo>
                <a:lnTo>
                  <a:pt x="232" y="1011"/>
                </a:lnTo>
                <a:lnTo>
                  <a:pt x="256" y="970"/>
                </a:lnTo>
                <a:lnTo>
                  <a:pt x="279" y="930"/>
                </a:lnTo>
                <a:lnTo>
                  <a:pt x="304" y="890"/>
                </a:lnTo>
                <a:lnTo>
                  <a:pt x="330" y="852"/>
                </a:lnTo>
                <a:lnTo>
                  <a:pt x="357" y="813"/>
                </a:lnTo>
                <a:lnTo>
                  <a:pt x="383" y="775"/>
                </a:lnTo>
                <a:lnTo>
                  <a:pt x="411" y="739"/>
                </a:lnTo>
                <a:lnTo>
                  <a:pt x="441" y="702"/>
                </a:lnTo>
                <a:lnTo>
                  <a:pt x="470" y="667"/>
                </a:lnTo>
                <a:lnTo>
                  <a:pt x="502" y="632"/>
                </a:lnTo>
                <a:lnTo>
                  <a:pt x="533" y="599"/>
                </a:lnTo>
                <a:lnTo>
                  <a:pt x="566" y="565"/>
                </a:lnTo>
                <a:lnTo>
                  <a:pt x="599" y="532"/>
                </a:lnTo>
                <a:lnTo>
                  <a:pt x="633" y="501"/>
                </a:lnTo>
                <a:lnTo>
                  <a:pt x="668" y="471"/>
                </a:lnTo>
                <a:lnTo>
                  <a:pt x="703" y="441"/>
                </a:lnTo>
                <a:lnTo>
                  <a:pt x="739" y="412"/>
                </a:lnTo>
                <a:lnTo>
                  <a:pt x="776" y="383"/>
                </a:lnTo>
                <a:lnTo>
                  <a:pt x="813" y="356"/>
                </a:lnTo>
                <a:lnTo>
                  <a:pt x="851" y="329"/>
                </a:lnTo>
                <a:lnTo>
                  <a:pt x="891" y="304"/>
                </a:lnTo>
                <a:lnTo>
                  <a:pt x="930" y="279"/>
                </a:lnTo>
                <a:lnTo>
                  <a:pt x="970" y="255"/>
                </a:lnTo>
                <a:lnTo>
                  <a:pt x="1010" y="233"/>
                </a:lnTo>
                <a:lnTo>
                  <a:pt x="1052" y="211"/>
                </a:lnTo>
                <a:lnTo>
                  <a:pt x="1094" y="190"/>
                </a:lnTo>
                <a:lnTo>
                  <a:pt x="1137" y="170"/>
                </a:lnTo>
                <a:lnTo>
                  <a:pt x="1180" y="152"/>
                </a:lnTo>
                <a:lnTo>
                  <a:pt x="1224" y="133"/>
                </a:lnTo>
                <a:lnTo>
                  <a:pt x="1268" y="117"/>
                </a:lnTo>
                <a:lnTo>
                  <a:pt x="1312" y="101"/>
                </a:lnTo>
                <a:lnTo>
                  <a:pt x="1357" y="87"/>
                </a:lnTo>
                <a:lnTo>
                  <a:pt x="1403" y="73"/>
                </a:lnTo>
                <a:lnTo>
                  <a:pt x="1449" y="60"/>
                </a:lnTo>
                <a:lnTo>
                  <a:pt x="1496" y="48"/>
                </a:lnTo>
                <a:lnTo>
                  <a:pt x="1542" y="39"/>
                </a:lnTo>
                <a:lnTo>
                  <a:pt x="1590" y="30"/>
                </a:lnTo>
                <a:lnTo>
                  <a:pt x="1637" y="22"/>
                </a:lnTo>
                <a:lnTo>
                  <a:pt x="1686" y="15"/>
                </a:lnTo>
                <a:lnTo>
                  <a:pt x="1735" y="9"/>
                </a:lnTo>
                <a:lnTo>
                  <a:pt x="1783" y="5"/>
                </a:lnTo>
                <a:lnTo>
                  <a:pt x="1832" y="2"/>
                </a:lnTo>
                <a:lnTo>
                  <a:pt x="1882" y="0"/>
                </a:lnTo>
                <a:lnTo>
                  <a:pt x="1932" y="0"/>
                </a:lnTo>
                <a:close/>
                <a:moveTo>
                  <a:pt x="1507" y="2300"/>
                </a:moveTo>
                <a:lnTo>
                  <a:pt x="1507" y="2300"/>
                </a:lnTo>
                <a:lnTo>
                  <a:pt x="1533" y="2310"/>
                </a:lnTo>
                <a:lnTo>
                  <a:pt x="1557" y="2318"/>
                </a:lnTo>
                <a:lnTo>
                  <a:pt x="1569" y="2321"/>
                </a:lnTo>
                <a:lnTo>
                  <a:pt x="1580" y="2323"/>
                </a:lnTo>
                <a:lnTo>
                  <a:pt x="1592" y="2324"/>
                </a:lnTo>
                <a:lnTo>
                  <a:pt x="1604" y="2324"/>
                </a:lnTo>
                <a:lnTo>
                  <a:pt x="1619" y="2324"/>
                </a:lnTo>
                <a:lnTo>
                  <a:pt x="1633" y="2322"/>
                </a:lnTo>
                <a:lnTo>
                  <a:pt x="1648" y="2318"/>
                </a:lnTo>
                <a:lnTo>
                  <a:pt x="1663" y="2314"/>
                </a:lnTo>
                <a:lnTo>
                  <a:pt x="1677" y="2308"/>
                </a:lnTo>
                <a:lnTo>
                  <a:pt x="1691" y="2300"/>
                </a:lnTo>
                <a:lnTo>
                  <a:pt x="1705" y="2289"/>
                </a:lnTo>
                <a:lnTo>
                  <a:pt x="1718" y="2279"/>
                </a:lnTo>
                <a:lnTo>
                  <a:pt x="1750" y="2251"/>
                </a:lnTo>
                <a:lnTo>
                  <a:pt x="1782" y="2276"/>
                </a:lnTo>
                <a:lnTo>
                  <a:pt x="1801" y="2290"/>
                </a:lnTo>
                <a:lnTo>
                  <a:pt x="1819" y="2303"/>
                </a:lnTo>
                <a:lnTo>
                  <a:pt x="1838" y="2314"/>
                </a:lnTo>
                <a:lnTo>
                  <a:pt x="1855" y="2323"/>
                </a:lnTo>
                <a:lnTo>
                  <a:pt x="1873" y="2330"/>
                </a:lnTo>
                <a:lnTo>
                  <a:pt x="1890" y="2336"/>
                </a:lnTo>
                <a:lnTo>
                  <a:pt x="1908" y="2339"/>
                </a:lnTo>
                <a:lnTo>
                  <a:pt x="1924" y="2340"/>
                </a:lnTo>
                <a:lnTo>
                  <a:pt x="1939" y="2340"/>
                </a:lnTo>
                <a:lnTo>
                  <a:pt x="1954" y="2338"/>
                </a:lnTo>
                <a:lnTo>
                  <a:pt x="1969" y="2333"/>
                </a:lnTo>
                <a:lnTo>
                  <a:pt x="1984" y="2328"/>
                </a:lnTo>
                <a:lnTo>
                  <a:pt x="1999" y="2319"/>
                </a:lnTo>
                <a:lnTo>
                  <a:pt x="2013" y="2309"/>
                </a:lnTo>
                <a:lnTo>
                  <a:pt x="2028" y="2296"/>
                </a:lnTo>
                <a:lnTo>
                  <a:pt x="2044" y="2282"/>
                </a:lnTo>
                <a:lnTo>
                  <a:pt x="2077" y="2246"/>
                </a:lnTo>
                <a:lnTo>
                  <a:pt x="2113" y="2279"/>
                </a:lnTo>
                <a:lnTo>
                  <a:pt x="2134" y="2295"/>
                </a:lnTo>
                <a:lnTo>
                  <a:pt x="2154" y="2308"/>
                </a:lnTo>
                <a:lnTo>
                  <a:pt x="2175" y="2319"/>
                </a:lnTo>
                <a:lnTo>
                  <a:pt x="2194" y="2326"/>
                </a:lnTo>
                <a:lnTo>
                  <a:pt x="2215" y="2332"/>
                </a:lnTo>
                <a:lnTo>
                  <a:pt x="2235" y="2336"/>
                </a:lnTo>
                <a:lnTo>
                  <a:pt x="2255" y="2337"/>
                </a:lnTo>
                <a:lnTo>
                  <a:pt x="2275" y="2336"/>
                </a:lnTo>
                <a:lnTo>
                  <a:pt x="2291" y="2333"/>
                </a:lnTo>
                <a:lnTo>
                  <a:pt x="2308" y="2330"/>
                </a:lnTo>
                <a:lnTo>
                  <a:pt x="2324" y="2325"/>
                </a:lnTo>
                <a:lnTo>
                  <a:pt x="2342" y="2319"/>
                </a:lnTo>
                <a:lnTo>
                  <a:pt x="2359" y="2314"/>
                </a:lnTo>
                <a:lnTo>
                  <a:pt x="2377" y="2307"/>
                </a:lnTo>
                <a:lnTo>
                  <a:pt x="2412" y="2290"/>
                </a:lnTo>
                <a:lnTo>
                  <a:pt x="2484" y="2175"/>
                </a:lnTo>
                <a:lnTo>
                  <a:pt x="2653" y="2281"/>
                </a:lnTo>
                <a:lnTo>
                  <a:pt x="2239" y="2948"/>
                </a:lnTo>
                <a:lnTo>
                  <a:pt x="2239" y="3826"/>
                </a:lnTo>
                <a:lnTo>
                  <a:pt x="2564" y="3799"/>
                </a:lnTo>
                <a:lnTo>
                  <a:pt x="2564" y="3450"/>
                </a:lnTo>
                <a:lnTo>
                  <a:pt x="2564" y="3332"/>
                </a:lnTo>
                <a:lnTo>
                  <a:pt x="2668" y="3274"/>
                </a:lnTo>
                <a:lnTo>
                  <a:pt x="2712" y="3248"/>
                </a:lnTo>
                <a:lnTo>
                  <a:pt x="2756" y="3222"/>
                </a:lnTo>
                <a:lnTo>
                  <a:pt x="2799" y="3194"/>
                </a:lnTo>
                <a:lnTo>
                  <a:pt x="2841" y="3163"/>
                </a:lnTo>
                <a:lnTo>
                  <a:pt x="2882" y="3132"/>
                </a:lnTo>
                <a:lnTo>
                  <a:pt x="2921" y="3100"/>
                </a:lnTo>
                <a:lnTo>
                  <a:pt x="2960" y="3066"/>
                </a:lnTo>
                <a:lnTo>
                  <a:pt x="2997" y="3031"/>
                </a:lnTo>
                <a:lnTo>
                  <a:pt x="3033" y="2995"/>
                </a:lnTo>
                <a:lnTo>
                  <a:pt x="3067" y="2958"/>
                </a:lnTo>
                <a:lnTo>
                  <a:pt x="3101" y="2918"/>
                </a:lnTo>
                <a:lnTo>
                  <a:pt x="3134" y="2879"/>
                </a:lnTo>
                <a:lnTo>
                  <a:pt x="3165" y="2838"/>
                </a:lnTo>
                <a:lnTo>
                  <a:pt x="3195" y="2797"/>
                </a:lnTo>
                <a:lnTo>
                  <a:pt x="3223" y="2754"/>
                </a:lnTo>
                <a:lnTo>
                  <a:pt x="3250" y="2711"/>
                </a:lnTo>
                <a:lnTo>
                  <a:pt x="3275" y="2667"/>
                </a:lnTo>
                <a:lnTo>
                  <a:pt x="3299" y="2624"/>
                </a:lnTo>
                <a:lnTo>
                  <a:pt x="3319" y="2578"/>
                </a:lnTo>
                <a:lnTo>
                  <a:pt x="3340" y="2533"/>
                </a:lnTo>
                <a:lnTo>
                  <a:pt x="3359" y="2487"/>
                </a:lnTo>
                <a:lnTo>
                  <a:pt x="3376" y="2439"/>
                </a:lnTo>
                <a:lnTo>
                  <a:pt x="3393" y="2391"/>
                </a:lnTo>
                <a:lnTo>
                  <a:pt x="3406" y="2343"/>
                </a:lnTo>
                <a:lnTo>
                  <a:pt x="3419" y="2293"/>
                </a:lnTo>
                <a:lnTo>
                  <a:pt x="3431" y="2243"/>
                </a:lnTo>
                <a:lnTo>
                  <a:pt x="3440" y="2193"/>
                </a:lnTo>
                <a:lnTo>
                  <a:pt x="3448" y="2142"/>
                </a:lnTo>
                <a:lnTo>
                  <a:pt x="3454" y="2089"/>
                </a:lnTo>
                <a:lnTo>
                  <a:pt x="3459" y="2037"/>
                </a:lnTo>
                <a:lnTo>
                  <a:pt x="3461" y="1985"/>
                </a:lnTo>
                <a:lnTo>
                  <a:pt x="3462" y="1932"/>
                </a:lnTo>
                <a:lnTo>
                  <a:pt x="3462" y="1892"/>
                </a:lnTo>
                <a:lnTo>
                  <a:pt x="3460" y="1853"/>
                </a:lnTo>
                <a:lnTo>
                  <a:pt x="3458" y="1814"/>
                </a:lnTo>
                <a:lnTo>
                  <a:pt x="3454" y="1775"/>
                </a:lnTo>
                <a:lnTo>
                  <a:pt x="3449" y="1737"/>
                </a:lnTo>
                <a:lnTo>
                  <a:pt x="3445" y="1698"/>
                </a:lnTo>
                <a:lnTo>
                  <a:pt x="3438" y="1661"/>
                </a:lnTo>
                <a:lnTo>
                  <a:pt x="3431" y="1623"/>
                </a:lnTo>
                <a:lnTo>
                  <a:pt x="3423" y="1586"/>
                </a:lnTo>
                <a:lnTo>
                  <a:pt x="3415" y="1548"/>
                </a:lnTo>
                <a:lnTo>
                  <a:pt x="3404" y="1512"/>
                </a:lnTo>
                <a:lnTo>
                  <a:pt x="3394" y="1476"/>
                </a:lnTo>
                <a:lnTo>
                  <a:pt x="3382" y="1440"/>
                </a:lnTo>
                <a:lnTo>
                  <a:pt x="3369" y="1406"/>
                </a:lnTo>
                <a:lnTo>
                  <a:pt x="3357" y="1371"/>
                </a:lnTo>
                <a:lnTo>
                  <a:pt x="3341" y="1336"/>
                </a:lnTo>
                <a:lnTo>
                  <a:pt x="3328" y="1301"/>
                </a:lnTo>
                <a:lnTo>
                  <a:pt x="3311" y="1267"/>
                </a:lnTo>
                <a:lnTo>
                  <a:pt x="3295" y="1235"/>
                </a:lnTo>
                <a:lnTo>
                  <a:pt x="3278" y="1202"/>
                </a:lnTo>
                <a:lnTo>
                  <a:pt x="3259" y="1170"/>
                </a:lnTo>
                <a:lnTo>
                  <a:pt x="3240" y="1137"/>
                </a:lnTo>
                <a:lnTo>
                  <a:pt x="3221" y="1106"/>
                </a:lnTo>
                <a:lnTo>
                  <a:pt x="3201" y="1076"/>
                </a:lnTo>
                <a:lnTo>
                  <a:pt x="3180" y="1046"/>
                </a:lnTo>
                <a:lnTo>
                  <a:pt x="3158" y="1015"/>
                </a:lnTo>
                <a:lnTo>
                  <a:pt x="3136" y="986"/>
                </a:lnTo>
                <a:lnTo>
                  <a:pt x="3113" y="957"/>
                </a:lnTo>
                <a:lnTo>
                  <a:pt x="3090" y="930"/>
                </a:lnTo>
                <a:lnTo>
                  <a:pt x="3065" y="902"/>
                </a:lnTo>
                <a:lnTo>
                  <a:pt x="3040" y="875"/>
                </a:lnTo>
                <a:lnTo>
                  <a:pt x="3014" y="849"/>
                </a:lnTo>
                <a:lnTo>
                  <a:pt x="2987" y="824"/>
                </a:lnTo>
                <a:lnTo>
                  <a:pt x="2961" y="798"/>
                </a:lnTo>
                <a:lnTo>
                  <a:pt x="2934" y="774"/>
                </a:lnTo>
                <a:lnTo>
                  <a:pt x="2905" y="751"/>
                </a:lnTo>
                <a:lnTo>
                  <a:pt x="2877" y="728"/>
                </a:lnTo>
                <a:lnTo>
                  <a:pt x="2848" y="704"/>
                </a:lnTo>
                <a:lnTo>
                  <a:pt x="2818" y="683"/>
                </a:lnTo>
                <a:lnTo>
                  <a:pt x="2788" y="663"/>
                </a:lnTo>
                <a:lnTo>
                  <a:pt x="2756" y="642"/>
                </a:lnTo>
                <a:lnTo>
                  <a:pt x="2725" y="622"/>
                </a:lnTo>
                <a:lnTo>
                  <a:pt x="2694" y="603"/>
                </a:lnTo>
                <a:lnTo>
                  <a:pt x="2661" y="586"/>
                </a:lnTo>
                <a:lnTo>
                  <a:pt x="2629" y="568"/>
                </a:lnTo>
                <a:lnTo>
                  <a:pt x="2595" y="552"/>
                </a:lnTo>
                <a:lnTo>
                  <a:pt x="2561" y="536"/>
                </a:lnTo>
                <a:lnTo>
                  <a:pt x="2528" y="521"/>
                </a:lnTo>
                <a:lnTo>
                  <a:pt x="2493" y="507"/>
                </a:lnTo>
                <a:lnTo>
                  <a:pt x="2458" y="494"/>
                </a:lnTo>
                <a:lnTo>
                  <a:pt x="2423" y="481"/>
                </a:lnTo>
                <a:lnTo>
                  <a:pt x="2387" y="470"/>
                </a:lnTo>
                <a:lnTo>
                  <a:pt x="2351" y="459"/>
                </a:lnTo>
                <a:lnTo>
                  <a:pt x="2314" y="449"/>
                </a:lnTo>
                <a:lnTo>
                  <a:pt x="2277" y="440"/>
                </a:lnTo>
                <a:lnTo>
                  <a:pt x="2240" y="431"/>
                </a:lnTo>
                <a:lnTo>
                  <a:pt x="2203" y="424"/>
                </a:lnTo>
                <a:lnTo>
                  <a:pt x="2164" y="419"/>
                </a:lnTo>
                <a:lnTo>
                  <a:pt x="2127" y="413"/>
                </a:lnTo>
                <a:lnTo>
                  <a:pt x="2088" y="408"/>
                </a:lnTo>
                <a:lnTo>
                  <a:pt x="2049" y="405"/>
                </a:lnTo>
                <a:lnTo>
                  <a:pt x="2011" y="402"/>
                </a:lnTo>
                <a:lnTo>
                  <a:pt x="1972" y="401"/>
                </a:lnTo>
                <a:lnTo>
                  <a:pt x="1932" y="401"/>
                </a:lnTo>
                <a:lnTo>
                  <a:pt x="1893" y="401"/>
                </a:lnTo>
                <a:lnTo>
                  <a:pt x="1853" y="402"/>
                </a:lnTo>
                <a:lnTo>
                  <a:pt x="1814" y="405"/>
                </a:lnTo>
                <a:lnTo>
                  <a:pt x="1775" y="408"/>
                </a:lnTo>
                <a:lnTo>
                  <a:pt x="1737" y="413"/>
                </a:lnTo>
                <a:lnTo>
                  <a:pt x="1699" y="419"/>
                </a:lnTo>
                <a:lnTo>
                  <a:pt x="1660" y="424"/>
                </a:lnTo>
                <a:lnTo>
                  <a:pt x="1623" y="431"/>
                </a:lnTo>
                <a:lnTo>
                  <a:pt x="1586" y="440"/>
                </a:lnTo>
                <a:lnTo>
                  <a:pt x="1549" y="449"/>
                </a:lnTo>
                <a:lnTo>
                  <a:pt x="1513" y="459"/>
                </a:lnTo>
                <a:lnTo>
                  <a:pt x="1477" y="470"/>
                </a:lnTo>
                <a:lnTo>
                  <a:pt x="1441" y="481"/>
                </a:lnTo>
                <a:lnTo>
                  <a:pt x="1405" y="494"/>
                </a:lnTo>
                <a:lnTo>
                  <a:pt x="1370" y="507"/>
                </a:lnTo>
                <a:lnTo>
                  <a:pt x="1335" y="521"/>
                </a:lnTo>
                <a:lnTo>
                  <a:pt x="1302" y="536"/>
                </a:lnTo>
                <a:lnTo>
                  <a:pt x="1268" y="552"/>
                </a:lnTo>
                <a:lnTo>
                  <a:pt x="1234" y="568"/>
                </a:lnTo>
                <a:lnTo>
                  <a:pt x="1202" y="586"/>
                </a:lnTo>
                <a:lnTo>
                  <a:pt x="1169" y="603"/>
                </a:lnTo>
                <a:lnTo>
                  <a:pt x="1138" y="622"/>
                </a:lnTo>
                <a:lnTo>
                  <a:pt x="1107" y="642"/>
                </a:lnTo>
                <a:lnTo>
                  <a:pt x="1076" y="663"/>
                </a:lnTo>
                <a:lnTo>
                  <a:pt x="1045" y="683"/>
                </a:lnTo>
                <a:lnTo>
                  <a:pt x="1016" y="704"/>
                </a:lnTo>
                <a:lnTo>
                  <a:pt x="987" y="728"/>
                </a:lnTo>
                <a:lnTo>
                  <a:pt x="958" y="751"/>
                </a:lnTo>
                <a:lnTo>
                  <a:pt x="930" y="774"/>
                </a:lnTo>
                <a:lnTo>
                  <a:pt x="902" y="798"/>
                </a:lnTo>
                <a:lnTo>
                  <a:pt x="876" y="824"/>
                </a:lnTo>
                <a:lnTo>
                  <a:pt x="849" y="849"/>
                </a:lnTo>
                <a:lnTo>
                  <a:pt x="823" y="875"/>
                </a:lnTo>
                <a:lnTo>
                  <a:pt x="799" y="902"/>
                </a:lnTo>
                <a:lnTo>
                  <a:pt x="775" y="930"/>
                </a:lnTo>
                <a:lnTo>
                  <a:pt x="750" y="957"/>
                </a:lnTo>
                <a:lnTo>
                  <a:pt x="728" y="986"/>
                </a:lnTo>
                <a:lnTo>
                  <a:pt x="705" y="1015"/>
                </a:lnTo>
                <a:lnTo>
                  <a:pt x="684" y="1046"/>
                </a:lnTo>
                <a:lnTo>
                  <a:pt x="662" y="1076"/>
                </a:lnTo>
                <a:lnTo>
                  <a:pt x="642" y="1106"/>
                </a:lnTo>
                <a:lnTo>
                  <a:pt x="623" y="1137"/>
                </a:lnTo>
                <a:lnTo>
                  <a:pt x="604" y="1170"/>
                </a:lnTo>
                <a:lnTo>
                  <a:pt x="585" y="1202"/>
                </a:lnTo>
                <a:lnTo>
                  <a:pt x="569" y="1235"/>
                </a:lnTo>
                <a:lnTo>
                  <a:pt x="552" y="1267"/>
                </a:lnTo>
                <a:lnTo>
                  <a:pt x="537" y="1301"/>
                </a:lnTo>
                <a:lnTo>
                  <a:pt x="522" y="1336"/>
                </a:lnTo>
                <a:lnTo>
                  <a:pt x="508" y="1371"/>
                </a:lnTo>
                <a:lnTo>
                  <a:pt x="494" y="1406"/>
                </a:lnTo>
                <a:lnTo>
                  <a:pt x="482" y="1440"/>
                </a:lnTo>
                <a:lnTo>
                  <a:pt x="470" y="1476"/>
                </a:lnTo>
                <a:lnTo>
                  <a:pt x="459" y="1512"/>
                </a:lnTo>
                <a:lnTo>
                  <a:pt x="450" y="1548"/>
                </a:lnTo>
                <a:lnTo>
                  <a:pt x="440" y="1586"/>
                </a:lnTo>
                <a:lnTo>
                  <a:pt x="432" y="1623"/>
                </a:lnTo>
                <a:lnTo>
                  <a:pt x="425" y="1661"/>
                </a:lnTo>
                <a:lnTo>
                  <a:pt x="418" y="1698"/>
                </a:lnTo>
                <a:lnTo>
                  <a:pt x="414" y="1737"/>
                </a:lnTo>
                <a:lnTo>
                  <a:pt x="409" y="1775"/>
                </a:lnTo>
                <a:lnTo>
                  <a:pt x="405" y="1814"/>
                </a:lnTo>
                <a:lnTo>
                  <a:pt x="403" y="1853"/>
                </a:lnTo>
                <a:lnTo>
                  <a:pt x="402" y="1892"/>
                </a:lnTo>
                <a:lnTo>
                  <a:pt x="401" y="1932"/>
                </a:lnTo>
                <a:lnTo>
                  <a:pt x="402" y="1986"/>
                </a:lnTo>
                <a:lnTo>
                  <a:pt x="405" y="2040"/>
                </a:lnTo>
                <a:lnTo>
                  <a:pt x="410" y="2093"/>
                </a:lnTo>
                <a:lnTo>
                  <a:pt x="416" y="2146"/>
                </a:lnTo>
                <a:lnTo>
                  <a:pt x="424" y="2199"/>
                </a:lnTo>
                <a:lnTo>
                  <a:pt x="434" y="2251"/>
                </a:lnTo>
                <a:lnTo>
                  <a:pt x="446" y="2301"/>
                </a:lnTo>
                <a:lnTo>
                  <a:pt x="459" y="2352"/>
                </a:lnTo>
                <a:lnTo>
                  <a:pt x="474" y="2402"/>
                </a:lnTo>
                <a:lnTo>
                  <a:pt x="490" y="2451"/>
                </a:lnTo>
                <a:lnTo>
                  <a:pt x="509" y="2498"/>
                </a:lnTo>
                <a:lnTo>
                  <a:pt x="529" y="2546"/>
                </a:lnTo>
                <a:lnTo>
                  <a:pt x="549" y="2592"/>
                </a:lnTo>
                <a:lnTo>
                  <a:pt x="573" y="2638"/>
                </a:lnTo>
                <a:lnTo>
                  <a:pt x="597" y="2682"/>
                </a:lnTo>
                <a:lnTo>
                  <a:pt x="623" y="2726"/>
                </a:lnTo>
                <a:lnTo>
                  <a:pt x="650" y="2770"/>
                </a:lnTo>
                <a:lnTo>
                  <a:pt x="679" y="2814"/>
                </a:lnTo>
                <a:lnTo>
                  <a:pt x="711" y="2856"/>
                </a:lnTo>
                <a:lnTo>
                  <a:pt x="743" y="2896"/>
                </a:lnTo>
                <a:lnTo>
                  <a:pt x="777" y="2937"/>
                </a:lnTo>
                <a:lnTo>
                  <a:pt x="812" y="2975"/>
                </a:lnTo>
                <a:lnTo>
                  <a:pt x="848" y="3014"/>
                </a:lnTo>
                <a:lnTo>
                  <a:pt x="885" y="3050"/>
                </a:lnTo>
                <a:lnTo>
                  <a:pt x="924" y="3085"/>
                </a:lnTo>
                <a:lnTo>
                  <a:pt x="964" y="3118"/>
                </a:lnTo>
                <a:lnTo>
                  <a:pt x="1004" y="3151"/>
                </a:lnTo>
                <a:lnTo>
                  <a:pt x="1047" y="3182"/>
                </a:lnTo>
                <a:lnTo>
                  <a:pt x="1090" y="3211"/>
                </a:lnTo>
                <a:lnTo>
                  <a:pt x="1135" y="3239"/>
                </a:lnTo>
                <a:lnTo>
                  <a:pt x="1180" y="3266"/>
                </a:lnTo>
                <a:lnTo>
                  <a:pt x="1226" y="3291"/>
                </a:lnTo>
                <a:lnTo>
                  <a:pt x="1335" y="3348"/>
                </a:lnTo>
                <a:lnTo>
                  <a:pt x="1335" y="3469"/>
                </a:lnTo>
                <a:lnTo>
                  <a:pt x="1335" y="3838"/>
                </a:lnTo>
                <a:lnTo>
                  <a:pt x="1674" y="3838"/>
                </a:lnTo>
                <a:lnTo>
                  <a:pt x="1674" y="2948"/>
                </a:lnTo>
                <a:lnTo>
                  <a:pt x="1260" y="2281"/>
                </a:lnTo>
                <a:lnTo>
                  <a:pt x="1431" y="2175"/>
                </a:lnTo>
                <a:lnTo>
                  <a:pt x="1507" y="2300"/>
                </a:lnTo>
                <a:close/>
                <a:moveTo>
                  <a:pt x="2326" y="2429"/>
                </a:moveTo>
                <a:lnTo>
                  <a:pt x="2326" y="2429"/>
                </a:lnTo>
                <a:lnTo>
                  <a:pt x="2305" y="2432"/>
                </a:lnTo>
                <a:lnTo>
                  <a:pt x="2284" y="2435"/>
                </a:lnTo>
                <a:lnTo>
                  <a:pt x="2258" y="2437"/>
                </a:lnTo>
                <a:lnTo>
                  <a:pt x="2234" y="2437"/>
                </a:lnTo>
                <a:lnTo>
                  <a:pt x="2208" y="2433"/>
                </a:lnTo>
                <a:lnTo>
                  <a:pt x="2184" y="2429"/>
                </a:lnTo>
                <a:lnTo>
                  <a:pt x="2158" y="2420"/>
                </a:lnTo>
                <a:lnTo>
                  <a:pt x="2134" y="2411"/>
                </a:lnTo>
                <a:lnTo>
                  <a:pt x="2109" y="2397"/>
                </a:lnTo>
                <a:lnTo>
                  <a:pt x="2083" y="2382"/>
                </a:lnTo>
                <a:lnTo>
                  <a:pt x="2063" y="2396"/>
                </a:lnTo>
                <a:lnTo>
                  <a:pt x="2045" y="2409"/>
                </a:lnTo>
                <a:lnTo>
                  <a:pt x="2024" y="2419"/>
                </a:lnTo>
                <a:lnTo>
                  <a:pt x="2004" y="2427"/>
                </a:lnTo>
                <a:lnTo>
                  <a:pt x="1983" y="2434"/>
                </a:lnTo>
                <a:lnTo>
                  <a:pt x="1962" y="2438"/>
                </a:lnTo>
                <a:lnTo>
                  <a:pt x="1941" y="2440"/>
                </a:lnTo>
                <a:lnTo>
                  <a:pt x="1920" y="2440"/>
                </a:lnTo>
                <a:lnTo>
                  <a:pt x="1900" y="2439"/>
                </a:lnTo>
                <a:lnTo>
                  <a:pt x="1879" y="2435"/>
                </a:lnTo>
                <a:lnTo>
                  <a:pt x="1858" y="2430"/>
                </a:lnTo>
                <a:lnTo>
                  <a:pt x="1837" y="2423"/>
                </a:lnTo>
                <a:lnTo>
                  <a:pt x="1816" y="2415"/>
                </a:lnTo>
                <a:lnTo>
                  <a:pt x="1794" y="2404"/>
                </a:lnTo>
                <a:lnTo>
                  <a:pt x="1773" y="2393"/>
                </a:lnTo>
                <a:lnTo>
                  <a:pt x="1752" y="2379"/>
                </a:lnTo>
                <a:lnTo>
                  <a:pt x="1735" y="2390"/>
                </a:lnTo>
                <a:lnTo>
                  <a:pt x="1716" y="2399"/>
                </a:lnTo>
                <a:lnTo>
                  <a:pt x="1699" y="2408"/>
                </a:lnTo>
                <a:lnTo>
                  <a:pt x="1679" y="2413"/>
                </a:lnTo>
                <a:lnTo>
                  <a:pt x="1660" y="2418"/>
                </a:lnTo>
                <a:lnTo>
                  <a:pt x="1642" y="2422"/>
                </a:lnTo>
                <a:lnTo>
                  <a:pt x="1622" y="2424"/>
                </a:lnTo>
                <a:lnTo>
                  <a:pt x="1602" y="2424"/>
                </a:lnTo>
                <a:lnTo>
                  <a:pt x="1585" y="2424"/>
                </a:lnTo>
                <a:lnTo>
                  <a:pt x="1860" y="2866"/>
                </a:lnTo>
                <a:lnTo>
                  <a:pt x="1875" y="2891"/>
                </a:lnTo>
                <a:lnTo>
                  <a:pt x="1875" y="2918"/>
                </a:lnTo>
                <a:lnTo>
                  <a:pt x="1875" y="3838"/>
                </a:lnTo>
                <a:lnTo>
                  <a:pt x="2038" y="3838"/>
                </a:lnTo>
                <a:lnTo>
                  <a:pt x="2038" y="2918"/>
                </a:lnTo>
                <a:lnTo>
                  <a:pt x="2038" y="2891"/>
                </a:lnTo>
                <a:lnTo>
                  <a:pt x="2053" y="2866"/>
                </a:lnTo>
                <a:lnTo>
                  <a:pt x="2326" y="2429"/>
                </a:lnTo>
                <a:close/>
                <a:moveTo>
                  <a:pt x="2506" y="5533"/>
                </a:moveTo>
                <a:lnTo>
                  <a:pt x="1402" y="5631"/>
                </a:lnTo>
                <a:lnTo>
                  <a:pt x="1405" y="5656"/>
                </a:lnTo>
                <a:lnTo>
                  <a:pt x="1410" y="5681"/>
                </a:lnTo>
                <a:lnTo>
                  <a:pt x="1417" y="5705"/>
                </a:lnTo>
                <a:lnTo>
                  <a:pt x="1424" y="5729"/>
                </a:lnTo>
                <a:lnTo>
                  <a:pt x="1432" y="5753"/>
                </a:lnTo>
                <a:lnTo>
                  <a:pt x="1441" y="5776"/>
                </a:lnTo>
                <a:lnTo>
                  <a:pt x="1451" y="5798"/>
                </a:lnTo>
                <a:lnTo>
                  <a:pt x="1463" y="5820"/>
                </a:lnTo>
                <a:lnTo>
                  <a:pt x="1475" y="5842"/>
                </a:lnTo>
                <a:lnTo>
                  <a:pt x="1489" y="5862"/>
                </a:lnTo>
                <a:lnTo>
                  <a:pt x="1503" y="5883"/>
                </a:lnTo>
                <a:lnTo>
                  <a:pt x="1516" y="5902"/>
                </a:lnTo>
                <a:lnTo>
                  <a:pt x="1533" y="5921"/>
                </a:lnTo>
                <a:lnTo>
                  <a:pt x="1549" y="5938"/>
                </a:lnTo>
                <a:lnTo>
                  <a:pt x="1566" y="5956"/>
                </a:lnTo>
                <a:lnTo>
                  <a:pt x="1584" y="5973"/>
                </a:lnTo>
                <a:lnTo>
                  <a:pt x="1602" y="5988"/>
                </a:lnTo>
                <a:lnTo>
                  <a:pt x="1622" y="6003"/>
                </a:lnTo>
                <a:lnTo>
                  <a:pt x="1642" y="6017"/>
                </a:lnTo>
                <a:lnTo>
                  <a:pt x="1663" y="6031"/>
                </a:lnTo>
                <a:lnTo>
                  <a:pt x="1685" y="6043"/>
                </a:lnTo>
                <a:lnTo>
                  <a:pt x="1706" y="6055"/>
                </a:lnTo>
                <a:lnTo>
                  <a:pt x="1729" y="6065"/>
                </a:lnTo>
                <a:lnTo>
                  <a:pt x="1752" y="6074"/>
                </a:lnTo>
                <a:lnTo>
                  <a:pt x="1775" y="6082"/>
                </a:lnTo>
                <a:lnTo>
                  <a:pt x="1799" y="6091"/>
                </a:lnTo>
                <a:lnTo>
                  <a:pt x="1823" y="6096"/>
                </a:lnTo>
                <a:lnTo>
                  <a:pt x="1849" y="6102"/>
                </a:lnTo>
                <a:lnTo>
                  <a:pt x="1873" y="6106"/>
                </a:lnTo>
                <a:lnTo>
                  <a:pt x="1900" y="6109"/>
                </a:lnTo>
                <a:lnTo>
                  <a:pt x="1925" y="6110"/>
                </a:lnTo>
                <a:lnTo>
                  <a:pt x="1951" y="6111"/>
                </a:lnTo>
                <a:lnTo>
                  <a:pt x="1980" y="6110"/>
                </a:lnTo>
                <a:lnTo>
                  <a:pt x="2008" y="6109"/>
                </a:lnTo>
                <a:lnTo>
                  <a:pt x="2035" y="6106"/>
                </a:lnTo>
                <a:lnTo>
                  <a:pt x="2063" y="6100"/>
                </a:lnTo>
                <a:lnTo>
                  <a:pt x="2090" y="6094"/>
                </a:lnTo>
                <a:lnTo>
                  <a:pt x="2117" y="6087"/>
                </a:lnTo>
                <a:lnTo>
                  <a:pt x="2142" y="6078"/>
                </a:lnTo>
                <a:lnTo>
                  <a:pt x="2168" y="6067"/>
                </a:lnTo>
                <a:lnTo>
                  <a:pt x="2192" y="6057"/>
                </a:lnTo>
                <a:lnTo>
                  <a:pt x="2215" y="6044"/>
                </a:lnTo>
                <a:lnTo>
                  <a:pt x="2239" y="6031"/>
                </a:lnTo>
                <a:lnTo>
                  <a:pt x="2262" y="6016"/>
                </a:lnTo>
                <a:lnTo>
                  <a:pt x="2284" y="6001"/>
                </a:lnTo>
                <a:lnTo>
                  <a:pt x="2305" y="5985"/>
                </a:lnTo>
                <a:lnTo>
                  <a:pt x="2324" y="5968"/>
                </a:lnTo>
                <a:lnTo>
                  <a:pt x="2344" y="5949"/>
                </a:lnTo>
                <a:lnTo>
                  <a:pt x="2362" y="5929"/>
                </a:lnTo>
                <a:lnTo>
                  <a:pt x="2379" y="5909"/>
                </a:lnTo>
                <a:lnTo>
                  <a:pt x="2396" y="5889"/>
                </a:lnTo>
                <a:lnTo>
                  <a:pt x="2412" y="5866"/>
                </a:lnTo>
                <a:lnTo>
                  <a:pt x="2425" y="5844"/>
                </a:lnTo>
                <a:lnTo>
                  <a:pt x="2439" y="5821"/>
                </a:lnTo>
                <a:lnTo>
                  <a:pt x="2451" y="5797"/>
                </a:lnTo>
                <a:lnTo>
                  <a:pt x="2463" y="5772"/>
                </a:lnTo>
                <a:lnTo>
                  <a:pt x="2473" y="5747"/>
                </a:lnTo>
                <a:lnTo>
                  <a:pt x="2481" y="5721"/>
                </a:lnTo>
                <a:lnTo>
                  <a:pt x="2489" y="5695"/>
                </a:lnTo>
                <a:lnTo>
                  <a:pt x="2495" y="5668"/>
                </a:lnTo>
                <a:lnTo>
                  <a:pt x="2500" y="5641"/>
                </a:lnTo>
                <a:lnTo>
                  <a:pt x="2503" y="5613"/>
                </a:lnTo>
                <a:lnTo>
                  <a:pt x="2506" y="5584"/>
                </a:lnTo>
                <a:lnTo>
                  <a:pt x="2507" y="5556"/>
                </a:lnTo>
                <a:lnTo>
                  <a:pt x="2506" y="5533"/>
                </a:lnTo>
                <a:close/>
                <a:moveTo>
                  <a:pt x="2908" y="4892"/>
                </a:moveTo>
                <a:lnTo>
                  <a:pt x="1018" y="5060"/>
                </a:lnTo>
                <a:lnTo>
                  <a:pt x="1015" y="5089"/>
                </a:lnTo>
                <a:lnTo>
                  <a:pt x="1015" y="5118"/>
                </a:lnTo>
                <a:lnTo>
                  <a:pt x="1017" y="5144"/>
                </a:lnTo>
                <a:lnTo>
                  <a:pt x="2906" y="4978"/>
                </a:lnTo>
                <a:lnTo>
                  <a:pt x="2908" y="4953"/>
                </a:lnTo>
                <a:lnTo>
                  <a:pt x="2910" y="4927"/>
                </a:lnTo>
                <a:lnTo>
                  <a:pt x="2910" y="4910"/>
                </a:lnTo>
                <a:lnTo>
                  <a:pt x="2908" y="4892"/>
                </a:lnTo>
                <a:close/>
                <a:moveTo>
                  <a:pt x="2908" y="4171"/>
                </a:moveTo>
                <a:lnTo>
                  <a:pt x="1018" y="4337"/>
                </a:lnTo>
                <a:lnTo>
                  <a:pt x="1015" y="4368"/>
                </a:lnTo>
                <a:lnTo>
                  <a:pt x="1015" y="4397"/>
                </a:lnTo>
                <a:lnTo>
                  <a:pt x="1017" y="4423"/>
                </a:lnTo>
                <a:lnTo>
                  <a:pt x="2906" y="4257"/>
                </a:lnTo>
                <a:lnTo>
                  <a:pt x="2908" y="4232"/>
                </a:lnTo>
                <a:lnTo>
                  <a:pt x="2910" y="4206"/>
                </a:lnTo>
                <a:lnTo>
                  <a:pt x="2910" y="4189"/>
                </a:lnTo>
                <a:lnTo>
                  <a:pt x="2908" y="4171"/>
                </a:lnTo>
                <a:close/>
              </a:path>
            </a:pathLst>
          </a:custGeom>
          <a:solidFill>
            <a:schemeClr val="accent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934"/>
                                        <p:tgtEl>
                                          <p:spTgt spid="18"/>
                                        </p:tgtEl>
                                      </p:cBhvr>
                                    </p:animEffect>
                                    <p:anim calcmode="lin" valueType="num">
                                      <p:cBhvr>
                                        <p:cTn id="8" dur="934" fill="hold"/>
                                        <p:tgtEl>
                                          <p:spTgt spid="18"/>
                                        </p:tgtEl>
                                        <p:attrNameLst>
                                          <p:attrName>ppt_x</p:attrName>
                                        </p:attrNameLst>
                                      </p:cBhvr>
                                      <p:tavLst>
                                        <p:tav tm="0">
                                          <p:val>
                                            <p:strVal val="#ppt_x"/>
                                          </p:val>
                                        </p:tav>
                                        <p:tav tm="100000">
                                          <p:val>
                                            <p:strVal val="#ppt_x"/>
                                          </p:val>
                                        </p:tav>
                                      </p:tavLst>
                                    </p:anim>
                                    <p:anim calcmode="lin" valueType="num">
                                      <p:cBhvr>
                                        <p:cTn id="9" dur="841" decel="100000" fill="hold"/>
                                        <p:tgtEl>
                                          <p:spTgt spid="18"/>
                                        </p:tgtEl>
                                        <p:attrNameLst>
                                          <p:attrName>ppt_y</p:attrName>
                                        </p:attrNameLst>
                                      </p:cBhvr>
                                      <p:tavLst>
                                        <p:tav tm="0">
                                          <p:val>
                                            <p:strVal val="#ppt_y+1"/>
                                          </p:val>
                                        </p:tav>
                                        <p:tav tm="100000">
                                          <p:val>
                                            <p:strVal val="#ppt_y-.03"/>
                                          </p:val>
                                        </p:tav>
                                      </p:tavLst>
                                    </p:anim>
                                    <p:anim calcmode="lin" valueType="num">
                                      <p:cBhvr>
                                        <p:cTn id="10" dur="93" accel="100000" fill="hold">
                                          <p:stCondLst>
                                            <p:cond delay="841"/>
                                          </p:stCondLst>
                                        </p:cTn>
                                        <p:tgtEl>
                                          <p:spTgt spid="1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3" presetClass="entr" presetSubtype="272"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2/3*#ppt_w"/>
                                          </p:val>
                                        </p:tav>
                                        <p:tav tm="100000">
                                          <p:val>
                                            <p:strVal val="#ppt_w"/>
                                          </p:val>
                                        </p:tav>
                                      </p:tavLst>
                                    </p:anim>
                                    <p:anim calcmode="lin" valueType="num">
                                      <p:cBhvr>
                                        <p:cTn id="15" dur="1000" fill="hold"/>
                                        <p:tgtEl>
                                          <p:spTgt spid="11"/>
                                        </p:tgtEl>
                                        <p:attrNameLst>
                                          <p:attrName>ppt_h</p:attrName>
                                        </p:attrNameLst>
                                      </p:cBhvr>
                                      <p:tavLst>
                                        <p:tav tm="0">
                                          <p:val>
                                            <p:strVal val="2/3*#ppt_h"/>
                                          </p:val>
                                        </p:tav>
                                        <p:tav tm="100000">
                                          <p:val>
                                            <p:strVal val="#ppt_h"/>
                                          </p:val>
                                        </p:tav>
                                      </p:tavLst>
                                    </p:anim>
                                  </p:childTnLst>
                                </p:cTn>
                              </p:par>
                              <p:par>
                                <p:cTn id="16" presetID="22" presetClass="entr" presetSubtype="8" fill="hold" grpId="0" nodeType="withEffect">
                                  <p:stCondLst>
                                    <p:cond delay="50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1250"/>
                                        <p:tgtEl>
                                          <p:spTgt spid="25"/>
                                        </p:tgtEl>
                                      </p:cBhvr>
                                    </p:animEffect>
                                  </p:childTnLst>
                                </p:cTn>
                              </p:par>
                            </p:childTnLst>
                          </p:cTn>
                        </p:par>
                        <p:par>
                          <p:cTn id="19" fill="hold">
                            <p:stCondLst>
                              <p:cond delay="2000"/>
                            </p:stCondLst>
                            <p:childTnLst>
                              <p:par>
                                <p:cTn id="20" presetID="12" presetClass="entr" presetSubtype="2"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p:tgtEl>
                                          <p:spTgt spid="19"/>
                                        </p:tgtEl>
                                        <p:attrNameLst>
                                          <p:attrName>ppt_x</p:attrName>
                                        </p:attrNameLst>
                                      </p:cBhvr>
                                      <p:tavLst>
                                        <p:tav tm="0">
                                          <p:val>
                                            <p:strVal val="#ppt_x+#ppt_w*1.125000"/>
                                          </p:val>
                                        </p:tav>
                                        <p:tav tm="100000">
                                          <p:val>
                                            <p:strVal val="#ppt_x"/>
                                          </p:val>
                                        </p:tav>
                                      </p:tavLst>
                                    </p:anim>
                                    <p:animEffect transition="in" filter="wipe(left)">
                                      <p:cBhvr>
                                        <p:cTn id="23" dur="500"/>
                                        <p:tgtEl>
                                          <p:spTgt spid="19"/>
                                        </p:tgtEl>
                                      </p:cBhvr>
                                    </p:animEffect>
                                  </p:childTnLst>
                                </p:cTn>
                              </p:par>
                              <p:par>
                                <p:cTn id="24" presetID="16" presetClass="entr" presetSubtype="42"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outHorizontal)">
                                      <p:cBhvr>
                                        <p:cTn id="26" dur="500"/>
                                        <p:tgtEl>
                                          <p:spTgt spid="3"/>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1000"/>
                                        <p:tgtEl>
                                          <p:spTgt spid="10"/>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1000"/>
                                        <p:tgtEl>
                                          <p:spTgt spid="14"/>
                                        </p:tgtEl>
                                      </p:cBhvr>
                                    </p:animEffect>
                                  </p:childTnLst>
                                </p:cTn>
                              </p:par>
                              <p:par>
                                <p:cTn id="34" presetID="22" presetClass="entr" presetSubtype="8" fill="hold" grpId="0" nodeType="withEffect">
                                  <p:stCondLst>
                                    <p:cond delay="75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p:bldP spid="18" grpId="0" animBg="1"/>
      <p:bldP spid="10" grpId="0"/>
      <p:bldP spid="14" grpId="0"/>
      <p:bldP spid="15" grpId="0"/>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H_Text_1"/>
          <p:cNvSpPr/>
          <p:nvPr>
            <p:custDataLst>
              <p:tags r:id="rId2"/>
            </p:custDataLst>
          </p:nvPr>
        </p:nvSpPr>
        <p:spPr>
          <a:xfrm>
            <a:off x="611560" y="977507"/>
            <a:ext cx="4176464"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pPr marL="285750" indent="-285750">
              <a:lnSpc>
                <a:spcPct val="120000"/>
              </a:lnSpc>
              <a:buClr>
                <a:schemeClr val="accent1"/>
              </a:buClr>
              <a:buFont typeface="Wingdings" panose="05000000000000000000" pitchFamily="2" charset="2"/>
              <a:buChar char="n"/>
            </a:pPr>
            <a:r>
              <a:rPr lang="en-US" altLang="zh-CN" b="1" dirty="0">
                <a:solidFill>
                  <a:schemeClr val="tx1">
                    <a:lumMod val="85000"/>
                    <a:lumOff val="15000"/>
                  </a:schemeClr>
                </a:solidFill>
                <a:cs typeface="+mn-ea"/>
                <a:sym typeface="+mn-lt"/>
              </a:rPr>
              <a:t>Multi-linear regression model</a:t>
            </a:r>
          </a:p>
        </p:txBody>
      </p:sp>
      <p:sp>
        <p:nvSpPr>
          <p:cNvPr id="23" name="MH_Text_1"/>
          <p:cNvSpPr/>
          <p:nvPr>
            <p:custDataLst>
              <p:tags r:id="rId3"/>
            </p:custDataLst>
          </p:nvPr>
        </p:nvSpPr>
        <p:spPr>
          <a:xfrm>
            <a:off x="756571" y="1420837"/>
            <a:ext cx="2767248" cy="561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endParaRPr lang="en-US" altLang="zh-CN" sz="1050" dirty="0">
              <a:solidFill>
                <a:schemeClr val="tx1"/>
              </a:solidFill>
              <a:cs typeface="+mn-ea"/>
              <a:sym typeface="+mn-lt"/>
            </a:endParaRPr>
          </a:p>
        </p:txBody>
      </p:sp>
      <p:sp>
        <p:nvSpPr>
          <p:cNvPr id="2" name="标题 1"/>
          <p:cNvSpPr>
            <a:spLocks noGrp="1"/>
          </p:cNvSpPr>
          <p:nvPr>
            <p:ph type="title"/>
          </p:nvPr>
        </p:nvSpPr>
        <p:spPr>
          <a:xfrm>
            <a:off x="611560" y="376076"/>
            <a:ext cx="8139644" cy="493395"/>
          </a:xfrm>
        </p:spPr>
        <p:txBody>
          <a:bodyPr>
            <a:normAutofit fontScale="90000"/>
          </a:bodyPr>
          <a:lstStyle/>
          <a:p>
            <a:br>
              <a:rPr lang="en-US" altLang="zh-CN" dirty="0">
                <a:latin typeface="+mn-lt"/>
                <a:ea typeface="+mn-ea"/>
                <a:cs typeface="+mn-ea"/>
                <a:sym typeface="+mn-lt"/>
              </a:rPr>
            </a:br>
            <a:br>
              <a:rPr lang="en-US" altLang="zh-CN" dirty="0">
                <a:latin typeface="+mn-lt"/>
                <a:ea typeface="+mn-ea"/>
                <a:cs typeface="+mn-ea"/>
                <a:sym typeface="+mn-lt"/>
              </a:rPr>
            </a:br>
            <a:r>
              <a:rPr lang="en-US" altLang="zh-CN" dirty="0">
                <a:latin typeface="+mn-lt"/>
                <a:ea typeface="+mn-ea"/>
                <a:cs typeface="+mn-ea"/>
                <a:sym typeface="+mn-lt"/>
              </a:rPr>
              <a:t>Multi-linear regression models</a:t>
            </a:r>
            <a:br>
              <a:rPr lang="en-US" altLang="zh-CN" dirty="0">
                <a:latin typeface="+mn-lt"/>
                <a:ea typeface="+mn-ea"/>
                <a:cs typeface="+mn-ea"/>
                <a:sym typeface="+mn-lt"/>
              </a:rPr>
            </a:br>
            <a:endParaRPr lang="zh-CN" altLang="en-US" dirty="0">
              <a:latin typeface="+mn-lt"/>
              <a:ea typeface="+mn-ea"/>
              <a:cs typeface="+mn-ea"/>
              <a:sym typeface="+mn-lt"/>
            </a:endParaRPr>
          </a:p>
        </p:txBody>
      </p:sp>
      <mc:AlternateContent xmlns:mc="http://schemas.openxmlformats.org/markup-compatibility/2006" xmlns:a14="http://schemas.microsoft.com/office/drawing/2010/main">
        <mc:Choice Requires="a14">
          <p:sp>
            <p:nvSpPr>
              <p:cNvPr id="3" name="矩形 2">
                <a:extLst/>
              </p:cNvPr>
              <p:cNvSpPr/>
              <p:nvPr/>
            </p:nvSpPr>
            <p:spPr>
              <a:xfrm>
                <a:off x="827584" y="1491630"/>
                <a:ext cx="7128792" cy="10602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𝑠𝑝</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500</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𝛼</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𝐹𝑇𝑆𝐸</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100</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𝛼</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𝑁𝐼𝐾𝐾𝐸𝐼</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225</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𝛼</m:t>
                          </m:r>
                        </m:e>
                        <m:sub>
                          <m:r>
                            <a:rPr lang="en-US" altLang="zh-CN" sz="1600" b="0" i="1" smtClean="0">
                              <a:latin typeface="Cambria Math" panose="02040503050406030204" pitchFamily="18" charset="0"/>
                            </a:rPr>
                            <m:t>3</m:t>
                          </m:r>
                        </m:sub>
                      </m:sSub>
                      <m:r>
                        <a:rPr lang="en-US" altLang="zh-CN" sz="1600" b="0" i="1" smtClean="0">
                          <a:latin typeface="Cambria Math" panose="02040503050406030204" pitchFamily="18" charset="0"/>
                        </a:rPr>
                        <m:t>𝑈𝑆𝐷𝐺𝐵</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𝛼</m:t>
                          </m:r>
                        </m:e>
                        <m:sub>
                          <m:r>
                            <a:rPr lang="en-US" altLang="zh-CN" sz="1600" b="0" i="1" smtClean="0">
                              <a:latin typeface="Cambria Math" panose="02040503050406030204" pitchFamily="18" charset="0"/>
                            </a:rPr>
                            <m:t>4</m:t>
                          </m:r>
                        </m:sub>
                      </m:sSub>
                      <m:r>
                        <a:rPr lang="en-US" altLang="zh-CN" sz="1600" b="0" i="1" smtClean="0">
                          <a:latin typeface="Cambria Math" panose="02040503050406030204" pitchFamily="18" charset="0"/>
                        </a:rPr>
                        <m:t>𝑈𝑆𝐷𝐽𝑃</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𝑌</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𝛼</m:t>
                          </m:r>
                        </m:e>
                        <m:sub>
                          <m:r>
                            <a:rPr lang="en-US" altLang="zh-CN" sz="1600" b="0" i="1" smtClean="0">
                              <a:latin typeface="Cambria Math" panose="02040503050406030204" pitchFamily="18" charset="0"/>
                            </a:rPr>
                            <m:t>5</m:t>
                          </m:r>
                        </m:sub>
                      </m:sSub>
                      <m:r>
                        <a:rPr lang="en-US" altLang="zh-CN" sz="1600" b="0" i="1" smtClean="0">
                          <a:latin typeface="Cambria Math" panose="02040503050406030204" pitchFamily="18" charset="0"/>
                        </a:rPr>
                        <m:t>𝐷𝐽𝐼</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𝐴</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𝛼</m:t>
                          </m:r>
                        </m:e>
                        <m:sub>
                          <m:r>
                            <a:rPr lang="en-US" altLang="zh-CN" sz="1600" b="0" i="1" smtClean="0">
                              <a:latin typeface="Cambria Math" panose="02040503050406030204" pitchFamily="18" charset="0"/>
                            </a:rPr>
                            <m:t>6</m:t>
                          </m:r>
                        </m:sub>
                      </m:sSub>
                      <m:r>
                        <a:rPr lang="en-US" altLang="zh-CN" sz="1600" b="0" i="1" smtClean="0">
                          <a:latin typeface="Cambria Math" panose="02040503050406030204" pitchFamily="18" charset="0"/>
                        </a:rPr>
                        <m:t>𝑁𝐴𝑆𝐷𝐴</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𝑄</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𝛼</m:t>
                          </m:r>
                        </m:e>
                        <m:sub>
                          <m:r>
                            <a:rPr lang="en-US" altLang="zh-CN" sz="1600" b="0" i="1" smtClean="0">
                              <a:latin typeface="Cambria Math" panose="02040503050406030204" pitchFamily="18" charset="0"/>
                            </a:rPr>
                            <m:t>7</m:t>
                          </m:r>
                        </m:sub>
                      </m:sSub>
                      <m:r>
                        <a:rPr lang="en-US" altLang="zh-CN" sz="1600" b="0" i="1" smtClean="0">
                          <a:latin typeface="Cambria Math" panose="02040503050406030204" pitchFamily="18" charset="0"/>
                        </a:rPr>
                        <m:t>𝐺𝑂𝐿𝐷𝑃𝑅𝐼𝐶</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𝐸</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𝛼</m:t>
                          </m:r>
                        </m:e>
                        <m:sub>
                          <m:r>
                            <a:rPr lang="en-US" altLang="zh-CN" sz="1600" b="0" i="1" smtClean="0">
                              <a:latin typeface="Cambria Math" panose="02040503050406030204" pitchFamily="18" charset="0"/>
                            </a:rPr>
                            <m:t>8</m:t>
                          </m:r>
                        </m:sub>
                      </m:sSub>
                      <m:r>
                        <a:rPr lang="en-US" altLang="zh-CN" sz="1600" b="0" i="1" smtClean="0">
                          <a:latin typeface="Cambria Math" panose="02040503050406030204" pitchFamily="18" charset="0"/>
                        </a:rPr>
                        <m:t>𝑐𝑟𝑢𝑑𝑒𝑜𝑖</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𝑙</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𝛼</m:t>
                          </m:r>
                        </m:e>
                        <m:sub>
                          <m:r>
                            <a:rPr lang="en-US" altLang="zh-CN" sz="1600" b="0" i="1" smtClean="0">
                              <a:latin typeface="Cambria Math" panose="02040503050406030204" pitchFamily="18" charset="0"/>
                            </a:rPr>
                            <m:t>9</m:t>
                          </m:r>
                        </m:sub>
                      </m:sSub>
                      <m:r>
                        <a:rPr lang="en-US" altLang="zh-CN" sz="1600" b="0" i="1" smtClean="0">
                          <a:latin typeface="Cambria Math" panose="02040503050406030204" pitchFamily="18" charset="0"/>
                        </a:rPr>
                        <m:t>𝑆𝑆𝐸𝐶𝑂𝑃𝑂𝑆𝐼𝑇</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𝐸</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𝛼</m:t>
                          </m:r>
                        </m:e>
                        <m:sub>
                          <m:r>
                            <a:rPr lang="en-US" altLang="zh-CN" sz="1600" b="0" i="1" smtClean="0">
                              <a:latin typeface="Cambria Math" panose="02040503050406030204" pitchFamily="18" charset="0"/>
                            </a:rPr>
                            <m:t>10</m:t>
                          </m:r>
                        </m:sub>
                      </m:sSub>
                      <m:r>
                        <a:rPr lang="en-US" altLang="zh-CN" sz="1600" b="0" i="1" smtClean="0">
                          <a:latin typeface="Cambria Math" panose="02040503050406030204" pitchFamily="18" charset="0"/>
                        </a:rPr>
                        <m:t>𝐻𝑆</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𝐼</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𝜀</m:t>
                          </m:r>
                        </m:e>
                        <m:sub>
                          <m:r>
                            <a:rPr lang="en-US" altLang="zh-CN" sz="1600" b="0" i="1" smtClean="0">
                              <a:latin typeface="Cambria Math" panose="02040503050406030204" pitchFamily="18" charset="0"/>
                              <a:ea typeface="Cambria Math" panose="02040503050406030204" pitchFamily="18" charset="0"/>
                            </a:rPr>
                            <m:t>𝑖</m:t>
                          </m:r>
                        </m:sub>
                      </m:sSub>
                    </m:oMath>
                  </m:oMathPara>
                </a14:m>
                <a:endParaRPr lang="en-US" altLang="zh-CN" sz="1600" dirty="0"/>
              </a:p>
            </p:txBody>
          </p:sp>
        </mc:Choice>
        <mc:Fallback xmlns="">
          <p:sp>
            <p:nvSpPr>
              <p:cNvPr id="3" name="矩形 2"/>
              <p:cNvSpPr>
                <a:spLocks noRot="1" noChangeAspect="1" noMove="1" noResize="1" noEditPoints="1" noAdjustHandles="1" noChangeArrowheads="1" noChangeShapeType="1" noTextEdit="1"/>
              </p:cNvSpPr>
              <p:nvPr/>
            </p:nvSpPr>
            <p:spPr>
              <a:xfrm>
                <a:off x="827584" y="1491630"/>
                <a:ext cx="7128792" cy="1060290"/>
              </a:xfrm>
              <a:prstGeom prst="rect">
                <a:avLst/>
              </a:prstGeom>
              <a:blipFill rotWithShape="1">
                <a:blip r:embed="rId6"/>
                <a:stretch>
                  <a:fillRect/>
                </a:stretch>
              </a:blipFill>
            </p:spPr>
            <p:txBody>
              <a:bodyPr/>
              <a:lstStyle/>
              <a:p>
                <a:r>
                  <a:rPr lang="en-US">
                    <a:noFill/>
                  </a:rPr>
                  <a:t> </a:t>
                </a:r>
                <a:endParaRPr lang="en-US">
                  <a:noFill/>
                </a:endParaRPr>
              </a:p>
            </p:txBody>
          </p:sp>
        </mc:Fallback>
      </mc:AlternateContent>
      <mc:AlternateContent xmlns:mc="http://schemas.openxmlformats.org/markup-compatibility/2006" xmlns:a14="http://schemas.microsoft.com/office/drawing/2010/main">
        <mc:Choice Requires="a14">
          <p:sp>
            <p:nvSpPr>
              <p:cNvPr id="4" name="矩形 3">
                <a:extLst/>
              </p:cNvPr>
              <p:cNvSpPr/>
              <p:nvPr/>
            </p:nvSpPr>
            <p:spPr>
              <a:xfrm>
                <a:off x="756571" y="3013098"/>
                <a:ext cx="4476097" cy="1754326"/>
              </a:xfrm>
              <a:prstGeom prst="rect">
                <a:avLst/>
              </a:prstGeom>
            </p:spPr>
            <p:txBody>
              <a:bodyPr wrap="none">
                <a:spAutoFit/>
              </a:bodyPr>
              <a:lstStyle/>
              <a:p>
                <a14:m>
                  <m:oMath xmlns:m="http://schemas.openxmlformats.org/officeDocument/2006/math">
                    <m:r>
                      <a:rPr lang="en-US" altLang="zh-CN" i="1" smtClean="0">
                        <a:solidFill>
                          <a:schemeClr val="accent5">
                            <a:lumMod val="50000"/>
                          </a:schemeClr>
                        </a:solidFill>
                        <a:latin typeface="Cambria Math" panose="02040503050406030204" pitchFamily="18" charset="0"/>
                      </a:rPr>
                      <m:t>𝑠𝑝</m:t>
                    </m:r>
                    <m:sSub>
                      <m:sSubPr>
                        <m:ctrlPr>
                          <a:rPr lang="en-US" altLang="zh-CN" i="1">
                            <a:solidFill>
                              <a:schemeClr val="accent5">
                                <a:lumMod val="50000"/>
                              </a:schemeClr>
                            </a:solidFill>
                            <a:latin typeface="Cambria Math" panose="02040503050406030204" pitchFamily="18" charset="0"/>
                          </a:rPr>
                        </m:ctrlPr>
                      </m:sSubPr>
                      <m:e>
                        <m:r>
                          <a:rPr lang="en-US" altLang="zh-CN" i="1">
                            <a:solidFill>
                              <a:schemeClr val="accent5">
                                <a:lumMod val="50000"/>
                              </a:schemeClr>
                            </a:solidFill>
                            <a:latin typeface="Cambria Math" panose="02040503050406030204" pitchFamily="18" charset="0"/>
                          </a:rPr>
                          <m:t>500</m:t>
                        </m:r>
                      </m:e>
                      <m:sub>
                        <m:r>
                          <a:rPr lang="en-US" altLang="zh-CN" i="1">
                            <a:solidFill>
                              <a:schemeClr val="accent5">
                                <a:lumMod val="50000"/>
                              </a:schemeClr>
                            </a:solidFill>
                            <a:latin typeface="Cambria Math" panose="02040503050406030204" pitchFamily="18" charset="0"/>
                          </a:rPr>
                          <m:t>𝑖</m:t>
                        </m:r>
                      </m:sub>
                    </m:sSub>
                    <m:r>
                      <a:rPr lang="en-US" altLang="zh-CN" i="1">
                        <a:solidFill>
                          <a:schemeClr val="accent5">
                            <a:lumMod val="50000"/>
                          </a:schemeClr>
                        </a:solidFill>
                        <a:latin typeface="Cambria Math" panose="02040503050406030204" pitchFamily="18" charset="0"/>
                      </a:rPr>
                      <m:t> </m:t>
                    </m:r>
                  </m:oMath>
                </a14:m>
                <a:r>
                  <a:rPr lang="en-US" altLang="zh-CN" dirty="0"/>
                  <a:t>: response variable</a:t>
                </a:r>
              </a:p>
              <a:p>
                <a14:m>
                  <m:oMath xmlns:m="http://schemas.openxmlformats.org/officeDocument/2006/math">
                    <m:r>
                      <a:rPr lang="en-US" altLang="zh-CN" i="1" smtClean="0">
                        <a:solidFill>
                          <a:schemeClr val="accent5">
                            <a:lumMod val="50000"/>
                          </a:schemeClr>
                        </a:solidFill>
                        <a:latin typeface="Cambria Math" panose="02040503050406030204" pitchFamily="18" charset="0"/>
                      </a:rPr>
                      <m:t>𝐹𝑇𝑆𝐸</m:t>
                    </m:r>
                    <m:sSub>
                      <m:sSubPr>
                        <m:ctrlPr>
                          <a:rPr lang="en-US" altLang="zh-CN" i="1">
                            <a:solidFill>
                              <a:schemeClr val="accent5">
                                <a:lumMod val="50000"/>
                              </a:schemeClr>
                            </a:solidFill>
                            <a:latin typeface="Cambria Math" panose="02040503050406030204" pitchFamily="18" charset="0"/>
                          </a:rPr>
                        </m:ctrlPr>
                      </m:sSubPr>
                      <m:e>
                        <m:r>
                          <a:rPr lang="en-US" altLang="zh-CN" i="1">
                            <a:solidFill>
                              <a:schemeClr val="accent5">
                                <a:lumMod val="50000"/>
                              </a:schemeClr>
                            </a:solidFill>
                            <a:latin typeface="Cambria Math" panose="02040503050406030204" pitchFamily="18" charset="0"/>
                          </a:rPr>
                          <m:t>100</m:t>
                        </m:r>
                      </m:e>
                      <m:sub>
                        <m:r>
                          <a:rPr lang="en-US" altLang="zh-CN" i="1">
                            <a:solidFill>
                              <a:schemeClr val="accent5">
                                <a:lumMod val="50000"/>
                              </a:schemeClr>
                            </a:solidFill>
                            <a:latin typeface="Cambria Math" panose="02040503050406030204" pitchFamily="18" charset="0"/>
                          </a:rPr>
                          <m:t>𝑖</m:t>
                        </m:r>
                      </m:sub>
                    </m:sSub>
                    <m:r>
                      <a:rPr lang="en-US" altLang="zh-CN" b="0" i="1" smtClean="0">
                        <a:solidFill>
                          <a:schemeClr val="accent5">
                            <a:lumMod val="50000"/>
                          </a:schemeClr>
                        </a:solidFill>
                        <a:latin typeface="Cambria Math" panose="02040503050406030204" pitchFamily="18" charset="0"/>
                      </a:rPr>
                      <m:t>, …,</m:t>
                    </m:r>
                    <m:r>
                      <a:rPr lang="en-US" altLang="zh-CN" i="1">
                        <a:solidFill>
                          <a:schemeClr val="accent5">
                            <a:lumMod val="50000"/>
                          </a:schemeClr>
                        </a:solidFill>
                        <a:latin typeface="Cambria Math" panose="02040503050406030204" pitchFamily="18" charset="0"/>
                      </a:rPr>
                      <m:t>𝐻𝑆</m:t>
                    </m:r>
                    <m:sSub>
                      <m:sSubPr>
                        <m:ctrlPr>
                          <a:rPr lang="en-US" altLang="zh-CN" i="1">
                            <a:solidFill>
                              <a:schemeClr val="accent5">
                                <a:lumMod val="50000"/>
                              </a:schemeClr>
                            </a:solidFill>
                            <a:latin typeface="Cambria Math" panose="02040503050406030204" pitchFamily="18" charset="0"/>
                          </a:rPr>
                        </m:ctrlPr>
                      </m:sSubPr>
                      <m:e>
                        <m:r>
                          <a:rPr lang="en-US" altLang="zh-CN" i="1">
                            <a:solidFill>
                              <a:schemeClr val="accent5">
                                <a:lumMod val="50000"/>
                              </a:schemeClr>
                            </a:solidFill>
                            <a:latin typeface="Cambria Math" panose="02040503050406030204" pitchFamily="18" charset="0"/>
                          </a:rPr>
                          <m:t>𝐼</m:t>
                        </m:r>
                      </m:e>
                      <m:sub>
                        <m:r>
                          <a:rPr lang="en-US" altLang="zh-CN" i="1">
                            <a:solidFill>
                              <a:schemeClr val="accent5">
                                <a:lumMod val="50000"/>
                              </a:schemeClr>
                            </a:solidFill>
                            <a:latin typeface="Cambria Math" panose="02040503050406030204" pitchFamily="18" charset="0"/>
                          </a:rPr>
                          <m:t>𝑖</m:t>
                        </m:r>
                      </m:sub>
                    </m:sSub>
                  </m:oMath>
                </a14:m>
                <a:r>
                  <a:rPr lang="en-US" altLang="zh-CN" dirty="0"/>
                  <a:t>: independent variables</a:t>
                </a:r>
              </a:p>
              <a:p>
                <a14:m>
                  <m:oMath xmlns:m="http://schemas.openxmlformats.org/officeDocument/2006/math">
                    <m:sSub>
                      <m:sSubPr>
                        <m:ctrlPr>
                          <a:rPr lang="en-US" altLang="zh-CN" i="1" smtClean="0">
                            <a:solidFill>
                              <a:schemeClr val="accent5">
                                <a:lumMod val="50000"/>
                              </a:schemeClr>
                            </a:solidFill>
                            <a:latin typeface="Cambria Math" panose="02040503050406030204" pitchFamily="18" charset="0"/>
                          </a:rPr>
                        </m:ctrlPr>
                      </m:sSubPr>
                      <m:e>
                        <m:r>
                          <a:rPr lang="en-US" altLang="zh-CN" i="1">
                            <a:solidFill>
                              <a:schemeClr val="accent5">
                                <a:lumMod val="50000"/>
                              </a:schemeClr>
                            </a:solidFill>
                            <a:latin typeface="Cambria Math" panose="02040503050406030204" pitchFamily="18" charset="0"/>
                          </a:rPr>
                          <m:t>𝛼</m:t>
                        </m:r>
                      </m:e>
                      <m:sub>
                        <m:r>
                          <a:rPr lang="en-US" altLang="zh-CN" i="1">
                            <a:solidFill>
                              <a:schemeClr val="accent5">
                                <a:lumMod val="50000"/>
                              </a:schemeClr>
                            </a:solidFill>
                            <a:latin typeface="Cambria Math" panose="02040503050406030204" pitchFamily="18" charset="0"/>
                          </a:rPr>
                          <m:t>1</m:t>
                        </m:r>
                      </m:sub>
                    </m:sSub>
                    <m:r>
                      <a:rPr lang="en-US" altLang="zh-CN" i="1">
                        <a:solidFill>
                          <a:schemeClr val="accent5">
                            <a:lumMod val="50000"/>
                          </a:schemeClr>
                        </a:solidFill>
                        <a:latin typeface="Cambria Math" panose="02040503050406030204" pitchFamily="18" charset="0"/>
                      </a:rPr>
                      <m:t> </m:t>
                    </m:r>
                    <m:r>
                      <a:rPr lang="en-US" altLang="zh-CN" b="0" i="1" smtClean="0">
                        <a:solidFill>
                          <a:schemeClr val="accent5">
                            <a:lumMod val="50000"/>
                          </a:schemeClr>
                        </a:solidFill>
                        <a:latin typeface="Cambria Math" panose="02040503050406030204" pitchFamily="18" charset="0"/>
                      </a:rPr>
                      <m:t>,…,</m:t>
                    </m:r>
                    <m:sSub>
                      <m:sSubPr>
                        <m:ctrlPr>
                          <a:rPr lang="en-US" altLang="zh-CN" i="1">
                            <a:solidFill>
                              <a:schemeClr val="accent5">
                                <a:lumMod val="50000"/>
                              </a:schemeClr>
                            </a:solidFill>
                            <a:latin typeface="Cambria Math" panose="02040503050406030204" pitchFamily="18" charset="0"/>
                          </a:rPr>
                        </m:ctrlPr>
                      </m:sSubPr>
                      <m:e>
                        <m:r>
                          <a:rPr lang="en-US" altLang="zh-CN" i="1">
                            <a:solidFill>
                              <a:schemeClr val="accent5">
                                <a:lumMod val="50000"/>
                              </a:schemeClr>
                            </a:solidFill>
                            <a:latin typeface="Cambria Math" panose="02040503050406030204" pitchFamily="18" charset="0"/>
                          </a:rPr>
                          <m:t>𝛼</m:t>
                        </m:r>
                      </m:e>
                      <m:sub>
                        <m:r>
                          <a:rPr lang="en-US" altLang="zh-CN" i="1">
                            <a:solidFill>
                              <a:schemeClr val="accent5">
                                <a:lumMod val="50000"/>
                              </a:schemeClr>
                            </a:solidFill>
                            <a:latin typeface="Cambria Math" panose="02040503050406030204" pitchFamily="18" charset="0"/>
                          </a:rPr>
                          <m:t>10</m:t>
                        </m:r>
                      </m:sub>
                    </m:sSub>
                    <m:r>
                      <a:rPr lang="en-US" altLang="zh-CN">
                        <a:latin typeface="Cambria Math" panose="02040503050406030204" pitchFamily="18" charset="0"/>
                      </a:rPr>
                      <m:t>:</m:t>
                    </m:r>
                    <m:r>
                      <a:rPr lang="en-US" altLang="zh-CN" b="0" i="0" smtClean="0">
                        <a:latin typeface="Cambria Math" panose="02040503050406030204" pitchFamily="18" charset="0"/>
                      </a:rPr>
                      <m:t> </m:t>
                    </m:r>
                    <m:r>
                      <m:rPr>
                        <m:sty m:val="p"/>
                      </m:rPr>
                      <a:rPr lang="en-US" altLang="zh-CN">
                        <a:latin typeface="Cambria Math" panose="02040503050406030204" pitchFamily="18" charset="0"/>
                      </a:rPr>
                      <m:t>partial</m:t>
                    </m:r>
                    <m:r>
                      <a:rPr lang="en-US" altLang="zh-CN">
                        <a:latin typeface="Cambria Math" panose="02040503050406030204" pitchFamily="18" charset="0"/>
                      </a:rPr>
                      <m:t> </m:t>
                    </m:r>
                  </m:oMath>
                </a14:m>
                <a:r>
                  <a:rPr lang="en-US" altLang="zh-CN" dirty="0"/>
                  <a:t>regression coefficients</a:t>
                </a:r>
              </a:p>
              <a:p>
                <a14:m>
                  <m:oMath xmlns:m="http://schemas.openxmlformats.org/officeDocument/2006/math">
                    <m:r>
                      <a:rPr lang="zh-CN" altLang="en-US" i="1" smtClean="0">
                        <a:solidFill>
                          <a:schemeClr val="accent5">
                            <a:lumMod val="50000"/>
                          </a:schemeClr>
                        </a:solidFill>
                        <a:latin typeface="Cambria Math" panose="02040503050406030204" pitchFamily="18" charset="0"/>
                      </a:rPr>
                      <m:t>𝜀</m:t>
                    </m:r>
                  </m:oMath>
                </a14:m>
                <a:r>
                  <a:rPr lang="en-US" altLang="zh-CN" dirty="0"/>
                  <a:t>: random error.</a:t>
                </a:r>
              </a:p>
              <a:p>
                <a:endParaRPr lang="en-US" altLang="zh-CN" dirty="0"/>
              </a:p>
              <a:p>
                <a:endParaRPr lang="zh-CN" altLang="en-US" dirty="0"/>
              </a:p>
            </p:txBody>
          </p:sp>
        </mc:Choice>
        <mc:Fallback xmlns="">
          <p:sp>
            <p:nvSpPr>
              <p:cNvPr id="4" name="矩形 3">
                <a:extLst/>
              </p:cNvPr>
              <p:cNvSpPr>
                <a:spLocks noRot="1" noChangeAspect="1" noMove="1" noResize="1" noEditPoints="1" noAdjustHandles="1" noChangeArrowheads="1" noChangeShapeType="1" noTextEdit="1"/>
              </p:cNvSpPr>
              <p:nvPr/>
            </p:nvSpPr>
            <p:spPr>
              <a:xfrm>
                <a:off x="756571" y="3013098"/>
                <a:ext cx="4476097" cy="1754326"/>
              </a:xfrm>
              <a:prstGeom prst="rect">
                <a:avLst/>
              </a:prstGeom>
              <a:blipFill>
                <a:blip r:embed="rId7"/>
                <a:stretch>
                  <a:fillRect t="-719"/>
                </a:stretch>
              </a:blipFill>
            </p:spPr>
            <p:txBody>
              <a:bodyPr/>
              <a:lstStyle/>
              <a:p>
                <a:r>
                  <a:rPr lang="en-US">
                    <a:noFill/>
                  </a:rPr>
                  <a:t> </a:t>
                </a:r>
              </a:p>
            </p:txBody>
          </p:sp>
        </mc:Fallback>
      </mc:AlternateContent>
    </p:spTree>
    <p:custDataLst>
      <p:tags r:id="rId1"/>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H_Text_1"/>
          <p:cNvSpPr/>
          <p:nvPr>
            <p:custDataLst>
              <p:tags r:id="rId2"/>
            </p:custDataLst>
          </p:nvPr>
        </p:nvSpPr>
        <p:spPr>
          <a:xfrm>
            <a:off x="611560" y="894519"/>
            <a:ext cx="4320480"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pPr marL="285750" indent="-285750">
              <a:lnSpc>
                <a:spcPct val="120000"/>
              </a:lnSpc>
              <a:buClr>
                <a:schemeClr val="accent1"/>
              </a:buClr>
              <a:buFont typeface="Wingdings" panose="05000000000000000000" pitchFamily="2" charset="2"/>
              <a:buChar char="n"/>
            </a:pPr>
            <a:r>
              <a:rPr lang="en-US" altLang="zh-CN" b="1" dirty="0">
                <a:solidFill>
                  <a:schemeClr val="tx1">
                    <a:lumMod val="85000"/>
                    <a:lumOff val="15000"/>
                  </a:schemeClr>
                </a:solidFill>
                <a:cs typeface="+mn-ea"/>
                <a:sym typeface="+mn-lt"/>
              </a:rPr>
              <a:t>Model Assumption</a:t>
            </a:r>
          </a:p>
        </p:txBody>
      </p:sp>
      <p:sp>
        <p:nvSpPr>
          <p:cNvPr id="23" name="MH_Text_1"/>
          <p:cNvSpPr/>
          <p:nvPr>
            <p:custDataLst>
              <p:tags r:id="rId3"/>
            </p:custDataLst>
          </p:nvPr>
        </p:nvSpPr>
        <p:spPr>
          <a:xfrm>
            <a:off x="756571" y="1420837"/>
            <a:ext cx="2767248" cy="561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endParaRPr lang="en-US" altLang="zh-CN" sz="1050" dirty="0">
              <a:solidFill>
                <a:schemeClr val="tx1"/>
              </a:solidFill>
              <a:cs typeface="+mn-ea"/>
              <a:sym typeface="+mn-lt"/>
            </a:endParaRPr>
          </a:p>
        </p:txBody>
      </p:sp>
      <p:sp>
        <p:nvSpPr>
          <p:cNvPr id="2" name="标题 1"/>
          <p:cNvSpPr>
            <a:spLocks noGrp="1"/>
          </p:cNvSpPr>
          <p:nvPr>
            <p:ph type="title"/>
          </p:nvPr>
        </p:nvSpPr>
        <p:spPr>
          <a:xfrm>
            <a:off x="611560" y="376076"/>
            <a:ext cx="8139644" cy="493395"/>
          </a:xfrm>
        </p:spPr>
        <p:txBody>
          <a:bodyPr>
            <a:normAutofit fontScale="90000"/>
          </a:bodyPr>
          <a:lstStyle/>
          <a:p>
            <a:br>
              <a:rPr lang="en-US" altLang="zh-CN" dirty="0">
                <a:latin typeface="+mn-lt"/>
                <a:ea typeface="+mn-ea"/>
                <a:cs typeface="+mn-ea"/>
                <a:sym typeface="+mn-lt"/>
              </a:rPr>
            </a:br>
            <a:br>
              <a:rPr lang="en-US" altLang="zh-CN" dirty="0">
                <a:latin typeface="+mn-lt"/>
                <a:ea typeface="+mn-ea"/>
                <a:cs typeface="+mn-ea"/>
                <a:sym typeface="+mn-lt"/>
              </a:rPr>
            </a:br>
            <a:r>
              <a:rPr lang="en-US" altLang="zh-CN" dirty="0">
                <a:latin typeface="+mn-lt"/>
                <a:ea typeface="+mn-ea"/>
                <a:cs typeface="+mn-ea"/>
                <a:sym typeface="+mn-lt"/>
              </a:rPr>
              <a:t>Multi-linear regression models</a:t>
            </a:r>
            <a:br>
              <a:rPr lang="en-US" altLang="zh-CN" dirty="0">
                <a:latin typeface="+mn-lt"/>
                <a:ea typeface="+mn-ea"/>
                <a:cs typeface="+mn-ea"/>
                <a:sym typeface="+mn-lt"/>
              </a:rPr>
            </a:br>
            <a:endParaRPr lang="zh-CN" altLang="en-US" dirty="0">
              <a:latin typeface="+mn-lt"/>
              <a:ea typeface="+mn-ea"/>
              <a:cs typeface="+mn-ea"/>
              <a:sym typeface="+mn-lt"/>
            </a:endParaRPr>
          </a:p>
        </p:txBody>
      </p:sp>
      <mc:AlternateContent xmlns:mc="http://schemas.openxmlformats.org/markup-compatibility/2006">
        <mc:Choice xmlns:a14="http://schemas.microsoft.com/office/drawing/2010/main" Requires="a14">
          <p:sp>
            <p:nvSpPr>
              <p:cNvPr id="3" name="矩形 2">
                <a:extLst/>
              </p:cNvPr>
              <p:cNvSpPr/>
              <p:nvPr/>
            </p:nvSpPr>
            <p:spPr>
              <a:xfrm>
                <a:off x="1115616" y="1498595"/>
                <a:ext cx="7128792" cy="2031325"/>
              </a:xfrm>
              <a:prstGeom prst="rect">
                <a:avLst/>
              </a:prstGeom>
            </p:spPr>
            <p:txBody>
              <a:bodyPr wrap="square">
                <a:spAutoFit/>
              </a:bodyPr>
              <a:lstStyle/>
              <a:p>
                <a:r>
                  <a:rPr lang="en-US" altLang="zh-CN" dirty="0">
                    <a:solidFill>
                      <a:schemeClr val="accent1"/>
                    </a:solidFill>
                  </a:rPr>
                  <a:t>A1:</a:t>
                </a:r>
                <a14:m>
                  <m:oMath xmlns:m="http://schemas.openxmlformats.org/officeDocument/2006/math">
                    <m:r>
                      <a:rPr lang="en-US" altLang="zh-CN" b="0" i="0" smtClean="0">
                        <a:solidFill>
                          <a:schemeClr val="accent1"/>
                        </a:solidFill>
                        <a:latin typeface="Cambria Math" panose="02040503050406030204" pitchFamily="18" charset="0"/>
                      </a:rPr>
                      <m:t> </m:t>
                    </m:r>
                    <m:r>
                      <a:rPr lang="zh-CN" altLang="en-US" i="1">
                        <a:solidFill>
                          <a:schemeClr val="accent1"/>
                        </a:solidFill>
                        <a:latin typeface="Cambria Math" panose="02040503050406030204" pitchFamily="18" charset="0"/>
                      </a:rPr>
                      <m:t>𝜀</m:t>
                    </m:r>
                  </m:oMath>
                </a14:m>
                <a:r>
                  <a:rPr lang="en-US" altLang="zh-CN" dirty="0">
                    <a:solidFill>
                      <a:schemeClr val="accent1"/>
                    </a:solidFill>
                  </a:rPr>
                  <a:t> have zero mean</a:t>
                </a:r>
              </a:p>
              <a:p>
                <a:r>
                  <a:rPr lang="en-US" altLang="zh-CN" dirty="0">
                    <a:solidFill>
                      <a:schemeClr val="accent1"/>
                    </a:solidFill>
                  </a:rPr>
                  <a:t>A2:</a:t>
                </a:r>
                <a14:m>
                  <m:oMath xmlns:m="http://schemas.openxmlformats.org/officeDocument/2006/math">
                    <m:r>
                      <a:rPr lang="en-US" altLang="zh-CN" b="0" i="0" smtClean="0">
                        <a:solidFill>
                          <a:schemeClr val="accent1"/>
                        </a:solidFill>
                        <a:latin typeface="Cambria Math" panose="02040503050406030204" pitchFamily="18" charset="0"/>
                      </a:rPr>
                      <m:t> </m:t>
                    </m:r>
                    <m:r>
                      <a:rPr lang="zh-CN" altLang="en-US" i="1">
                        <a:solidFill>
                          <a:schemeClr val="accent1"/>
                        </a:solidFill>
                        <a:latin typeface="Cambria Math" panose="02040503050406030204" pitchFamily="18" charset="0"/>
                      </a:rPr>
                      <m:t>𝜀</m:t>
                    </m:r>
                  </m:oMath>
                </a14:m>
                <a:r>
                  <a:rPr lang="en-US" altLang="zh-CN" dirty="0">
                    <a:solidFill>
                      <a:schemeClr val="accent1"/>
                    </a:solidFill>
                  </a:rPr>
                  <a:t> are independent</a:t>
                </a:r>
              </a:p>
              <a:p>
                <a:r>
                  <a:rPr lang="en-US" altLang="zh-CN" dirty="0">
                    <a:solidFill>
                      <a:schemeClr val="accent1"/>
                    </a:solidFill>
                  </a:rPr>
                  <a:t>A3:</a:t>
                </a:r>
                <a14:m>
                  <m:oMath xmlns:m="http://schemas.openxmlformats.org/officeDocument/2006/math">
                    <m:r>
                      <a:rPr lang="en-US" altLang="zh-CN" b="0" i="0" smtClean="0">
                        <a:solidFill>
                          <a:schemeClr val="accent1"/>
                        </a:solidFill>
                        <a:latin typeface="Cambria Math" panose="02040503050406030204" pitchFamily="18" charset="0"/>
                      </a:rPr>
                      <m:t> </m:t>
                    </m:r>
                    <m:r>
                      <a:rPr lang="zh-CN" altLang="en-US" i="1">
                        <a:solidFill>
                          <a:schemeClr val="accent1"/>
                        </a:solidFill>
                        <a:latin typeface="Cambria Math" panose="02040503050406030204" pitchFamily="18" charset="0"/>
                      </a:rPr>
                      <m:t>𝜀</m:t>
                    </m:r>
                  </m:oMath>
                </a14:m>
                <a:r>
                  <a:rPr lang="en-US" altLang="zh-CN" dirty="0">
                    <a:solidFill>
                      <a:schemeClr val="accent1"/>
                    </a:solidFill>
                  </a:rPr>
                  <a:t> have a common unknown variance </a:t>
                </a:r>
                <a14:m>
                  <m:oMath xmlns:m="http://schemas.openxmlformats.org/officeDocument/2006/math">
                    <m:sSup>
                      <m:sSupPr>
                        <m:ctrlPr>
                          <a:rPr lang="en-US" altLang="zh-CN" i="1" smtClean="0">
                            <a:solidFill>
                              <a:schemeClr val="accent1"/>
                            </a:solidFill>
                            <a:latin typeface="Cambria Math" panose="02040503050406030204" pitchFamily="18" charset="0"/>
                          </a:rPr>
                        </m:ctrlPr>
                      </m:sSupPr>
                      <m:e>
                        <m:r>
                          <a:rPr lang="zh-CN" altLang="en-US" i="1" smtClean="0">
                            <a:solidFill>
                              <a:schemeClr val="accent1"/>
                            </a:solidFill>
                            <a:latin typeface="Cambria Math" panose="02040503050406030204" pitchFamily="18" charset="0"/>
                          </a:rPr>
                          <m:t>𝜎</m:t>
                        </m:r>
                      </m:e>
                      <m:sup>
                        <m:r>
                          <a:rPr lang="en-US" altLang="zh-CN" b="0" i="1" smtClean="0">
                            <a:solidFill>
                              <a:schemeClr val="accent1"/>
                            </a:solidFill>
                            <a:latin typeface="Cambria Math" panose="02040503050406030204" pitchFamily="18" charset="0"/>
                          </a:rPr>
                          <m:t>2</m:t>
                        </m:r>
                      </m:sup>
                    </m:sSup>
                  </m:oMath>
                </a14:m>
                <a:endParaRPr lang="en-US" altLang="zh-CN" b="0" dirty="0">
                  <a:solidFill>
                    <a:schemeClr val="accent1"/>
                  </a:solidFill>
                </a:endParaRPr>
              </a:p>
              <a:p>
                <a:r>
                  <a:rPr lang="en-US" altLang="zh-CN" dirty="0">
                    <a:solidFill>
                      <a:schemeClr val="accent1"/>
                    </a:solidFill>
                  </a:rPr>
                  <a:t>A4:</a:t>
                </a:r>
                <a14:m>
                  <m:oMath xmlns:m="http://schemas.openxmlformats.org/officeDocument/2006/math">
                    <m:r>
                      <a:rPr lang="en-US" altLang="zh-CN" b="0" i="0" smtClean="0">
                        <a:solidFill>
                          <a:schemeClr val="accent1"/>
                        </a:solidFill>
                        <a:latin typeface="Cambria Math" panose="02040503050406030204" pitchFamily="18" charset="0"/>
                      </a:rPr>
                      <m:t> </m:t>
                    </m:r>
                    <m:r>
                      <a:rPr lang="zh-CN" altLang="en-US" i="1">
                        <a:solidFill>
                          <a:schemeClr val="accent1"/>
                        </a:solidFill>
                        <a:latin typeface="Cambria Math" panose="02040503050406030204" pitchFamily="18" charset="0"/>
                      </a:rPr>
                      <m:t>𝜀</m:t>
                    </m:r>
                  </m:oMath>
                </a14:m>
                <a:r>
                  <a:rPr lang="en-US" altLang="zh-CN" dirty="0">
                    <a:solidFill>
                      <a:schemeClr val="accent1"/>
                    </a:solidFill>
                  </a:rPr>
                  <a:t> are normally distributed</a:t>
                </a:r>
              </a:p>
              <a:p>
                <a:r>
                  <a:rPr lang="en-US" altLang="zh-CN" dirty="0"/>
                  <a:t>A5: There is no linear relationship among the explanatory variables</a:t>
                </a:r>
              </a:p>
              <a:p>
                <a:r>
                  <a:rPr lang="en-US" altLang="zh-CN" dirty="0"/>
                  <a:t>A6: Linearity: The true relationship between the mean of the response variable and the explanatory variables is linear</a:t>
                </a:r>
                <a:endParaRPr lang="zh-CN" altLang="en-US" dirty="0"/>
              </a:p>
            </p:txBody>
          </p:sp>
        </mc:Choice>
        <mc:Fallback>
          <p:sp>
            <p:nvSpPr>
              <p:cNvPr id="3" name="矩形 2">
                <a:extLst/>
              </p:cNvPr>
              <p:cNvSpPr>
                <a:spLocks noRot="1" noChangeAspect="1" noMove="1" noResize="1" noEditPoints="1" noAdjustHandles="1" noChangeArrowheads="1" noChangeShapeType="1" noTextEdit="1"/>
              </p:cNvSpPr>
              <p:nvPr/>
            </p:nvSpPr>
            <p:spPr>
              <a:xfrm>
                <a:off x="1115616" y="1498595"/>
                <a:ext cx="7128792" cy="2031325"/>
              </a:xfrm>
              <a:prstGeom prst="rect">
                <a:avLst/>
              </a:prstGeom>
              <a:blipFill>
                <a:blip r:embed="rId6"/>
                <a:stretch>
                  <a:fillRect l="-534" t="-1242" b="-3106"/>
                </a:stretch>
              </a:blipFill>
            </p:spPr>
            <p:txBody>
              <a:bodyPr/>
              <a:lstStyle/>
              <a:p>
                <a:r>
                  <a:rPr lang="en-US">
                    <a:noFill/>
                  </a:rPr>
                  <a:t> </a:t>
                </a:r>
              </a:p>
            </p:txBody>
          </p:sp>
        </mc:Fallback>
      </mc:AlternateContent>
    </p:spTree>
    <p:custDataLst>
      <p:tags r:id="rId1"/>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H_Text_1"/>
          <p:cNvSpPr/>
          <p:nvPr>
            <p:custDataLst>
              <p:tags r:id="rId2"/>
            </p:custDataLst>
          </p:nvPr>
        </p:nvSpPr>
        <p:spPr>
          <a:xfrm>
            <a:off x="585654" y="675665"/>
            <a:ext cx="2762209"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pPr marL="285750" indent="-285750">
              <a:lnSpc>
                <a:spcPct val="120000"/>
              </a:lnSpc>
              <a:buClr>
                <a:schemeClr val="accent1"/>
              </a:buClr>
              <a:buFont typeface="Wingdings" panose="05000000000000000000" pitchFamily="2" charset="2"/>
              <a:buChar char="n"/>
            </a:pPr>
            <a:r>
              <a:rPr lang="en-US" altLang="zh-CN" b="1" dirty="0">
                <a:solidFill>
                  <a:schemeClr val="tx1">
                    <a:lumMod val="85000"/>
                    <a:lumOff val="15000"/>
                  </a:schemeClr>
                </a:solidFill>
                <a:cs typeface="+mn-ea"/>
                <a:sym typeface="+mn-lt"/>
              </a:rPr>
              <a:t>Model Construction</a:t>
            </a:r>
          </a:p>
        </p:txBody>
      </p:sp>
      <p:sp>
        <p:nvSpPr>
          <p:cNvPr id="23" name="MH_Text_1"/>
          <p:cNvSpPr/>
          <p:nvPr>
            <p:custDataLst>
              <p:tags r:id="rId3"/>
            </p:custDataLst>
          </p:nvPr>
        </p:nvSpPr>
        <p:spPr>
          <a:xfrm>
            <a:off x="756571" y="1420837"/>
            <a:ext cx="2767248" cy="561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endParaRPr lang="en-US" altLang="zh-CN" sz="1050" dirty="0">
              <a:solidFill>
                <a:schemeClr val="tx1"/>
              </a:solidFill>
              <a:cs typeface="+mn-ea"/>
              <a:sym typeface="+mn-lt"/>
            </a:endParaRPr>
          </a:p>
        </p:txBody>
      </p:sp>
      <p:sp>
        <p:nvSpPr>
          <p:cNvPr id="2" name="标题 1"/>
          <p:cNvSpPr>
            <a:spLocks noGrp="1"/>
          </p:cNvSpPr>
          <p:nvPr>
            <p:ph type="title"/>
          </p:nvPr>
        </p:nvSpPr>
        <p:spPr>
          <a:xfrm>
            <a:off x="611560" y="51470"/>
            <a:ext cx="8139644" cy="493395"/>
          </a:xfrm>
        </p:spPr>
        <p:txBody>
          <a:bodyPr>
            <a:normAutofit fontScale="90000"/>
          </a:bodyPr>
          <a:lstStyle/>
          <a:p>
            <a:br>
              <a:rPr lang="en-US" altLang="zh-CN" dirty="0">
                <a:latin typeface="+mn-lt"/>
                <a:ea typeface="+mn-ea"/>
                <a:cs typeface="+mn-ea"/>
                <a:sym typeface="+mn-lt"/>
              </a:rPr>
            </a:br>
            <a:br>
              <a:rPr lang="en-US" altLang="zh-CN" dirty="0">
                <a:latin typeface="+mn-lt"/>
                <a:ea typeface="+mn-ea"/>
                <a:cs typeface="+mn-ea"/>
                <a:sym typeface="+mn-lt"/>
              </a:rPr>
            </a:br>
            <a:r>
              <a:rPr lang="en-US" altLang="zh-CN" dirty="0">
                <a:latin typeface="+mn-lt"/>
                <a:ea typeface="+mn-ea"/>
                <a:cs typeface="+mn-ea"/>
                <a:sym typeface="+mn-lt"/>
              </a:rPr>
              <a:t>Multi-linear regression</a:t>
            </a:r>
            <a:endParaRPr lang="zh-CN" altLang="en-US" dirty="0">
              <a:latin typeface="+mn-lt"/>
              <a:ea typeface="+mn-ea"/>
              <a:cs typeface="+mn-ea"/>
              <a:sym typeface="+mn-lt"/>
            </a:endParaRPr>
          </a:p>
        </p:txBody>
      </p:sp>
      <p:sp>
        <p:nvSpPr>
          <p:cNvPr id="5" name="矩形 4"/>
          <p:cNvSpPr/>
          <p:nvPr/>
        </p:nvSpPr>
        <p:spPr>
          <a:xfrm>
            <a:off x="130952" y="1224498"/>
            <a:ext cx="2568840" cy="1600438"/>
          </a:xfrm>
          <a:prstGeom prst="rect">
            <a:avLst/>
          </a:prstGeom>
        </p:spPr>
        <p:txBody>
          <a:bodyPr wrap="square">
            <a:spAutoFit/>
          </a:bodyPr>
          <a:lstStyle/>
          <a:p>
            <a:r>
              <a:rPr lang="zh-CN" altLang="en-US" sz="1400" dirty="0"/>
              <a:t>lreg = smf.ols("sp500~FTSE100+NIKKEI225+USDGBP+USDJPY+DJIA+NASDAQ+GOLDPRICE+crudeoil+SSECOPOSITE+HSI",return_df).fit()</a:t>
            </a:r>
          </a:p>
          <a:p>
            <a:r>
              <a:rPr lang="zh-CN" altLang="en-US" sz="1400" dirty="0"/>
              <a:t>print(lreg.summary())</a:t>
            </a:r>
          </a:p>
        </p:txBody>
      </p:sp>
      <mc:AlternateContent xmlns:mc="http://schemas.openxmlformats.org/markup-compatibility/2006">
        <mc:Choice xmlns:a14="http://schemas.microsoft.com/office/drawing/2010/main" Requires="a14">
          <p:sp>
            <p:nvSpPr>
              <p:cNvPr id="7" name="文本框 6">
                <a:extLst/>
              </p:cNvPr>
              <p:cNvSpPr txBox="1"/>
              <p:nvPr/>
            </p:nvSpPr>
            <p:spPr>
              <a:xfrm>
                <a:off x="179512" y="3161233"/>
                <a:ext cx="2880320" cy="954107"/>
              </a:xfrm>
              <a:prstGeom prst="rect">
                <a:avLst/>
              </a:prstGeom>
              <a:noFill/>
            </p:spPr>
            <p:txBody>
              <a:bodyPr wrap="square" rtlCol="0">
                <a:spAutoFit/>
              </a:bodyPr>
              <a:lstStyle/>
              <a:p>
                <a14:m>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𝑅</m:t>
                        </m:r>
                      </m:e>
                      <m:sup>
                        <m:r>
                          <a:rPr lang="en-US" altLang="zh-CN" sz="1400" b="0" i="1" smtClean="0">
                            <a:latin typeface="Cambria Math" panose="02040503050406030204" pitchFamily="18" charset="0"/>
                          </a:rPr>
                          <m:t>2</m:t>
                        </m:r>
                      </m:sup>
                    </m:sSup>
                  </m:oMath>
                </a14:m>
                <a:r>
                  <a:rPr lang="zh-CN" altLang="en-US" sz="1400" dirty="0"/>
                  <a:t> </a:t>
                </a:r>
                <a:r>
                  <a:rPr lang="en-US" altLang="zh-CN" sz="1400" dirty="0"/>
                  <a:t>is 0.998, this </a:t>
                </a:r>
                <a:r>
                  <a:rPr lang="en-US" altLang="zh-CN" sz="1400" dirty="0">
                    <a:cs typeface="+mn-ea"/>
                    <a:sym typeface="+mn-lt"/>
                  </a:rPr>
                  <a:t>Multi-linear model can highly explain SP500.</a:t>
                </a:r>
                <a:r>
                  <a:rPr lang="en-US" altLang="zh-CN" sz="1400" dirty="0"/>
                  <a:t> Some explanatory variables are not significant.</a:t>
                </a:r>
                <a:endParaRPr lang="zh-CN" altLang="en-US" sz="1400" dirty="0"/>
              </a:p>
            </p:txBody>
          </p:sp>
        </mc:Choice>
        <mc:Fallback>
          <p:sp>
            <p:nvSpPr>
              <p:cNvPr id="7" name="文本框 6">
                <a:extLst/>
              </p:cNvPr>
              <p:cNvSpPr txBox="1">
                <a:spLocks noRot="1" noChangeAspect="1" noMove="1" noResize="1" noEditPoints="1" noAdjustHandles="1" noChangeArrowheads="1" noChangeShapeType="1" noTextEdit="1"/>
              </p:cNvSpPr>
              <p:nvPr/>
            </p:nvSpPr>
            <p:spPr>
              <a:xfrm>
                <a:off x="179512" y="3161233"/>
                <a:ext cx="2880320" cy="954107"/>
              </a:xfrm>
              <a:prstGeom prst="rect">
                <a:avLst/>
              </a:prstGeom>
              <a:blipFill>
                <a:blip r:embed="rId6"/>
                <a:stretch>
                  <a:fillRect l="-439" r="-1754" b="-5263"/>
                </a:stretch>
              </a:blipFill>
            </p:spPr>
            <p:txBody>
              <a:bodyPr/>
              <a:lstStyle/>
              <a:p>
                <a:r>
                  <a:rPr lang="en-US">
                    <a:noFill/>
                  </a:rPr>
                  <a:t> </a:t>
                </a:r>
              </a:p>
            </p:txBody>
          </p:sp>
        </mc:Fallback>
      </mc:AlternateContent>
      <p:sp>
        <p:nvSpPr>
          <p:cNvPr id="3" name="Rectangle 2"/>
          <p:cNvSpPr/>
          <p:nvPr/>
        </p:nvSpPr>
        <p:spPr>
          <a:xfrm>
            <a:off x="133782" y="1203598"/>
            <a:ext cx="3286090" cy="1728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062CCE4-E725-604C-8DB3-97AA5349C7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2620" y="51470"/>
            <a:ext cx="5425883" cy="5040560"/>
          </a:xfrm>
          <a:prstGeom prst="rect">
            <a:avLst/>
          </a:prstGeom>
        </p:spPr>
      </p:pic>
    </p:spTree>
    <p:custDataLst>
      <p:tags r:id="rId1"/>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12148" y="316841"/>
            <a:ext cx="2232248" cy="407690"/>
          </a:xfrm>
        </p:spPr>
        <p:txBody>
          <a:bodyPr/>
          <a:lstStyle/>
          <a:p>
            <a:pPr algn="ctr"/>
            <a:r>
              <a:rPr lang="en-US" altLang="zh-CN" dirty="0">
                <a:latin typeface="+mn-lt"/>
                <a:ea typeface="+mn-ea"/>
                <a:cs typeface="+mn-ea"/>
                <a:sym typeface="+mn-lt"/>
              </a:rPr>
              <a:t>CONTENT</a:t>
            </a:r>
            <a:endParaRPr lang="zh-CN" altLang="en-US" dirty="0">
              <a:latin typeface="+mn-lt"/>
              <a:ea typeface="+mn-ea"/>
              <a:cs typeface="+mn-ea"/>
              <a:sym typeface="+mn-lt"/>
            </a:endParaRPr>
          </a:p>
        </p:txBody>
      </p:sp>
      <p:sp>
        <p:nvSpPr>
          <p:cNvPr id="15" name="矩形 14"/>
          <p:cNvSpPr/>
          <p:nvPr/>
        </p:nvSpPr>
        <p:spPr>
          <a:xfrm>
            <a:off x="613498" y="2727478"/>
            <a:ext cx="10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16" name="矩形 15"/>
          <p:cNvSpPr/>
          <p:nvPr/>
        </p:nvSpPr>
        <p:spPr>
          <a:xfrm>
            <a:off x="2325209" y="2706200"/>
            <a:ext cx="1080000" cy="1080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4036921" y="2720408"/>
            <a:ext cx="10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5678536" y="2706200"/>
            <a:ext cx="1080000" cy="1080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18"/>
          <p:cNvSpPr/>
          <p:nvPr/>
        </p:nvSpPr>
        <p:spPr>
          <a:xfrm>
            <a:off x="7395731" y="2721374"/>
            <a:ext cx="1080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TextBox 19"/>
          <p:cNvSpPr txBox="1"/>
          <p:nvPr/>
        </p:nvSpPr>
        <p:spPr>
          <a:xfrm>
            <a:off x="793458" y="2982942"/>
            <a:ext cx="720080" cy="523220"/>
          </a:xfrm>
          <a:prstGeom prst="rect">
            <a:avLst/>
          </a:prstGeom>
          <a:noFill/>
        </p:spPr>
        <p:txBody>
          <a:bodyPr wrap="square" rtlCol="0">
            <a:spAutoFit/>
          </a:bodyPr>
          <a:lstStyle/>
          <a:p>
            <a:pPr algn="ctr"/>
            <a:r>
              <a:rPr lang="en-US" altLang="zh-CN" sz="2800" dirty="0">
                <a:solidFill>
                  <a:schemeClr val="accent1"/>
                </a:solidFill>
                <a:latin typeface="Impact" panose="020B0806030902050204" pitchFamily="34" charset="0"/>
                <a:cs typeface="+mn-ea"/>
                <a:sym typeface="+mn-lt"/>
              </a:rPr>
              <a:t>01</a:t>
            </a:r>
            <a:endParaRPr lang="zh-CN" altLang="en-US" sz="2800" dirty="0">
              <a:solidFill>
                <a:schemeClr val="accent1"/>
              </a:solidFill>
              <a:latin typeface="Impact" panose="020B0806030902050204" pitchFamily="34" charset="0"/>
              <a:cs typeface="+mn-ea"/>
              <a:sym typeface="+mn-lt"/>
            </a:endParaRPr>
          </a:p>
        </p:txBody>
      </p:sp>
      <p:sp>
        <p:nvSpPr>
          <p:cNvPr id="21" name="TextBox 20"/>
          <p:cNvSpPr txBox="1"/>
          <p:nvPr/>
        </p:nvSpPr>
        <p:spPr>
          <a:xfrm>
            <a:off x="2525083" y="2982942"/>
            <a:ext cx="720080" cy="523220"/>
          </a:xfrm>
          <a:prstGeom prst="rect">
            <a:avLst/>
          </a:prstGeom>
          <a:noFill/>
        </p:spPr>
        <p:txBody>
          <a:bodyPr wrap="square" rtlCol="0">
            <a:spAutoFit/>
          </a:bodyPr>
          <a:lstStyle/>
          <a:p>
            <a:pPr algn="ctr"/>
            <a:r>
              <a:rPr lang="en-US" altLang="zh-CN" sz="2800" dirty="0">
                <a:solidFill>
                  <a:schemeClr val="accent1"/>
                </a:solidFill>
                <a:latin typeface="Impact" panose="020B0806030902050204" pitchFamily="34" charset="0"/>
                <a:cs typeface="+mn-ea"/>
                <a:sym typeface="+mn-lt"/>
              </a:rPr>
              <a:t>02</a:t>
            </a:r>
            <a:endParaRPr lang="zh-CN" altLang="en-US" sz="2800" dirty="0">
              <a:solidFill>
                <a:schemeClr val="accent1"/>
              </a:solidFill>
              <a:latin typeface="Impact" panose="020B0806030902050204" pitchFamily="34" charset="0"/>
              <a:cs typeface="+mn-ea"/>
              <a:sym typeface="+mn-lt"/>
            </a:endParaRPr>
          </a:p>
        </p:txBody>
      </p:sp>
      <p:sp>
        <p:nvSpPr>
          <p:cNvPr id="22" name="TextBox 21"/>
          <p:cNvSpPr txBox="1"/>
          <p:nvPr/>
        </p:nvSpPr>
        <p:spPr>
          <a:xfrm>
            <a:off x="4159375" y="3003687"/>
            <a:ext cx="720080" cy="523220"/>
          </a:xfrm>
          <a:prstGeom prst="rect">
            <a:avLst/>
          </a:prstGeom>
          <a:noFill/>
        </p:spPr>
        <p:txBody>
          <a:bodyPr wrap="square" rtlCol="0">
            <a:spAutoFit/>
          </a:bodyPr>
          <a:lstStyle/>
          <a:p>
            <a:pPr algn="ctr"/>
            <a:r>
              <a:rPr lang="en-US" altLang="zh-CN" sz="2800" dirty="0">
                <a:solidFill>
                  <a:schemeClr val="accent1"/>
                </a:solidFill>
                <a:latin typeface="Impact" panose="020B0806030902050204" pitchFamily="34" charset="0"/>
                <a:cs typeface="+mn-ea"/>
                <a:sym typeface="+mn-lt"/>
              </a:rPr>
              <a:t>03</a:t>
            </a:r>
            <a:endParaRPr lang="zh-CN" altLang="en-US" sz="2800" dirty="0">
              <a:solidFill>
                <a:schemeClr val="accent1"/>
              </a:solidFill>
              <a:latin typeface="Impact" panose="020B0806030902050204" pitchFamily="34" charset="0"/>
              <a:cs typeface="+mn-ea"/>
              <a:sym typeface="+mn-lt"/>
            </a:endParaRPr>
          </a:p>
        </p:txBody>
      </p:sp>
      <p:sp>
        <p:nvSpPr>
          <p:cNvPr id="23" name="TextBox 22"/>
          <p:cNvSpPr txBox="1"/>
          <p:nvPr/>
        </p:nvSpPr>
        <p:spPr>
          <a:xfrm>
            <a:off x="5840841" y="3003687"/>
            <a:ext cx="720080" cy="523220"/>
          </a:xfrm>
          <a:prstGeom prst="rect">
            <a:avLst/>
          </a:prstGeom>
          <a:noFill/>
        </p:spPr>
        <p:txBody>
          <a:bodyPr wrap="square" rtlCol="0">
            <a:spAutoFit/>
          </a:bodyPr>
          <a:lstStyle/>
          <a:p>
            <a:pPr algn="ctr"/>
            <a:r>
              <a:rPr lang="en-US" altLang="zh-CN" sz="2800" dirty="0">
                <a:solidFill>
                  <a:schemeClr val="accent1"/>
                </a:solidFill>
                <a:latin typeface="Impact" panose="020B0806030902050204" pitchFamily="34" charset="0"/>
                <a:cs typeface="+mn-ea"/>
                <a:sym typeface="+mn-lt"/>
              </a:rPr>
              <a:t>04</a:t>
            </a:r>
            <a:endParaRPr lang="zh-CN" altLang="en-US" sz="2800" dirty="0">
              <a:solidFill>
                <a:schemeClr val="accent1"/>
              </a:solidFill>
              <a:latin typeface="Impact" panose="020B0806030902050204" pitchFamily="34" charset="0"/>
              <a:cs typeface="+mn-ea"/>
              <a:sym typeface="+mn-lt"/>
            </a:endParaRPr>
          </a:p>
        </p:txBody>
      </p:sp>
      <p:sp>
        <p:nvSpPr>
          <p:cNvPr id="24" name="TextBox 23"/>
          <p:cNvSpPr txBox="1"/>
          <p:nvPr/>
        </p:nvSpPr>
        <p:spPr>
          <a:xfrm>
            <a:off x="7575691" y="2982497"/>
            <a:ext cx="720080" cy="523220"/>
          </a:xfrm>
          <a:prstGeom prst="rect">
            <a:avLst/>
          </a:prstGeom>
          <a:noFill/>
        </p:spPr>
        <p:txBody>
          <a:bodyPr wrap="square" rtlCol="0">
            <a:spAutoFit/>
          </a:bodyPr>
          <a:lstStyle/>
          <a:p>
            <a:pPr algn="ctr"/>
            <a:r>
              <a:rPr lang="en-US" altLang="zh-CN" sz="2800" dirty="0">
                <a:solidFill>
                  <a:schemeClr val="accent1"/>
                </a:solidFill>
                <a:latin typeface="Impact" panose="020B0806030902050204" pitchFamily="34" charset="0"/>
                <a:cs typeface="+mn-ea"/>
                <a:sym typeface="+mn-lt"/>
              </a:rPr>
              <a:t>05</a:t>
            </a:r>
            <a:endParaRPr lang="zh-CN" altLang="en-US" sz="2800" dirty="0">
              <a:solidFill>
                <a:schemeClr val="accent1"/>
              </a:solidFill>
              <a:latin typeface="Impact" panose="020B0806030902050204" pitchFamily="34" charset="0"/>
              <a:cs typeface="+mn-ea"/>
              <a:sym typeface="+mn-lt"/>
            </a:endParaRPr>
          </a:p>
        </p:txBody>
      </p:sp>
      <p:sp>
        <p:nvSpPr>
          <p:cNvPr id="25" name="TextBox 24"/>
          <p:cNvSpPr txBox="1"/>
          <p:nvPr/>
        </p:nvSpPr>
        <p:spPr>
          <a:xfrm>
            <a:off x="434694" y="3548697"/>
            <a:ext cx="1418190" cy="276999"/>
          </a:xfrm>
          <a:prstGeom prst="rect">
            <a:avLst/>
          </a:prstGeom>
          <a:noFill/>
        </p:spPr>
        <p:txBody>
          <a:bodyPr wrap="square" rtlCol="0">
            <a:spAutoFit/>
          </a:bodyPr>
          <a:lstStyle/>
          <a:p>
            <a:pPr algn="ctr"/>
            <a:r>
              <a:rPr lang="en-US" altLang="zh-CN" sz="1200" b="1" dirty="0">
                <a:cs typeface="+mn-ea"/>
                <a:sym typeface="+mn-lt"/>
              </a:rPr>
              <a:t>Introduction</a:t>
            </a:r>
            <a:endParaRPr lang="zh-CN" altLang="en-US" sz="1200" b="1" dirty="0">
              <a:cs typeface="+mn-ea"/>
              <a:sym typeface="+mn-lt"/>
            </a:endParaRPr>
          </a:p>
        </p:txBody>
      </p:sp>
      <p:sp>
        <p:nvSpPr>
          <p:cNvPr id="26" name="TextBox 25"/>
          <p:cNvSpPr txBox="1"/>
          <p:nvPr/>
        </p:nvSpPr>
        <p:spPr>
          <a:xfrm>
            <a:off x="2236088" y="3512622"/>
            <a:ext cx="1346190" cy="830997"/>
          </a:xfrm>
          <a:prstGeom prst="rect">
            <a:avLst/>
          </a:prstGeom>
          <a:noFill/>
        </p:spPr>
        <p:txBody>
          <a:bodyPr wrap="square" rtlCol="0">
            <a:spAutoFit/>
          </a:bodyPr>
          <a:lstStyle/>
          <a:p>
            <a:pPr algn="ctr"/>
            <a:r>
              <a:rPr lang="en-US" altLang="zh-CN" sz="1200" b="1" dirty="0">
                <a:solidFill>
                  <a:schemeClr val="tx2">
                    <a:lumMod val="75000"/>
                  </a:schemeClr>
                </a:solidFill>
                <a:cs typeface="+mn-ea"/>
                <a:sym typeface="+mn-lt"/>
              </a:rPr>
              <a:t>Linear Regression Model</a:t>
            </a:r>
            <a:r>
              <a:rPr lang="zh-CN" altLang="en-US" sz="1200" b="1" dirty="0">
                <a:solidFill>
                  <a:schemeClr val="tx2">
                    <a:lumMod val="75000"/>
                  </a:schemeClr>
                </a:solidFill>
                <a:cs typeface="+mn-ea"/>
                <a:sym typeface="+mn-lt"/>
              </a:rPr>
              <a:t> </a:t>
            </a:r>
            <a:r>
              <a:rPr lang="en-US" altLang="zh-CN" sz="1200" b="1" dirty="0">
                <a:solidFill>
                  <a:schemeClr val="tx2">
                    <a:lumMod val="75000"/>
                  </a:schemeClr>
                </a:solidFill>
                <a:cs typeface="+mn-ea"/>
                <a:sym typeface="+mn-lt"/>
              </a:rPr>
              <a:t>Construction</a:t>
            </a:r>
            <a:endParaRPr lang="zh-CN" altLang="en-US" sz="1200" b="1" dirty="0">
              <a:solidFill>
                <a:schemeClr val="tx2">
                  <a:lumMod val="75000"/>
                </a:schemeClr>
              </a:solidFill>
              <a:cs typeface="+mn-ea"/>
              <a:sym typeface="+mn-lt"/>
            </a:endParaRPr>
          </a:p>
        </p:txBody>
      </p:sp>
      <p:sp>
        <p:nvSpPr>
          <p:cNvPr id="27" name="TextBox 26"/>
          <p:cNvSpPr txBox="1"/>
          <p:nvPr/>
        </p:nvSpPr>
        <p:spPr>
          <a:xfrm>
            <a:off x="5630682" y="3563227"/>
            <a:ext cx="1044000" cy="276999"/>
          </a:xfrm>
          <a:prstGeom prst="rect">
            <a:avLst/>
          </a:prstGeom>
          <a:noFill/>
        </p:spPr>
        <p:txBody>
          <a:bodyPr wrap="square" rtlCol="0">
            <a:spAutoFit/>
          </a:bodyPr>
          <a:lstStyle/>
          <a:p>
            <a:pPr algn="ctr"/>
            <a:r>
              <a:rPr lang="en-US" altLang="zh-CN" sz="1200" b="1" dirty="0">
                <a:solidFill>
                  <a:schemeClr val="tx2">
                    <a:lumMod val="75000"/>
                  </a:schemeClr>
                </a:solidFill>
                <a:cs typeface="+mn-ea"/>
                <a:sym typeface="+mn-lt"/>
              </a:rPr>
              <a:t>ANOVA</a:t>
            </a:r>
            <a:endParaRPr lang="zh-CN" altLang="en-US" sz="1200" b="1" dirty="0">
              <a:solidFill>
                <a:schemeClr val="tx2">
                  <a:lumMod val="75000"/>
                </a:schemeClr>
              </a:solidFill>
              <a:cs typeface="+mn-ea"/>
              <a:sym typeface="+mn-lt"/>
            </a:endParaRPr>
          </a:p>
        </p:txBody>
      </p:sp>
      <p:sp>
        <p:nvSpPr>
          <p:cNvPr id="28" name="TextBox 27"/>
          <p:cNvSpPr txBox="1"/>
          <p:nvPr/>
        </p:nvSpPr>
        <p:spPr>
          <a:xfrm>
            <a:off x="7397762" y="3506162"/>
            <a:ext cx="1044000" cy="461665"/>
          </a:xfrm>
          <a:prstGeom prst="rect">
            <a:avLst/>
          </a:prstGeom>
          <a:noFill/>
        </p:spPr>
        <p:txBody>
          <a:bodyPr wrap="square" rtlCol="0">
            <a:spAutoFit/>
          </a:bodyPr>
          <a:lstStyle/>
          <a:p>
            <a:pPr algn="ctr"/>
            <a:r>
              <a:rPr lang="en-US" altLang="zh-CN" sz="1200" b="1" dirty="0">
                <a:solidFill>
                  <a:schemeClr val="tx2">
                    <a:lumMod val="75000"/>
                  </a:schemeClr>
                </a:solidFill>
                <a:cs typeface="+mn-ea"/>
                <a:sym typeface="+mn-lt"/>
              </a:rPr>
              <a:t>Machine Learning</a:t>
            </a:r>
            <a:endParaRPr lang="zh-CN" altLang="en-US" sz="1200" b="1" dirty="0">
              <a:solidFill>
                <a:schemeClr val="tx2">
                  <a:lumMod val="75000"/>
                </a:schemeClr>
              </a:solidFill>
              <a:cs typeface="+mn-ea"/>
              <a:sym typeface="+mn-lt"/>
            </a:endParaRPr>
          </a:p>
        </p:txBody>
      </p:sp>
      <p:sp>
        <p:nvSpPr>
          <p:cNvPr id="63" name="TextBox 62"/>
          <p:cNvSpPr txBox="1"/>
          <p:nvPr/>
        </p:nvSpPr>
        <p:spPr>
          <a:xfrm>
            <a:off x="3886943" y="3499490"/>
            <a:ext cx="1393175" cy="830997"/>
          </a:xfrm>
          <a:prstGeom prst="rect">
            <a:avLst/>
          </a:prstGeom>
          <a:noFill/>
        </p:spPr>
        <p:txBody>
          <a:bodyPr wrap="square" rtlCol="0">
            <a:spAutoFit/>
          </a:bodyPr>
          <a:lstStyle/>
          <a:p>
            <a:pPr algn="ctr"/>
            <a:r>
              <a:rPr lang="en-US" altLang="zh-CN" sz="1200" b="1" dirty="0">
                <a:solidFill>
                  <a:schemeClr val="tx2">
                    <a:lumMod val="75000"/>
                  </a:schemeClr>
                </a:solidFill>
                <a:cs typeface="+mn-ea"/>
                <a:sym typeface="+mn-lt"/>
              </a:rPr>
              <a:t>Linear Regression Model Diagnostics</a:t>
            </a:r>
            <a:endParaRPr lang="zh-CN" altLang="en-US" sz="1200" b="1" dirty="0">
              <a:solidFill>
                <a:schemeClr val="tx2">
                  <a:lumMod val="75000"/>
                </a:schemeClr>
              </a:solidFill>
              <a:cs typeface="+mn-ea"/>
              <a:sym typeface="+mn-lt"/>
            </a:endParaRPr>
          </a:p>
        </p:txBody>
      </p:sp>
      <p:grpSp>
        <p:nvGrpSpPr>
          <p:cNvPr id="75" name="组合 74"/>
          <p:cNvGrpSpPr/>
          <p:nvPr/>
        </p:nvGrpSpPr>
        <p:grpSpPr>
          <a:xfrm>
            <a:off x="5744102" y="1434125"/>
            <a:ext cx="948873" cy="1143356"/>
            <a:chOff x="4825634" y="1203598"/>
            <a:chExt cx="948873" cy="1143356"/>
          </a:xfrm>
        </p:grpSpPr>
        <p:sp>
          <p:nvSpPr>
            <p:cNvPr id="58" name="椭圆 11"/>
            <p:cNvSpPr/>
            <p:nvPr/>
          </p:nvSpPr>
          <p:spPr>
            <a:xfrm>
              <a:off x="482563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65" name="KSO_Shape"/>
            <p:cNvSpPr/>
            <p:nvPr/>
          </p:nvSpPr>
          <p:spPr bwMode="auto">
            <a:xfrm>
              <a:off x="5008611" y="1434118"/>
              <a:ext cx="582914" cy="570284"/>
            </a:xfrm>
            <a:custGeom>
              <a:avLst/>
              <a:gdLst>
                <a:gd name="T0" fmla="*/ 1597279 w 2787650"/>
                <a:gd name="T1" fmla="*/ 1636046 h 2727325"/>
                <a:gd name="T2" fmla="*/ 1627294 w 2787650"/>
                <a:gd name="T3" fmla="*/ 2215059 h 2727325"/>
                <a:gd name="T4" fmla="*/ 1883633 w 2787650"/>
                <a:gd name="T5" fmla="*/ 2097942 h 2727325"/>
                <a:gd name="T6" fmla="*/ 2087561 w 2787650"/>
                <a:gd name="T7" fmla="*/ 1909413 h 2727325"/>
                <a:gd name="T8" fmla="*/ 2223831 w 2787650"/>
                <a:gd name="T9" fmla="*/ 1665024 h 2727325"/>
                <a:gd name="T10" fmla="*/ 529196 w 2787650"/>
                <a:gd name="T11" fmla="*/ 1544733 h 2727325"/>
                <a:gd name="T12" fmla="*/ 630842 w 2787650"/>
                <a:gd name="T13" fmla="*/ 1808483 h 2727325"/>
                <a:gd name="T14" fmla="*/ 807453 w 2787650"/>
                <a:gd name="T15" fmla="*/ 2023673 h 2727325"/>
                <a:gd name="T16" fmla="*/ 1042827 w 2787650"/>
                <a:gd name="T17" fmla="*/ 2173481 h 2727325"/>
                <a:gd name="T18" fmla="*/ 1292972 w 2787650"/>
                <a:gd name="T19" fmla="*/ 1687822 h 2727325"/>
                <a:gd name="T20" fmla="*/ 1095077 w 2787650"/>
                <a:gd name="T21" fmla="*/ 1525504 h 2727325"/>
                <a:gd name="T22" fmla="*/ 1297101 w 2787650"/>
                <a:gd name="T23" fmla="*/ 1184350 h 2727325"/>
                <a:gd name="T24" fmla="*/ 1199583 w 2787650"/>
                <a:gd name="T25" fmla="*/ 1302832 h 2727325"/>
                <a:gd name="T26" fmla="*/ 1214830 w 2787650"/>
                <a:gd name="T27" fmla="*/ 1460386 h 2727325"/>
                <a:gd name="T28" fmla="*/ 1333631 w 2787650"/>
                <a:gd name="T29" fmla="*/ 1557904 h 2727325"/>
                <a:gd name="T30" fmla="*/ 1491184 w 2787650"/>
                <a:gd name="T31" fmla="*/ 1542657 h 2727325"/>
                <a:gd name="T32" fmla="*/ 1588385 w 2787650"/>
                <a:gd name="T33" fmla="*/ 1424174 h 2727325"/>
                <a:gd name="T34" fmla="*/ 1572820 w 2787650"/>
                <a:gd name="T35" fmla="*/ 1266303 h 2727325"/>
                <a:gd name="T36" fmla="*/ 1454655 w 2787650"/>
                <a:gd name="T37" fmla="*/ 1168785 h 2727325"/>
                <a:gd name="T38" fmla="*/ 1570279 w 2787650"/>
                <a:gd name="T39" fmla="*/ 1073173 h 2727325"/>
                <a:gd name="T40" fmla="*/ 1723068 w 2787650"/>
                <a:gd name="T41" fmla="*/ 1278691 h 2727325"/>
                <a:gd name="T42" fmla="*/ 2197149 w 2787650"/>
                <a:gd name="T43" fmla="*/ 996602 h 2727325"/>
                <a:gd name="T44" fmla="*/ 2042138 w 2787650"/>
                <a:gd name="T45" fmla="*/ 764591 h 2727325"/>
                <a:gd name="T46" fmla="*/ 1823916 w 2787650"/>
                <a:gd name="T47" fmla="*/ 592566 h 2727325"/>
                <a:gd name="T48" fmla="*/ 1557095 w 2787650"/>
                <a:gd name="T49" fmla="*/ 496397 h 2727325"/>
                <a:gd name="T50" fmla="*/ 1042827 w 2787650"/>
                <a:gd name="T51" fmla="*/ 553527 h 2727325"/>
                <a:gd name="T52" fmla="*/ 807453 w 2787650"/>
                <a:gd name="T53" fmla="*/ 703652 h 2727325"/>
                <a:gd name="T54" fmla="*/ 630842 w 2787650"/>
                <a:gd name="T55" fmla="*/ 918842 h 2727325"/>
                <a:gd name="T56" fmla="*/ 529196 w 2787650"/>
                <a:gd name="T57" fmla="*/ 1182909 h 2727325"/>
                <a:gd name="T58" fmla="*/ 1153524 w 2787650"/>
                <a:gd name="T59" fmla="*/ 1123361 h 2727325"/>
                <a:gd name="T60" fmla="*/ 1107627 w 2787650"/>
                <a:gd name="T61" fmla="*/ 952 h 2727325"/>
                <a:gd name="T62" fmla="*/ 1311873 w 2787650"/>
                <a:gd name="T63" fmla="*/ 257403 h 2727325"/>
                <a:gd name="T64" fmla="*/ 1636823 w 2787650"/>
                <a:gd name="T65" fmla="*/ 28882 h 2727325"/>
                <a:gd name="T66" fmla="*/ 1947798 w 2787650"/>
                <a:gd name="T67" fmla="*/ 80617 h 2727325"/>
                <a:gd name="T68" fmla="*/ 1925880 w 2787650"/>
                <a:gd name="T69" fmla="*/ 390389 h 2727325"/>
                <a:gd name="T70" fmla="*/ 2357242 w 2787650"/>
                <a:gd name="T71" fmla="*/ 435775 h 2727325"/>
                <a:gd name="T72" fmla="*/ 2452853 w 2787650"/>
                <a:gd name="T73" fmla="*/ 451327 h 2727325"/>
                <a:gd name="T74" fmla="*/ 2580228 w 2787650"/>
                <a:gd name="T75" fmla="*/ 730630 h 2727325"/>
                <a:gd name="T76" fmla="*/ 2480805 w 2787650"/>
                <a:gd name="T77" fmla="*/ 1138158 h 2727325"/>
                <a:gd name="T78" fmla="*/ 2784474 w 2787650"/>
                <a:gd name="T79" fmla="*/ 1226709 h 2727325"/>
                <a:gd name="T80" fmla="*/ 2745403 w 2787650"/>
                <a:gd name="T81" fmla="*/ 1543146 h 2727325"/>
                <a:gd name="T82" fmla="*/ 2428712 w 2787650"/>
                <a:gd name="T83" fmla="*/ 1764684 h 2727325"/>
                <a:gd name="T84" fmla="*/ 2602781 w 2787650"/>
                <a:gd name="T85" fmla="*/ 2050334 h 2727325"/>
                <a:gd name="T86" fmla="*/ 2401712 w 2787650"/>
                <a:gd name="T87" fmla="*/ 2304245 h 2727325"/>
                <a:gd name="T88" fmla="*/ 2046585 w 2787650"/>
                <a:gd name="T89" fmla="*/ 2260446 h 2727325"/>
                <a:gd name="T90" fmla="*/ 1977656 w 2787650"/>
                <a:gd name="T91" fmla="*/ 2612113 h 2727325"/>
                <a:gd name="T92" fmla="*/ 1673670 w 2787650"/>
                <a:gd name="T93" fmla="*/ 2724786 h 2727325"/>
                <a:gd name="T94" fmla="*/ 1455448 w 2787650"/>
                <a:gd name="T95" fmla="*/ 2470875 h 2727325"/>
                <a:gd name="T96" fmla="*/ 1147015 w 2787650"/>
                <a:gd name="T97" fmla="*/ 2703521 h 2727325"/>
                <a:gd name="T98" fmla="*/ 834135 w 2787650"/>
                <a:gd name="T99" fmla="*/ 2642900 h 2727325"/>
                <a:gd name="T100" fmla="*/ 843982 w 2787650"/>
                <a:gd name="T101" fmla="*/ 2327097 h 2727325"/>
                <a:gd name="T102" fmla="*/ 424691 w 2787650"/>
                <a:gd name="T103" fmla="*/ 2295041 h 2727325"/>
                <a:gd name="T104" fmla="*/ 197575 w 2787650"/>
                <a:gd name="T105" fmla="*/ 2087786 h 2727325"/>
                <a:gd name="T106" fmla="*/ 213139 w 2787650"/>
                <a:gd name="T107" fmla="*/ 1992252 h 2727325"/>
                <a:gd name="T108" fmla="*/ 303033 w 2787650"/>
                <a:gd name="T109" fmla="*/ 1568855 h 2727325"/>
                <a:gd name="T110" fmla="*/ 1588 w 2787650"/>
                <a:gd name="T111" fmla="*/ 1493951 h 2727325"/>
                <a:gd name="T112" fmla="*/ 48282 w 2787650"/>
                <a:gd name="T113" fmla="*/ 1181640 h 2727325"/>
                <a:gd name="T114" fmla="*/ 366244 w 2787650"/>
                <a:gd name="T115" fmla="*/ 943598 h 2727325"/>
                <a:gd name="T116" fmla="*/ 185187 w 2787650"/>
                <a:gd name="T117" fmla="*/ 670326 h 2727325"/>
                <a:gd name="T118" fmla="*/ 392609 w 2787650"/>
                <a:gd name="T119" fmla="*/ 422762 h 2727325"/>
                <a:gd name="T120" fmla="*/ 757900 w 2787650"/>
                <a:gd name="T121" fmla="*/ 454501 h 2727325"/>
                <a:gd name="T122" fmla="*/ 812217 w 2787650"/>
                <a:gd name="T123" fmla="*/ 109499 h 2727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grpSp>
        <p:nvGrpSpPr>
          <p:cNvPr id="76" name="组合 75"/>
          <p:cNvGrpSpPr/>
          <p:nvPr/>
        </p:nvGrpSpPr>
        <p:grpSpPr>
          <a:xfrm>
            <a:off x="7461297" y="1434125"/>
            <a:ext cx="948873" cy="1143356"/>
            <a:chOff x="6207824" y="1203598"/>
            <a:chExt cx="948873" cy="1143356"/>
          </a:xfrm>
        </p:grpSpPr>
        <p:sp>
          <p:nvSpPr>
            <p:cNvPr id="59" name="椭圆 11"/>
            <p:cNvSpPr/>
            <p:nvPr/>
          </p:nvSpPr>
          <p:spPr>
            <a:xfrm>
              <a:off x="620782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CN" altLang="en-US" sz="2000" b="1" kern="0">
                <a:solidFill>
                  <a:schemeClr val="tx1">
                    <a:lumMod val="50000"/>
                    <a:lumOff val="50000"/>
                  </a:schemeClr>
                </a:solidFill>
                <a:cs typeface="+mn-ea"/>
                <a:sym typeface="+mn-lt"/>
              </a:endParaRPr>
            </a:p>
          </p:txBody>
        </p:sp>
        <p:sp>
          <p:nvSpPr>
            <p:cNvPr id="66" name="KSO_Shape"/>
            <p:cNvSpPr/>
            <p:nvPr/>
          </p:nvSpPr>
          <p:spPr bwMode="auto">
            <a:xfrm>
              <a:off x="6397116" y="1434118"/>
              <a:ext cx="570284" cy="570284"/>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grpSp>
        <p:nvGrpSpPr>
          <p:cNvPr id="73" name="组合 72"/>
          <p:cNvGrpSpPr/>
          <p:nvPr/>
        </p:nvGrpSpPr>
        <p:grpSpPr>
          <a:xfrm>
            <a:off x="2396258" y="1438948"/>
            <a:ext cx="948873" cy="1143356"/>
            <a:chOff x="2061254" y="1203598"/>
            <a:chExt cx="948873" cy="1143356"/>
          </a:xfrm>
        </p:grpSpPr>
        <p:sp>
          <p:nvSpPr>
            <p:cNvPr id="56" name="椭圆 11"/>
            <p:cNvSpPr/>
            <p:nvPr/>
          </p:nvSpPr>
          <p:spPr>
            <a:xfrm>
              <a:off x="206125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68" name="KSO_Shape"/>
            <p:cNvSpPr/>
            <p:nvPr/>
          </p:nvSpPr>
          <p:spPr bwMode="auto">
            <a:xfrm>
              <a:off x="2324837" y="1385459"/>
              <a:ext cx="421702" cy="667602"/>
            </a:xfrm>
            <a:custGeom>
              <a:avLst/>
              <a:gdLst>
                <a:gd name="T0" fmla="*/ 2147483646 w 3864"/>
                <a:gd name="T1" fmla="*/ 1817606605 h 6111"/>
                <a:gd name="T2" fmla="*/ 2147483646 w 3864"/>
                <a:gd name="T3" fmla="*/ 2147483646 h 6111"/>
                <a:gd name="T4" fmla="*/ 2147483646 w 3864"/>
                <a:gd name="T5" fmla="*/ 2147483646 h 6111"/>
                <a:gd name="T6" fmla="*/ 2147483646 w 3864"/>
                <a:gd name="T7" fmla="*/ 2147483646 h 6111"/>
                <a:gd name="T8" fmla="*/ 2147483646 w 3864"/>
                <a:gd name="T9" fmla="*/ 2147483646 h 6111"/>
                <a:gd name="T10" fmla="*/ 2147483646 w 3864"/>
                <a:gd name="T11" fmla="*/ 2147483646 h 6111"/>
                <a:gd name="T12" fmla="*/ 2147483646 w 3864"/>
                <a:gd name="T13" fmla="*/ 2147483646 h 6111"/>
                <a:gd name="T14" fmla="*/ 2147483646 w 3864"/>
                <a:gd name="T15" fmla="*/ 2147483646 h 6111"/>
                <a:gd name="T16" fmla="*/ 2147483646 w 3864"/>
                <a:gd name="T17" fmla="*/ 2147483646 h 6111"/>
                <a:gd name="T18" fmla="*/ 2147483646 w 3864"/>
                <a:gd name="T19" fmla="*/ 2147483646 h 6111"/>
                <a:gd name="T20" fmla="*/ 2147483646 w 3864"/>
                <a:gd name="T21" fmla="*/ 2147483646 h 6111"/>
                <a:gd name="T22" fmla="*/ 2147483646 w 3864"/>
                <a:gd name="T23" fmla="*/ 2147483646 h 6111"/>
                <a:gd name="T24" fmla="*/ 2147483646 w 3864"/>
                <a:gd name="T25" fmla="*/ 2147483646 h 6111"/>
                <a:gd name="T26" fmla="*/ 2147483646 w 3864"/>
                <a:gd name="T27" fmla="*/ 2147483646 h 6111"/>
                <a:gd name="T28" fmla="*/ 2147483646 w 3864"/>
                <a:gd name="T29" fmla="*/ 2147483646 h 6111"/>
                <a:gd name="T30" fmla="*/ 2147483646 w 3864"/>
                <a:gd name="T31" fmla="*/ 2147483646 h 6111"/>
                <a:gd name="T32" fmla="*/ 2147483646 w 3864"/>
                <a:gd name="T33" fmla="*/ 2147483646 h 6111"/>
                <a:gd name="T34" fmla="*/ 2147483646 w 3864"/>
                <a:gd name="T35" fmla="*/ 2147483646 h 6111"/>
                <a:gd name="T36" fmla="*/ 574134261 w 3864"/>
                <a:gd name="T37" fmla="*/ 2147483646 h 6111"/>
                <a:gd name="T38" fmla="*/ 906491754 w 3864"/>
                <a:gd name="T39" fmla="*/ 2147483646 h 6111"/>
                <a:gd name="T40" fmla="*/ 2147483646 w 3864"/>
                <a:gd name="T41" fmla="*/ 2147483646 h 6111"/>
                <a:gd name="T42" fmla="*/ 2147483646 w 3864"/>
                <a:gd name="T43" fmla="*/ 2147483646 h 6111"/>
                <a:gd name="T44" fmla="*/ 2147483646 w 3864"/>
                <a:gd name="T45" fmla="*/ 2147483646 h 6111"/>
                <a:gd name="T46" fmla="*/ 2147483646 w 3864"/>
                <a:gd name="T47" fmla="*/ 1817606605 h 6111"/>
                <a:gd name="T48" fmla="*/ 2147483646 w 3864"/>
                <a:gd name="T49" fmla="*/ 2147483646 h 6111"/>
                <a:gd name="T50" fmla="*/ 2147483646 w 3864"/>
                <a:gd name="T51" fmla="*/ 2147483646 h 6111"/>
                <a:gd name="T52" fmla="*/ 2147483646 w 3864"/>
                <a:gd name="T53" fmla="*/ 2147483646 h 6111"/>
                <a:gd name="T54" fmla="*/ 2147483646 w 3864"/>
                <a:gd name="T55" fmla="*/ 2147483646 h 6111"/>
                <a:gd name="T56" fmla="*/ 2147483646 w 3864"/>
                <a:gd name="T57" fmla="*/ 2147483646 h 6111"/>
                <a:gd name="T58" fmla="*/ 2147483646 w 3864"/>
                <a:gd name="T59" fmla="*/ 2147483646 h 6111"/>
                <a:gd name="T60" fmla="*/ 2147483646 w 3864"/>
                <a:gd name="T61" fmla="*/ 2147483646 h 6111"/>
                <a:gd name="T62" fmla="*/ 2147483646 w 3864"/>
                <a:gd name="T63" fmla="*/ 2147483646 h 6111"/>
                <a:gd name="T64" fmla="*/ 2147483646 w 3864"/>
                <a:gd name="T65" fmla="*/ 2147483646 h 6111"/>
                <a:gd name="T66" fmla="*/ 2147483646 w 3864"/>
                <a:gd name="T67" fmla="*/ 2147483646 h 6111"/>
                <a:gd name="T68" fmla="*/ 2147483646 w 3864"/>
                <a:gd name="T69" fmla="*/ 2147483646 h 6111"/>
                <a:gd name="T70" fmla="*/ 2147483646 w 3864"/>
                <a:gd name="T71" fmla="*/ 2147483646 h 6111"/>
                <a:gd name="T72" fmla="*/ 2147483646 w 3864"/>
                <a:gd name="T73" fmla="*/ 2147483646 h 6111"/>
                <a:gd name="T74" fmla="*/ 2147483646 w 3864"/>
                <a:gd name="T75" fmla="*/ 2147483646 h 6111"/>
                <a:gd name="T76" fmla="*/ 2147483646 w 3864"/>
                <a:gd name="T77" fmla="*/ 2147483646 h 6111"/>
                <a:gd name="T78" fmla="*/ 2147483646 w 3864"/>
                <a:gd name="T79" fmla="*/ 2147483646 h 6111"/>
                <a:gd name="T80" fmla="*/ 2147483646 w 3864"/>
                <a:gd name="T81" fmla="*/ 2147483646 h 6111"/>
                <a:gd name="T82" fmla="*/ 2147483646 w 3864"/>
                <a:gd name="T83" fmla="*/ 2147483646 h 6111"/>
                <a:gd name="T84" fmla="*/ 2147483646 w 3864"/>
                <a:gd name="T85" fmla="*/ 2147483646 h 6111"/>
                <a:gd name="T86" fmla="*/ 2147483646 w 3864"/>
                <a:gd name="T87" fmla="*/ 2147483646 h 6111"/>
                <a:gd name="T88" fmla="*/ 2147483646 w 3864"/>
                <a:gd name="T89" fmla="*/ 2147483646 h 6111"/>
                <a:gd name="T90" fmla="*/ 2147483646 w 3864"/>
                <a:gd name="T91" fmla="*/ 2147483646 h 6111"/>
                <a:gd name="T92" fmla="*/ 2147483646 w 3864"/>
                <a:gd name="T93" fmla="*/ 2147483646 h 6111"/>
                <a:gd name="T94" fmla="*/ 2147483646 w 3864"/>
                <a:gd name="T95" fmla="*/ 2147483646 h 6111"/>
                <a:gd name="T96" fmla="*/ 2147483646 w 3864"/>
                <a:gd name="T97" fmla="*/ 2147483646 h 6111"/>
                <a:gd name="T98" fmla="*/ 2147483646 w 3864"/>
                <a:gd name="T99" fmla="*/ 2147483646 h 6111"/>
                <a:gd name="T100" fmla="*/ 2147483646 w 3864"/>
                <a:gd name="T101" fmla="*/ 2147483646 h 6111"/>
                <a:gd name="T102" fmla="*/ 2147483646 w 3864"/>
                <a:gd name="T103" fmla="*/ 2147483646 h 6111"/>
                <a:gd name="T104" fmla="*/ 2147483646 w 3864"/>
                <a:gd name="T105" fmla="*/ 2147483646 h 6111"/>
                <a:gd name="T106" fmla="*/ 2147483646 w 3864"/>
                <a:gd name="T107" fmla="*/ 2147483646 h 6111"/>
                <a:gd name="T108" fmla="*/ 2147483646 w 3864"/>
                <a:gd name="T109" fmla="*/ 2147483646 h 6111"/>
                <a:gd name="T110" fmla="*/ 2147483646 w 3864"/>
                <a:gd name="T111" fmla="*/ 2147483646 h 6111"/>
                <a:gd name="T112" fmla="*/ 2147483646 w 3864"/>
                <a:gd name="T113" fmla="*/ 2147483646 h 6111"/>
                <a:gd name="T114" fmla="*/ 2147483646 w 3864"/>
                <a:gd name="T115" fmla="*/ 2147483646 h 6111"/>
                <a:gd name="T116" fmla="*/ 2147483646 w 3864"/>
                <a:gd name="T117" fmla="*/ 2147483646 h 6111"/>
                <a:gd name="T118" fmla="*/ 2147483646 w 3864"/>
                <a:gd name="T119" fmla="*/ 2147483646 h 61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864" h="6111">
                  <a:moveTo>
                    <a:pt x="1932" y="0"/>
                  </a:moveTo>
                  <a:lnTo>
                    <a:pt x="1932" y="0"/>
                  </a:lnTo>
                  <a:lnTo>
                    <a:pt x="1982" y="0"/>
                  </a:lnTo>
                  <a:lnTo>
                    <a:pt x="2031" y="2"/>
                  </a:lnTo>
                  <a:lnTo>
                    <a:pt x="2081" y="5"/>
                  </a:lnTo>
                  <a:lnTo>
                    <a:pt x="2129" y="9"/>
                  </a:lnTo>
                  <a:lnTo>
                    <a:pt x="2178" y="15"/>
                  </a:lnTo>
                  <a:lnTo>
                    <a:pt x="2226" y="22"/>
                  </a:lnTo>
                  <a:lnTo>
                    <a:pt x="2273" y="30"/>
                  </a:lnTo>
                  <a:lnTo>
                    <a:pt x="2321" y="39"/>
                  </a:lnTo>
                  <a:lnTo>
                    <a:pt x="2367" y="48"/>
                  </a:lnTo>
                  <a:lnTo>
                    <a:pt x="2415" y="60"/>
                  </a:lnTo>
                  <a:lnTo>
                    <a:pt x="2460" y="73"/>
                  </a:lnTo>
                  <a:lnTo>
                    <a:pt x="2507" y="87"/>
                  </a:lnTo>
                  <a:lnTo>
                    <a:pt x="2551" y="101"/>
                  </a:lnTo>
                  <a:lnTo>
                    <a:pt x="2596" y="117"/>
                  </a:lnTo>
                  <a:lnTo>
                    <a:pt x="2640" y="133"/>
                  </a:lnTo>
                  <a:lnTo>
                    <a:pt x="2683" y="152"/>
                  </a:lnTo>
                  <a:lnTo>
                    <a:pt x="2727" y="170"/>
                  </a:lnTo>
                  <a:lnTo>
                    <a:pt x="2769" y="190"/>
                  </a:lnTo>
                  <a:lnTo>
                    <a:pt x="2811" y="211"/>
                  </a:lnTo>
                  <a:lnTo>
                    <a:pt x="2853" y="233"/>
                  </a:lnTo>
                  <a:lnTo>
                    <a:pt x="2893" y="255"/>
                  </a:lnTo>
                  <a:lnTo>
                    <a:pt x="2934" y="279"/>
                  </a:lnTo>
                  <a:lnTo>
                    <a:pt x="2973" y="304"/>
                  </a:lnTo>
                  <a:lnTo>
                    <a:pt x="3012" y="329"/>
                  </a:lnTo>
                  <a:lnTo>
                    <a:pt x="3050" y="356"/>
                  </a:lnTo>
                  <a:lnTo>
                    <a:pt x="3087" y="383"/>
                  </a:lnTo>
                  <a:lnTo>
                    <a:pt x="3124" y="412"/>
                  </a:lnTo>
                  <a:lnTo>
                    <a:pt x="3160" y="441"/>
                  </a:lnTo>
                  <a:lnTo>
                    <a:pt x="3196" y="471"/>
                  </a:lnTo>
                  <a:lnTo>
                    <a:pt x="3231" y="501"/>
                  </a:lnTo>
                  <a:lnTo>
                    <a:pt x="3265" y="532"/>
                  </a:lnTo>
                  <a:lnTo>
                    <a:pt x="3297" y="565"/>
                  </a:lnTo>
                  <a:lnTo>
                    <a:pt x="3330" y="599"/>
                  </a:lnTo>
                  <a:lnTo>
                    <a:pt x="3362" y="632"/>
                  </a:lnTo>
                  <a:lnTo>
                    <a:pt x="3393" y="667"/>
                  </a:lnTo>
                  <a:lnTo>
                    <a:pt x="3423" y="702"/>
                  </a:lnTo>
                  <a:lnTo>
                    <a:pt x="3452" y="739"/>
                  </a:lnTo>
                  <a:lnTo>
                    <a:pt x="3480" y="775"/>
                  </a:lnTo>
                  <a:lnTo>
                    <a:pt x="3507" y="813"/>
                  </a:lnTo>
                  <a:lnTo>
                    <a:pt x="3534" y="852"/>
                  </a:lnTo>
                  <a:lnTo>
                    <a:pt x="3560" y="890"/>
                  </a:lnTo>
                  <a:lnTo>
                    <a:pt x="3584" y="930"/>
                  </a:lnTo>
                  <a:lnTo>
                    <a:pt x="3607" y="970"/>
                  </a:lnTo>
                  <a:lnTo>
                    <a:pt x="3631" y="1011"/>
                  </a:lnTo>
                  <a:lnTo>
                    <a:pt x="3653" y="1051"/>
                  </a:lnTo>
                  <a:lnTo>
                    <a:pt x="3674" y="1094"/>
                  </a:lnTo>
                  <a:lnTo>
                    <a:pt x="3693" y="1136"/>
                  </a:lnTo>
                  <a:lnTo>
                    <a:pt x="3712" y="1179"/>
                  </a:lnTo>
                  <a:lnTo>
                    <a:pt x="3729" y="1223"/>
                  </a:lnTo>
                  <a:lnTo>
                    <a:pt x="3747" y="1267"/>
                  </a:lnTo>
                  <a:lnTo>
                    <a:pt x="3762" y="1312"/>
                  </a:lnTo>
                  <a:lnTo>
                    <a:pt x="3777" y="1357"/>
                  </a:lnTo>
                  <a:lnTo>
                    <a:pt x="3791" y="1402"/>
                  </a:lnTo>
                  <a:lnTo>
                    <a:pt x="3802" y="1449"/>
                  </a:lnTo>
                  <a:lnTo>
                    <a:pt x="3814" y="1495"/>
                  </a:lnTo>
                  <a:lnTo>
                    <a:pt x="3824" y="1543"/>
                  </a:lnTo>
                  <a:lnTo>
                    <a:pt x="3834" y="1589"/>
                  </a:lnTo>
                  <a:lnTo>
                    <a:pt x="3842" y="1638"/>
                  </a:lnTo>
                  <a:lnTo>
                    <a:pt x="3848" y="1685"/>
                  </a:lnTo>
                  <a:lnTo>
                    <a:pt x="3853" y="1734"/>
                  </a:lnTo>
                  <a:lnTo>
                    <a:pt x="3858" y="1783"/>
                  </a:lnTo>
                  <a:lnTo>
                    <a:pt x="3862" y="1832"/>
                  </a:lnTo>
                  <a:lnTo>
                    <a:pt x="3863" y="1882"/>
                  </a:lnTo>
                  <a:lnTo>
                    <a:pt x="3864" y="1932"/>
                  </a:lnTo>
                  <a:lnTo>
                    <a:pt x="3863" y="1999"/>
                  </a:lnTo>
                  <a:lnTo>
                    <a:pt x="3859" y="2065"/>
                  </a:lnTo>
                  <a:lnTo>
                    <a:pt x="3853" y="2130"/>
                  </a:lnTo>
                  <a:lnTo>
                    <a:pt x="3845" y="2195"/>
                  </a:lnTo>
                  <a:lnTo>
                    <a:pt x="3836" y="2260"/>
                  </a:lnTo>
                  <a:lnTo>
                    <a:pt x="3823" y="2324"/>
                  </a:lnTo>
                  <a:lnTo>
                    <a:pt x="3809" y="2387"/>
                  </a:lnTo>
                  <a:lnTo>
                    <a:pt x="3793" y="2449"/>
                  </a:lnTo>
                  <a:lnTo>
                    <a:pt x="3776" y="2511"/>
                  </a:lnTo>
                  <a:lnTo>
                    <a:pt x="3755" y="2571"/>
                  </a:lnTo>
                  <a:lnTo>
                    <a:pt x="3733" y="2631"/>
                  </a:lnTo>
                  <a:lnTo>
                    <a:pt x="3709" y="2690"/>
                  </a:lnTo>
                  <a:lnTo>
                    <a:pt x="3683" y="2747"/>
                  </a:lnTo>
                  <a:lnTo>
                    <a:pt x="3656" y="2804"/>
                  </a:lnTo>
                  <a:lnTo>
                    <a:pt x="3626" y="2859"/>
                  </a:lnTo>
                  <a:lnTo>
                    <a:pt x="3596" y="2914"/>
                  </a:lnTo>
                  <a:lnTo>
                    <a:pt x="3566" y="2963"/>
                  </a:lnTo>
                  <a:lnTo>
                    <a:pt x="3534" y="3011"/>
                  </a:lnTo>
                  <a:lnTo>
                    <a:pt x="3502" y="3058"/>
                  </a:lnTo>
                  <a:lnTo>
                    <a:pt x="3467" y="3103"/>
                  </a:lnTo>
                  <a:lnTo>
                    <a:pt x="3432" y="3148"/>
                  </a:lnTo>
                  <a:lnTo>
                    <a:pt x="3395" y="3193"/>
                  </a:lnTo>
                  <a:lnTo>
                    <a:pt x="3358" y="3234"/>
                  </a:lnTo>
                  <a:lnTo>
                    <a:pt x="3318" y="3276"/>
                  </a:lnTo>
                  <a:lnTo>
                    <a:pt x="3278" y="3317"/>
                  </a:lnTo>
                  <a:lnTo>
                    <a:pt x="3237" y="3356"/>
                  </a:lnTo>
                  <a:lnTo>
                    <a:pt x="3194" y="3393"/>
                  </a:lnTo>
                  <a:lnTo>
                    <a:pt x="3150" y="3431"/>
                  </a:lnTo>
                  <a:lnTo>
                    <a:pt x="3106" y="3465"/>
                  </a:lnTo>
                  <a:lnTo>
                    <a:pt x="3059" y="3500"/>
                  </a:lnTo>
                  <a:lnTo>
                    <a:pt x="3013" y="3533"/>
                  </a:lnTo>
                  <a:lnTo>
                    <a:pt x="2965" y="3564"/>
                  </a:lnTo>
                  <a:lnTo>
                    <a:pt x="2965" y="3763"/>
                  </a:lnTo>
                  <a:lnTo>
                    <a:pt x="3040" y="3756"/>
                  </a:lnTo>
                  <a:lnTo>
                    <a:pt x="3184" y="3744"/>
                  </a:lnTo>
                  <a:lnTo>
                    <a:pt x="3240" y="3879"/>
                  </a:lnTo>
                  <a:lnTo>
                    <a:pt x="3257" y="3921"/>
                  </a:lnTo>
                  <a:lnTo>
                    <a:pt x="3272" y="3961"/>
                  </a:lnTo>
                  <a:lnTo>
                    <a:pt x="3283" y="4003"/>
                  </a:lnTo>
                  <a:lnTo>
                    <a:pt x="3293" y="4044"/>
                  </a:lnTo>
                  <a:lnTo>
                    <a:pt x="3301" y="4084"/>
                  </a:lnTo>
                  <a:lnTo>
                    <a:pt x="3305" y="4125"/>
                  </a:lnTo>
                  <a:lnTo>
                    <a:pt x="3309" y="4166"/>
                  </a:lnTo>
                  <a:lnTo>
                    <a:pt x="3310" y="4206"/>
                  </a:lnTo>
                  <a:lnTo>
                    <a:pt x="3309" y="4248"/>
                  </a:lnTo>
                  <a:lnTo>
                    <a:pt x="3305" y="4289"/>
                  </a:lnTo>
                  <a:lnTo>
                    <a:pt x="3300" y="4329"/>
                  </a:lnTo>
                  <a:lnTo>
                    <a:pt x="3292" y="4370"/>
                  </a:lnTo>
                  <a:lnTo>
                    <a:pt x="3282" y="4409"/>
                  </a:lnTo>
                  <a:lnTo>
                    <a:pt x="3269" y="4449"/>
                  </a:lnTo>
                  <a:lnTo>
                    <a:pt x="3256" y="4487"/>
                  </a:lnTo>
                  <a:lnTo>
                    <a:pt x="3239" y="4527"/>
                  </a:lnTo>
                  <a:lnTo>
                    <a:pt x="3224" y="4560"/>
                  </a:lnTo>
                  <a:lnTo>
                    <a:pt x="3240" y="4600"/>
                  </a:lnTo>
                  <a:lnTo>
                    <a:pt x="3257" y="4642"/>
                  </a:lnTo>
                  <a:lnTo>
                    <a:pt x="3272" y="4682"/>
                  </a:lnTo>
                  <a:lnTo>
                    <a:pt x="3283" y="4724"/>
                  </a:lnTo>
                  <a:lnTo>
                    <a:pt x="3293" y="4765"/>
                  </a:lnTo>
                  <a:lnTo>
                    <a:pt x="3301" y="4805"/>
                  </a:lnTo>
                  <a:lnTo>
                    <a:pt x="3305" y="4846"/>
                  </a:lnTo>
                  <a:lnTo>
                    <a:pt x="3309" y="4888"/>
                  </a:lnTo>
                  <a:lnTo>
                    <a:pt x="3310" y="4927"/>
                  </a:lnTo>
                  <a:lnTo>
                    <a:pt x="3309" y="4969"/>
                  </a:lnTo>
                  <a:lnTo>
                    <a:pt x="3305" y="5010"/>
                  </a:lnTo>
                  <a:lnTo>
                    <a:pt x="3300" y="5050"/>
                  </a:lnTo>
                  <a:lnTo>
                    <a:pt x="3292" y="5091"/>
                  </a:lnTo>
                  <a:lnTo>
                    <a:pt x="3282" y="5130"/>
                  </a:lnTo>
                  <a:lnTo>
                    <a:pt x="3269" y="5170"/>
                  </a:lnTo>
                  <a:lnTo>
                    <a:pt x="3256" y="5209"/>
                  </a:lnTo>
                  <a:lnTo>
                    <a:pt x="3239" y="5248"/>
                  </a:lnTo>
                  <a:lnTo>
                    <a:pt x="3191" y="5356"/>
                  </a:lnTo>
                  <a:lnTo>
                    <a:pt x="3073" y="5366"/>
                  </a:lnTo>
                  <a:lnTo>
                    <a:pt x="886" y="5559"/>
                  </a:lnTo>
                  <a:lnTo>
                    <a:pt x="735" y="5573"/>
                  </a:lnTo>
                  <a:lnTo>
                    <a:pt x="681" y="5430"/>
                  </a:lnTo>
                  <a:lnTo>
                    <a:pt x="668" y="5395"/>
                  </a:lnTo>
                  <a:lnTo>
                    <a:pt x="656" y="5359"/>
                  </a:lnTo>
                  <a:lnTo>
                    <a:pt x="646" y="5323"/>
                  </a:lnTo>
                  <a:lnTo>
                    <a:pt x="636" y="5286"/>
                  </a:lnTo>
                  <a:lnTo>
                    <a:pt x="628" y="5249"/>
                  </a:lnTo>
                  <a:lnTo>
                    <a:pt x="623" y="5210"/>
                  </a:lnTo>
                  <a:lnTo>
                    <a:pt x="618" y="5172"/>
                  </a:lnTo>
                  <a:lnTo>
                    <a:pt x="616" y="5133"/>
                  </a:lnTo>
                  <a:lnTo>
                    <a:pt x="614" y="5091"/>
                  </a:lnTo>
                  <a:lnTo>
                    <a:pt x="617" y="5049"/>
                  </a:lnTo>
                  <a:lnTo>
                    <a:pt x="621" y="5006"/>
                  </a:lnTo>
                  <a:lnTo>
                    <a:pt x="628" y="4963"/>
                  </a:lnTo>
                  <a:lnTo>
                    <a:pt x="633" y="4941"/>
                  </a:lnTo>
                  <a:lnTo>
                    <a:pt x="638" y="4919"/>
                  </a:lnTo>
                  <a:lnTo>
                    <a:pt x="645" y="4897"/>
                  </a:lnTo>
                  <a:lnTo>
                    <a:pt x="652" y="4875"/>
                  </a:lnTo>
                  <a:lnTo>
                    <a:pt x="659" y="4853"/>
                  </a:lnTo>
                  <a:lnTo>
                    <a:pt x="668" y="4831"/>
                  </a:lnTo>
                  <a:lnTo>
                    <a:pt x="677" y="4808"/>
                  </a:lnTo>
                  <a:lnTo>
                    <a:pt x="688" y="4786"/>
                  </a:lnTo>
                  <a:lnTo>
                    <a:pt x="700" y="4759"/>
                  </a:lnTo>
                  <a:lnTo>
                    <a:pt x="681" y="4709"/>
                  </a:lnTo>
                  <a:lnTo>
                    <a:pt x="668" y="4674"/>
                  </a:lnTo>
                  <a:lnTo>
                    <a:pt x="656" y="4638"/>
                  </a:lnTo>
                  <a:lnTo>
                    <a:pt x="646" y="4602"/>
                  </a:lnTo>
                  <a:lnTo>
                    <a:pt x="636" y="4565"/>
                  </a:lnTo>
                  <a:lnTo>
                    <a:pt x="628" y="4528"/>
                  </a:lnTo>
                  <a:lnTo>
                    <a:pt x="623" y="4489"/>
                  </a:lnTo>
                  <a:lnTo>
                    <a:pt x="618" y="4451"/>
                  </a:lnTo>
                  <a:lnTo>
                    <a:pt x="616" y="4412"/>
                  </a:lnTo>
                  <a:lnTo>
                    <a:pt x="614" y="4370"/>
                  </a:lnTo>
                  <a:lnTo>
                    <a:pt x="617" y="4327"/>
                  </a:lnTo>
                  <a:lnTo>
                    <a:pt x="621" y="4285"/>
                  </a:lnTo>
                  <a:lnTo>
                    <a:pt x="628" y="4242"/>
                  </a:lnTo>
                  <a:lnTo>
                    <a:pt x="633" y="4220"/>
                  </a:lnTo>
                  <a:lnTo>
                    <a:pt x="638" y="4198"/>
                  </a:lnTo>
                  <a:lnTo>
                    <a:pt x="645" y="4176"/>
                  </a:lnTo>
                  <a:lnTo>
                    <a:pt x="652" y="4154"/>
                  </a:lnTo>
                  <a:lnTo>
                    <a:pt x="659" y="4132"/>
                  </a:lnTo>
                  <a:lnTo>
                    <a:pt x="668" y="4110"/>
                  </a:lnTo>
                  <a:lnTo>
                    <a:pt x="677" y="4087"/>
                  </a:lnTo>
                  <a:lnTo>
                    <a:pt x="688" y="4064"/>
                  </a:lnTo>
                  <a:lnTo>
                    <a:pt x="736" y="3960"/>
                  </a:lnTo>
                  <a:lnTo>
                    <a:pt x="851" y="3950"/>
                  </a:lnTo>
                  <a:lnTo>
                    <a:pt x="934" y="3943"/>
                  </a:lnTo>
                  <a:lnTo>
                    <a:pt x="934" y="3586"/>
                  </a:lnTo>
                  <a:lnTo>
                    <a:pt x="885" y="3555"/>
                  </a:lnTo>
                  <a:lnTo>
                    <a:pt x="836" y="3522"/>
                  </a:lnTo>
                  <a:lnTo>
                    <a:pt x="789" y="3489"/>
                  </a:lnTo>
                  <a:lnTo>
                    <a:pt x="742" y="3454"/>
                  </a:lnTo>
                  <a:lnTo>
                    <a:pt x="697" y="3417"/>
                  </a:lnTo>
                  <a:lnTo>
                    <a:pt x="653" y="3378"/>
                  </a:lnTo>
                  <a:lnTo>
                    <a:pt x="610" y="3340"/>
                  </a:lnTo>
                  <a:lnTo>
                    <a:pt x="568" y="3299"/>
                  </a:lnTo>
                  <a:lnTo>
                    <a:pt x="527" y="3258"/>
                  </a:lnTo>
                  <a:lnTo>
                    <a:pt x="488" y="3215"/>
                  </a:lnTo>
                  <a:lnTo>
                    <a:pt x="450" y="3170"/>
                  </a:lnTo>
                  <a:lnTo>
                    <a:pt x="414" y="3125"/>
                  </a:lnTo>
                  <a:lnTo>
                    <a:pt x="378" y="3079"/>
                  </a:lnTo>
                  <a:lnTo>
                    <a:pt x="344" y="3031"/>
                  </a:lnTo>
                  <a:lnTo>
                    <a:pt x="311" y="2982"/>
                  </a:lnTo>
                  <a:lnTo>
                    <a:pt x="280" y="2934"/>
                  </a:lnTo>
                  <a:lnTo>
                    <a:pt x="248" y="2878"/>
                  </a:lnTo>
                  <a:lnTo>
                    <a:pt x="217" y="2821"/>
                  </a:lnTo>
                  <a:lnTo>
                    <a:pt x="188" y="2763"/>
                  </a:lnTo>
                  <a:lnTo>
                    <a:pt x="162" y="2705"/>
                  </a:lnTo>
                  <a:lnTo>
                    <a:pt x="136" y="2644"/>
                  </a:lnTo>
                  <a:lnTo>
                    <a:pt x="113" y="2584"/>
                  </a:lnTo>
                  <a:lnTo>
                    <a:pt x="92" y="2523"/>
                  </a:lnTo>
                  <a:lnTo>
                    <a:pt x="73" y="2460"/>
                  </a:lnTo>
                  <a:lnTo>
                    <a:pt x="56" y="2396"/>
                  </a:lnTo>
                  <a:lnTo>
                    <a:pt x="42" y="2332"/>
                  </a:lnTo>
                  <a:lnTo>
                    <a:pt x="29" y="2267"/>
                  </a:lnTo>
                  <a:lnTo>
                    <a:pt x="19" y="2201"/>
                  </a:lnTo>
                  <a:lnTo>
                    <a:pt x="11" y="2135"/>
                  </a:lnTo>
                  <a:lnTo>
                    <a:pt x="5" y="2067"/>
                  </a:lnTo>
                  <a:lnTo>
                    <a:pt x="1" y="2000"/>
                  </a:lnTo>
                  <a:lnTo>
                    <a:pt x="0" y="1932"/>
                  </a:lnTo>
                  <a:lnTo>
                    <a:pt x="0" y="1882"/>
                  </a:lnTo>
                  <a:lnTo>
                    <a:pt x="3" y="1832"/>
                  </a:lnTo>
                  <a:lnTo>
                    <a:pt x="5" y="1783"/>
                  </a:lnTo>
                  <a:lnTo>
                    <a:pt x="10" y="1734"/>
                  </a:lnTo>
                  <a:lnTo>
                    <a:pt x="15" y="1685"/>
                  </a:lnTo>
                  <a:lnTo>
                    <a:pt x="22" y="1638"/>
                  </a:lnTo>
                  <a:lnTo>
                    <a:pt x="30" y="1589"/>
                  </a:lnTo>
                  <a:lnTo>
                    <a:pt x="39" y="1543"/>
                  </a:lnTo>
                  <a:lnTo>
                    <a:pt x="49" y="1495"/>
                  </a:lnTo>
                  <a:lnTo>
                    <a:pt x="61" y="1449"/>
                  </a:lnTo>
                  <a:lnTo>
                    <a:pt x="73" y="1402"/>
                  </a:lnTo>
                  <a:lnTo>
                    <a:pt x="86" y="1357"/>
                  </a:lnTo>
                  <a:lnTo>
                    <a:pt x="101" y="1312"/>
                  </a:lnTo>
                  <a:lnTo>
                    <a:pt x="118" y="1267"/>
                  </a:lnTo>
                  <a:lnTo>
                    <a:pt x="134" y="1223"/>
                  </a:lnTo>
                  <a:lnTo>
                    <a:pt x="151" y="1179"/>
                  </a:lnTo>
                  <a:lnTo>
                    <a:pt x="171" y="1136"/>
                  </a:lnTo>
                  <a:lnTo>
                    <a:pt x="191" y="1094"/>
                  </a:lnTo>
                  <a:lnTo>
                    <a:pt x="212" y="1051"/>
                  </a:lnTo>
                  <a:lnTo>
                    <a:pt x="232" y="1011"/>
                  </a:lnTo>
                  <a:lnTo>
                    <a:pt x="256" y="970"/>
                  </a:lnTo>
                  <a:lnTo>
                    <a:pt x="279" y="930"/>
                  </a:lnTo>
                  <a:lnTo>
                    <a:pt x="304" y="890"/>
                  </a:lnTo>
                  <a:lnTo>
                    <a:pt x="330" y="852"/>
                  </a:lnTo>
                  <a:lnTo>
                    <a:pt x="357" y="813"/>
                  </a:lnTo>
                  <a:lnTo>
                    <a:pt x="383" y="775"/>
                  </a:lnTo>
                  <a:lnTo>
                    <a:pt x="411" y="739"/>
                  </a:lnTo>
                  <a:lnTo>
                    <a:pt x="441" y="702"/>
                  </a:lnTo>
                  <a:lnTo>
                    <a:pt x="470" y="667"/>
                  </a:lnTo>
                  <a:lnTo>
                    <a:pt x="502" y="632"/>
                  </a:lnTo>
                  <a:lnTo>
                    <a:pt x="533" y="599"/>
                  </a:lnTo>
                  <a:lnTo>
                    <a:pt x="566" y="565"/>
                  </a:lnTo>
                  <a:lnTo>
                    <a:pt x="599" y="532"/>
                  </a:lnTo>
                  <a:lnTo>
                    <a:pt x="633" y="501"/>
                  </a:lnTo>
                  <a:lnTo>
                    <a:pt x="668" y="471"/>
                  </a:lnTo>
                  <a:lnTo>
                    <a:pt x="703" y="441"/>
                  </a:lnTo>
                  <a:lnTo>
                    <a:pt x="739" y="412"/>
                  </a:lnTo>
                  <a:lnTo>
                    <a:pt x="776" y="383"/>
                  </a:lnTo>
                  <a:lnTo>
                    <a:pt x="813" y="356"/>
                  </a:lnTo>
                  <a:lnTo>
                    <a:pt x="851" y="329"/>
                  </a:lnTo>
                  <a:lnTo>
                    <a:pt x="891" y="304"/>
                  </a:lnTo>
                  <a:lnTo>
                    <a:pt x="930" y="279"/>
                  </a:lnTo>
                  <a:lnTo>
                    <a:pt x="970" y="255"/>
                  </a:lnTo>
                  <a:lnTo>
                    <a:pt x="1010" y="233"/>
                  </a:lnTo>
                  <a:lnTo>
                    <a:pt x="1052" y="211"/>
                  </a:lnTo>
                  <a:lnTo>
                    <a:pt x="1094" y="190"/>
                  </a:lnTo>
                  <a:lnTo>
                    <a:pt x="1137" y="170"/>
                  </a:lnTo>
                  <a:lnTo>
                    <a:pt x="1180" y="152"/>
                  </a:lnTo>
                  <a:lnTo>
                    <a:pt x="1224" y="133"/>
                  </a:lnTo>
                  <a:lnTo>
                    <a:pt x="1268" y="117"/>
                  </a:lnTo>
                  <a:lnTo>
                    <a:pt x="1312" y="101"/>
                  </a:lnTo>
                  <a:lnTo>
                    <a:pt x="1357" y="87"/>
                  </a:lnTo>
                  <a:lnTo>
                    <a:pt x="1403" y="73"/>
                  </a:lnTo>
                  <a:lnTo>
                    <a:pt x="1449" y="60"/>
                  </a:lnTo>
                  <a:lnTo>
                    <a:pt x="1496" y="48"/>
                  </a:lnTo>
                  <a:lnTo>
                    <a:pt x="1542" y="39"/>
                  </a:lnTo>
                  <a:lnTo>
                    <a:pt x="1590" y="30"/>
                  </a:lnTo>
                  <a:lnTo>
                    <a:pt x="1637" y="22"/>
                  </a:lnTo>
                  <a:lnTo>
                    <a:pt x="1686" y="15"/>
                  </a:lnTo>
                  <a:lnTo>
                    <a:pt x="1735" y="9"/>
                  </a:lnTo>
                  <a:lnTo>
                    <a:pt x="1783" y="5"/>
                  </a:lnTo>
                  <a:lnTo>
                    <a:pt x="1832" y="2"/>
                  </a:lnTo>
                  <a:lnTo>
                    <a:pt x="1882" y="0"/>
                  </a:lnTo>
                  <a:lnTo>
                    <a:pt x="1932" y="0"/>
                  </a:lnTo>
                  <a:close/>
                  <a:moveTo>
                    <a:pt x="1507" y="2300"/>
                  </a:moveTo>
                  <a:lnTo>
                    <a:pt x="1507" y="2300"/>
                  </a:lnTo>
                  <a:lnTo>
                    <a:pt x="1533" y="2310"/>
                  </a:lnTo>
                  <a:lnTo>
                    <a:pt x="1557" y="2318"/>
                  </a:lnTo>
                  <a:lnTo>
                    <a:pt x="1569" y="2321"/>
                  </a:lnTo>
                  <a:lnTo>
                    <a:pt x="1580" y="2323"/>
                  </a:lnTo>
                  <a:lnTo>
                    <a:pt x="1592" y="2324"/>
                  </a:lnTo>
                  <a:lnTo>
                    <a:pt x="1604" y="2324"/>
                  </a:lnTo>
                  <a:lnTo>
                    <a:pt x="1619" y="2324"/>
                  </a:lnTo>
                  <a:lnTo>
                    <a:pt x="1633" y="2322"/>
                  </a:lnTo>
                  <a:lnTo>
                    <a:pt x="1648" y="2318"/>
                  </a:lnTo>
                  <a:lnTo>
                    <a:pt x="1663" y="2314"/>
                  </a:lnTo>
                  <a:lnTo>
                    <a:pt x="1677" y="2308"/>
                  </a:lnTo>
                  <a:lnTo>
                    <a:pt x="1691" y="2300"/>
                  </a:lnTo>
                  <a:lnTo>
                    <a:pt x="1705" y="2289"/>
                  </a:lnTo>
                  <a:lnTo>
                    <a:pt x="1718" y="2279"/>
                  </a:lnTo>
                  <a:lnTo>
                    <a:pt x="1750" y="2251"/>
                  </a:lnTo>
                  <a:lnTo>
                    <a:pt x="1782" y="2276"/>
                  </a:lnTo>
                  <a:lnTo>
                    <a:pt x="1801" y="2290"/>
                  </a:lnTo>
                  <a:lnTo>
                    <a:pt x="1819" y="2303"/>
                  </a:lnTo>
                  <a:lnTo>
                    <a:pt x="1838" y="2314"/>
                  </a:lnTo>
                  <a:lnTo>
                    <a:pt x="1855" y="2323"/>
                  </a:lnTo>
                  <a:lnTo>
                    <a:pt x="1873" y="2330"/>
                  </a:lnTo>
                  <a:lnTo>
                    <a:pt x="1890" y="2336"/>
                  </a:lnTo>
                  <a:lnTo>
                    <a:pt x="1908" y="2339"/>
                  </a:lnTo>
                  <a:lnTo>
                    <a:pt x="1924" y="2340"/>
                  </a:lnTo>
                  <a:lnTo>
                    <a:pt x="1939" y="2340"/>
                  </a:lnTo>
                  <a:lnTo>
                    <a:pt x="1954" y="2338"/>
                  </a:lnTo>
                  <a:lnTo>
                    <a:pt x="1969" y="2333"/>
                  </a:lnTo>
                  <a:lnTo>
                    <a:pt x="1984" y="2328"/>
                  </a:lnTo>
                  <a:lnTo>
                    <a:pt x="1999" y="2319"/>
                  </a:lnTo>
                  <a:lnTo>
                    <a:pt x="2013" y="2309"/>
                  </a:lnTo>
                  <a:lnTo>
                    <a:pt x="2028" y="2296"/>
                  </a:lnTo>
                  <a:lnTo>
                    <a:pt x="2044" y="2282"/>
                  </a:lnTo>
                  <a:lnTo>
                    <a:pt x="2077" y="2246"/>
                  </a:lnTo>
                  <a:lnTo>
                    <a:pt x="2113" y="2279"/>
                  </a:lnTo>
                  <a:lnTo>
                    <a:pt x="2134" y="2295"/>
                  </a:lnTo>
                  <a:lnTo>
                    <a:pt x="2154" y="2308"/>
                  </a:lnTo>
                  <a:lnTo>
                    <a:pt x="2175" y="2319"/>
                  </a:lnTo>
                  <a:lnTo>
                    <a:pt x="2194" y="2326"/>
                  </a:lnTo>
                  <a:lnTo>
                    <a:pt x="2215" y="2332"/>
                  </a:lnTo>
                  <a:lnTo>
                    <a:pt x="2235" y="2336"/>
                  </a:lnTo>
                  <a:lnTo>
                    <a:pt x="2255" y="2337"/>
                  </a:lnTo>
                  <a:lnTo>
                    <a:pt x="2275" y="2336"/>
                  </a:lnTo>
                  <a:lnTo>
                    <a:pt x="2291" y="2333"/>
                  </a:lnTo>
                  <a:lnTo>
                    <a:pt x="2308" y="2330"/>
                  </a:lnTo>
                  <a:lnTo>
                    <a:pt x="2324" y="2325"/>
                  </a:lnTo>
                  <a:lnTo>
                    <a:pt x="2342" y="2319"/>
                  </a:lnTo>
                  <a:lnTo>
                    <a:pt x="2359" y="2314"/>
                  </a:lnTo>
                  <a:lnTo>
                    <a:pt x="2377" y="2307"/>
                  </a:lnTo>
                  <a:lnTo>
                    <a:pt x="2412" y="2290"/>
                  </a:lnTo>
                  <a:lnTo>
                    <a:pt x="2484" y="2175"/>
                  </a:lnTo>
                  <a:lnTo>
                    <a:pt x="2653" y="2281"/>
                  </a:lnTo>
                  <a:lnTo>
                    <a:pt x="2239" y="2948"/>
                  </a:lnTo>
                  <a:lnTo>
                    <a:pt x="2239" y="3826"/>
                  </a:lnTo>
                  <a:lnTo>
                    <a:pt x="2564" y="3799"/>
                  </a:lnTo>
                  <a:lnTo>
                    <a:pt x="2564" y="3450"/>
                  </a:lnTo>
                  <a:lnTo>
                    <a:pt x="2564" y="3332"/>
                  </a:lnTo>
                  <a:lnTo>
                    <a:pt x="2668" y="3274"/>
                  </a:lnTo>
                  <a:lnTo>
                    <a:pt x="2712" y="3248"/>
                  </a:lnTo>
                  <a:lnTo>
                    <a:pt x="2756" y="3222"/>
                  </a:lnTo>
                  <a:lnTo>
                    <a:pt x="2799" y="3194"/>
                  </a:lnTo>
                  <a:lnTo>
                    <a:pt x="2841" y="3163"/>
                  </a:lnTo>
                  <a:lnTo>
                    <a:pt x="2882" y="3132"/>
                  </a:lnTo>
                  <a:lnTo>
                    <a:pt x="2921" y="3100"/>
                  </a:lnTo>
                  <a:lnTo>
                    <a:pt x="2960" y="3066"/>
                  </a:lnTo>
                  <a:lnTo>
                    <a:pt x="2997" y="3031"/>
                  </a:lnTo>
                  <a:lnTo>
                    <a:pt x="3033" y="2995"/>
                  </a:lnTo>
                  <a:lnTo>
                    <a:pt x="3067" y="2958"/>
                  </a:lnTo>
                  <a:lnTo>
                    <a:pt x="3101" y="2918"/>
                  </a:lnTo>
                  <a:lnTo>
                    <a:pt x="3134" y="2879"/>
                  </a:lnTo>
                  <a:lnTo>
                    <a:pt x="3165" y="2838"/>
                  </a:lnTo>
                  <a:lnTo>
                    <a:pt x="3195" y="2797"/>
                  </a:lnTo>
                  <a:lnTo>
                    <a:pt x="3223" y="2754"/>
                  </a:lnTo>
                  <a:lnTo>
                    <a:pt x="3250" y="2711"/>
                  </a:lnTo>
                  <a:lnTo>
                    <a:pt x="3275" y="2667"/>
                  </a:lnTo>
                  <a:lnTo>
                    <a:pt x="3299" y="2624"/>
                  </a:lnTo>
                  <a:lnTo>
                    <a:pt x="3319" y="2578"/>
                  </a:lnTo>
                  <a:lnTo>
                    <a:pt x="3340" y="2533"/>
                  </a:lnTo>
                  <a:lnTo>
                    <a:pt x="3359" y="2487"/>
                  </a:lnTo>
                  <a:lnTo>
                    <a:pt x="3376" y="2439"/>
                  </a:lnTo>
                  <a:lnTo>
                    <a:pt x="3393" y="2391"/>
                  </a:lnTo>
                  <a:lnTo>
                    <a:pt x="3406" y="2343"/>
                  </a:lnTo>
                  <a:lnTo>
                    <a:pt x="3419" y="2293"/>
                  </a:lnTo>
                  <a:lnTo>
                    <a:pt x="3431" y="2243"/>
                  </a:lnTo>
                  <a:lnTo>
                    <a:pt x="3440" y="2193"/>
                  </a:lnTo>
                  <a:lnTo>
                    <a:pt x="3448" y="2142"/>
                  </a:lnTo>
                  <a:lnTo>
                    <a:pt x="3454" y="2089"/>
                  </a:lnTo>
                  <a:lnTo>
                    <a:pt x="3459" y="2037"/>
                  </a:lnTo>
                  <a:lnTo>
                    <a:pt x="3461" y="1985"/>
                  </a:lnTo>
                  <a:lnTo>
                    <a:pt x="3462" y="1932"/>
                  </a:lnTo>
                  <a:lnTo>
                    <a:pt x="3462" y="1892"/>
                  </a:lnTo>
                  <a:lnTo>
                    <a:pt x="3460" y="1853"/>
                  </a:lnTo>
                  <a:lnTo>
                    <a:pt x="3458" y="1814"/>
                  </a:lnTo>
                  <a:lnTo>
                    <a:pt x="3454" y="1775"/>
                  </a:lnTo>
                  <a:lnTo>
                    <a:pt x="3449" y="1737"/>
                  </a:lnTo>
                  <a:lnTo>
                    <a:pt x="3445" y="1698"/>
                  </a:lnTo>
                  <a:lnTo>
                    <a:pt x="3438" y="1661"/>
                  </a:lnTo>
                  <a:lnTo>
                    <a:pt x="3431" y="1623"/>
                  </a:lnTo>
                  <a:lnTo>
                    <a:pt x="3423" y="1586"/>
                  </a:lnTo>
                  <a:lnTo>
                    <a:pt x="3415" y="1548"/>
                  </a:lnTo>
                  <a:lnTo>
                    <a:pt x="3404" y="1512"/>
                  </a:lnTo>
                  <a:lnTo>
                    <a:pt x="3394" y="1476"/>
                  </a:lnTo>
                  <a:lnTo>
                    <a:pt x="3382" y="1440"/>
                  </a:lnTo>
                  <a:lnTo>
                    <a:pt x="3369" y="1406"/>
                  </a:lnTo>
                  <a:lnTo>
                    <a:pt x="3357" y="1371"/>
                  </a:lnTo>
                  <a:lnTo>
                    <a:pt x="3341" y="1336"/>
                  </a:lnTo>
                  <a:lnTo>
                    <a:pt x="3328" y="1301"/>
                  </a:lnTo>
                  <a:lnTo>
                    <a:pt x="3311" y="1267"/>
                  </a:lnTo>
                  <a:lnTo>
                    <a:pt x="3295" y="1235"/>
                  </a:lnTo>
                  <a:lnTo>
                    <a:pt x="3278" y="1202"/>
                  </a:lnTo>
                  <a:lnTo>
                    <a:pt x="3259" y="1170"/>
                  </a:lnTo>
                  <a:lnTo>
                    <a:pt x="3240" y="1137"/>
                  </a:lnTo>
                  <a:lnTo>
                    <a:pt x="3221" y="1106"/>
                  </a:lnTo>
                  <a:lnTo>
                    <a:pt x="3201" y="1076"/>
                  </a:lnTo>
                  <a:lnTo>
                    <a:pt x="3180" y="1046"/>
                  </a:lnTo>
                  <a:lnTo>
                    <a:pt x="3158" y="1015"/>
                  </a:lnTo>
                  <a:lnTo>
                    <a:pt x="3136" y="986"/>
                  </a:lnTo>
                  <a:lnTo>
                    <a:pt x="3113" y="957"/>
                  </a:lnTo>
                  <a:lnTo>
                    <a:pt x="3090" y="930"/>
                  </a:lnTo>
                  <a:lnTo>
                    <a:pt x="3065" y="902"/>
                  </a:lnTo>
                  <a:lnTo>
                    <a:pt x="3040" y="875"/>
                  </a:lnTo>
                  <a:lnTo>
                    <a:pt x="3014" y="849"/>
                  </a:lnTo>
                  <a:lnTo>
                    <a:pt x="2987" y="824"/>
                  </a:lnTo>
                  <a:lnTo>
                    <a:pt x="2961" y="798"/>
                  </a:lnTo>
                  <a:lnTo>
                    <a:pt x="2934" y="774"/>
                  </a:lnTo>
                  <a:lnTo>
                    <a:pt x="2905" y="751"/>
                  </a:lnTo>
                  <a:lnTo>
                    <a:pt x="2877" y="728"/>
                  </a:lnTo>
                  <a:lnTo>
                    <a:pt x="2848" y="704"/>
                  </a:lnTo>
                  <a:lnTo>
                    <a:pt x="2818" y="683"/>
                  </a:lnTo>
                  <a:lnTo>
                    <a:pt x="2788" y="663"/>
                  </a:lnTo>
                  <a:lnTo>
                    <a:pt x="2756" y="642"/>
                  </a:lnTo>
                  <a:lnTo>
                    <a:pt x="2725" y="622"/>
                  </a:lnTo>
                  <a:lnTo>
                    <a:pt x="2694" y="603"/>
                  </a:lnTo>
                  <a:lnTo>
                    <a:pt x="2661" y="586"/>
                  </a:lnTo>
                  <a:lnTo>
                    <a:pt x="2629" y="568"/>
                  </a:lnTo>
                  <a:lnTo>
                    <a:pt x="2595" y="552"/>
                  </a:lnTo>
                  <a:lnTo>
                    <a:pt x="2561" y="536"/>
                  </a:lnTo>
                  <a:lnTo>
                    <a:pt x="2528" y="521"/>
                  </a:lnTo>
                  <a:lnTo>
                    <a:pt x="2493" y="507"/>
                  </a:lnTo>
                  <a:lnTo>
                    <a:pt x="2458" y="494"/>
                  </a:lnTo>
                  <a:lnTo>
                    <a:pt x="2423" y="481"/>
                  </a:lnTo>
                  <a:lnTo>
                    <a:pt x="2387" y="470"/>
                  </a:lnTo>
                  <a:lnTo>
                    <a:pt x="2351" y="459"/>
                  </a:lnTo>
                  <a:lnTo>
                    <a:pt x="2314" y="449"/>
                  </a:lnTo>
                  <a:lnTo>
                    <a:pt x="2277" y="440"/>
                  </a:lnTo>
                  <a:lnTo>
                    <a:pt x="2240" y="431"/>
                  </a:lnTo>
                  <a:lnTo>
                    <a:pt x="2203" y="424"/>
                  </a:lnTo>
                  <a:lnTo>
                    <a:pt x="2164" y="419"/>
                  </a:lnTo>
                  <a:lnTo>
                    <a:pt x="2127" y="413"/>
                  </a:lnTo>
                  <a:lnTo>
                    <a:pt x="2088" y="408"/>
                  </a:lnTo>
                  <a:lnTo>
                    <a:pt x="2049" y="405"/>
                  </a:lnTo>
                  <a:lnTo>
                    <a:pt x="2011" y="402"/>
                  </a:lnTo>
                  <a:lnTo>
                    <a:pt x="1972" y="401"/>
                  </a:lnTo>
                  <a:lnTo>
                    <a:pt x="1932" y="401"/>
                  </a:lnTo>
                  <a:lnTo>
                    <a:pt x="1893" y="401"/>
                  </a:lnTo>
                  <a:lnTo>
                    <a:pt x="1853" y="402"/>
                  </a:lnTo>
                  <a:lnTo>
                    <a:pt x="1814" y="405"/>
                  </a:lnTo>
                  <a:lnTo>
                    <a:pt x="1775" y="408"/>
                  </a:lnTo>
                  <a:lnTo>
                    <a:pt x="1737" y="413"/>
                  </a:lnTo>
                  <a:lnTo>
                    <a:pt x="1699" y="419"/>
                  </a:lnTo>
                  <a:lnTo>
                    <a:pt x="1660" y="424"/>
                  </a:lnTo>
                  <a:lnTo>
                    <a:pt x="1623" y="431"/>
                  </a:lnTo>
                  <a:lnTo>
                    <a:pt x="1586" y="440"/>
                  </a:lnTo>
                  <a:lnTo>
                    <a:pt x="1549" y="449"/>
                  </a:lnTo>
                  <a:lnTo>
                    <a:pt x="1513" y="459"/>
                  </a:lnTo>
                  <a:lnTo>
                    <a:pt x="1477" y="470"/>
                  </a:lnTo>
                  <a:lnTo>
                    <a:pt x="1441" y="481"/>
                  </a:lnTo>
                  <a:lnTo>
                    <a:pt x="1405" y="494"/>
                  </a:lnTo>
                  <a:lnTo>
                    <a:pt x="1370" y="507"/>
                  </a:lnTo>
                  <a:lnTo>
                    <a:pt x="1335" y="521"/>
                  </a:lnTo>
                  <a:lnTo>
                    <a:pt x="1302" y="536"/>
                  </a:lnTo>
                  <a:lnTo>
                    <a:pt x="1268" y="552"/>
                  </a:lnTo>
                  <a:lnTo>
                    <a:pt x="1234" y="568"/>
                  </a:lnTo>
                  <a:lnTo>
                    <a:pt x="1202" y="586"/>
                  </a:lnTo>
                  <a:lnTo>
                    <a:pt x="1169" y="603"/>
                  </a:lnTo>
                  <a:lnTo>
                    <a:pt x="1138" y="622"/>
                  </a:lnTo>
                  <a:lnTo>
                    <a:pt x="1107" y="642"/>
                  </a:lnTo>
                  <a:lnTo>
                    <a:pt x="1076" y="663"/>
                  </a:lnTo>
                  <a:lnTo>
                    <a:pt x="1045" y="683"/>
                  </a:lnTo>
                  <a:lnTo>
                    <a:pt x="1016" y="704"/>
                  </a:lnTo>
                  <a:lnTo>
                    <a:pt x="987" y="728"/>
                  </a:lnTo>
                  <a:lnTo>
                    <a:pt x="958" y="751"/>
                  </a:lnTo>
                  <a:lnTo>
                    <a:pt x="930" y="774"/>
                  </a:lnTo>
                  <a:lnTo>
                    <a:pt x="902" y="798"/>
                  </a:lnTo>
                  <a:lnTo>
                    <a:pt x="876" y="824"/>
                  </a:lnTo>
                  <a:lnTo>
                    <a:pt x="849" y="849"/>
                  </a:lnTo>
                  <a:lnTo>
                    <a:pt x="823" y="875"/>
                  </a:lnTo>
                  <a:lnTo>
                    <a:pt x="799" y="902"/>
                  </a:lnTo>
                  <a:lnTo>
                    <a:pt x="775" y="930"/>
                  </a:lnTo>
                  <a:lnTo>
                    <a:pt x="750" y="957"/>
                  </a:lnTo>
                  <a:lnTo>
                    <a:pt x="728" y="986"/>
                  </a:lnTo>
                  <a:lnTo>
                    <a:pt x="705" y="1015"/>
                  </a:lnTo>
                  <a:lnTo>
                    <a:pt x="684" y="1046"/>
                  </a:lnTo>
                  <a:lnTo>
                    <a:pt x="662" y="1076"/>
                  </a:lnTo>
                  <a:lnTo>
                    <a:pt x="642" y="1106"/>
                  </a:lnTo>
                  <a:lnTo>
                    <a:pt x="623" y="1137"/>
                  </a:lnTo>
                  <a:lnTo>
                    <a:pt x="604" y="1170"/>
                  </a:lnTo>
                  <a:lnTo>
                    <a:pt x="585" y="1202"/>
                  </a:lnTo>
                  <a:lnTo>
                    <a:pt x="569" y="1235"/>
                  </a:lnTo>
                  <a:lnTo>
                    <a:pt x="552" y="1267"/>
                  </a:lnTo>
                  <a:lnTo>
                    <a:pt x="537" y="1301"/>
                  </a:lnTo>
                  <a:lnTo>
                    <a:pt x="522" y="1336"/>
                  </a:lnTo>
                  <a:lnTo>
                    <a:pt x="508" y="1371"/>
                  </a:lnTo>
                  <a:lnTo>
                    <a:pt x="494" y="1406"/>
                  </a:lnTo>
                  <a:lnTo>
                    <a:pt x="482" y="1440"/>
                  </a:lnTo>
                  <a:lnTo>
                    <a:pt x="470" y="1476"/>
                  </a:lnTo>
                  <a:lnTo>
                    <a:pt x="459" y="1512"/>
                  </a:lnTo>
                  <a:lnTo>
                    <a:pt x="450" y="1548"/>
                  </a:lnTo>
                  <a:lnTo>
                    <a:pt x="440" y="1586"/>
                  </a:lnTo>
                  <a:lnTo>
                    <a:pt x="432" y="1623"/>
                  </a:lnTo>
                  <a:lnTo>
                    <a:pt x="425" y="1661"/>
                  </a:lnTo>
                  <a:lnTo>
                    <a:pt x="418" y="1698"/>
                  </a:lnTo>
                  <a:lnTo>
                    <a:pt x="414" y="1737"/>
                  </a:lnTo>
                  <a:lnTo>
                    <a:pt x="409" y="1775"/>
                  </a:lnTo>
                  <a:lnTo>
                    <a:pt x="405" y="1814"/>
                  </a:lnTo>
                  <a:lnTo>
                    <a:pt x="403" y="1853"/>
                  </a:lnTo>
                  <a:lnTo>
                    <a:pt x="402" y="1892"/>
                  </a:lnTo>
                  <a:lnTo>
                    <a:pt x="401" y="1932"/>
                  </a:lnTo>
                  <a:lnTo>
                    <a:pt x="402" y="1986"/>
                  </a:lnTo>
                  <a:lnTo>
                    <a:pt x="405" y="2040"/>
                  </a:lnTo>
                  <a:lnTo>
                    <a:pt x="410" y="2093"/>
                  </a:lnTo>
                  <a:lnTo>
                    <a:pt x="416" y="2146"/>
                  </a:lnTo>
                  <a:lnTo>
                    <a:pt x="424" y="2199"/>
                  </a:lnTo>
                  <a:lnTo>
                    <a:pt x="434" y="2251"/>
                  </a:lnTo>
                  <a:lnTo>
                    <a:pt x="446" y="2301"/>
                  </a:lnTo>
                  <a:lnTo>
                    <a:pt x="459" y="2352"/>
                  </a:lnTo>
                  <a:lnTo>
                    <a:pt x="474" y="2402"/>
                  </a:lnTo>
                  <a:lnTo>
                    <a:pt x="490" y="2451"/>
                  </a:lnTo>
                  <a:lnTo>
                    <a:pt x="509" y="2498"/>
                  </a:lnTo>
                  <a:lnTo>
                    <a:pt x="529" y="2546"/>
                  </a:lnTo>
                  <a:lnTo>
                    <a:pt x="549" y="2592"/>
                  </a:lnTo>
                  <a:lnTo>
                    <a:pt x="573" y="2638"/>
                  </a:lnTo>
                  <a:lnTo>
                    <a:pt x="597" y="2682"/>
                  </a:lnTo>
                  <a:lnTo>
                    <a:pt x="623" y="2726"/>
                  </a:lnTo>
                  <a:lnTo>
                    <a:pt x="650" y="2770"/>
                  </a:lnTo>
                  <a:lnTo>
                    <a:pt x="679" y="2814"/>
                  </a:lnTo>
                  <a:lnTo>
                    <a:pt x="711" y="2856"/>
                  </a:lnTo>
                  <a:lnTo>
                    <a:pt x="743" y="2896"/>
                  </a:lnTo>
                  <a:lnTo>
                    <a:pt x="777" y="2937"/>
                  </a:lnTo>
                  <a:lnTo>
                    <a:pt x="812" y="2975"/>
                  </a:lnTo>
                  <a:lnTo>
                    <a:pt x="848" y="3014"/>
                  </a:lnTo>
                  <a:lnTo>
                    <a:pt x="885" y="3050"/>
                  </a:lnTo>
                  <a:lnTo>
                    <a:pt x="924" y="3085"/>
                  </a:lnTo>
                  <a:lnTo>
                    <a:pt x="964" y="3118"/>
                  </a:lnTo>
                  <a:lnTo>
                    <a:pt x="1004" y="3151"/>
                  </a:lnTo>
                  <a:lnTo>
                    <a:pt x="1047" y="3182"/>
                  </a:lnTo>
                  <a:lnTo>
                    <a:pt x="1090" y="3211"/>
                  </a:lnTo>
                  <a:lnTo>
                    <a:pt x="1135" y="3239"/>
                  </a:lnTo>
                  <a:lnTo>
                    <a:pt x="1180" y="3266"/>
                  </a:lnTo>
                  <a:lnTo>
                    <a:pt x="1226" y="3291"/>
                  </a:lnTo>
                  <a:lnTo>
                    <a:pt x="1335" y="3348"/>
                  </a:lnTo>
                  <a:lnTo>
                    <a:pt x="1335" y="3469"/>
                  </a:lnTo>
                  <a:lnTo>
                    <a:pt x="1335" y="3838"/>
                  </a:lnTo>
                  <a:lnTo>
                    <a:pt x="1674" y="3838"/>
                  </a:lnTo>
                  <a:lnTo>
                    <a:pt x="1674" y="2948"/>
                  </a:lnTo>
                  <a:lnTo>
                    <a:pt x="1260" y="2281"/>
                  </a:lnTo>
                  <a:lnTo>
                    <a:pt x="1431" y="2175"/>
                  </a:lnTo>
                  <a:lnTo>
                    <a:pt x="1507" y="2300"/>
                  </a:lnTo>
                  <a:close/>
                  <a:moveTo>
                    <a:pt x="2326" y="2429"/>
                  </a:moveTo>
                  <a:lnTo>
                    <a:pt x="2326" y="2429"/>
                  </a:lnTo>
                  <a:lnTo>
                    <a:pt x="2305" y="2432"/>
                  </a:lnTo>
                  <a:lnTo>
                    <a:pt x="2284" y="2435"/>
                  </a:lnTo>
                  <a:lnTo>
                    <a:pt x="2258" y="2437"/>
                  </a:lnTo>
                  <a:lnTo>
                    <a:pt x="2234" y="2437"/>
                  </a:lnTo>
                  <a:lnTo>
                    <a:pt x="2208" y="2433"/>
                  </a:lnTo>
                  <a:lnTo>
                    <a:pt x="2184" y="2429"/>
                  </a:lnTo>
                  <a:lnTo>
                    <a:pt x="2158" y="2420"/>
                  </a:lnTo>
                  <a:lnTo>
                    <a:pt x="2134" y="2411"/>
                  </a:lnTo>
                  <a:lnTo>
                    <a:pt x="2109" y="2397"/>
                  </a:lnTo>
                  <a:lnTo>
                    <a:pt x="2083" y="2382"/>
                  </a:lnTo>
                  <a:lnTo>
                    <a:pt x="2063" y="2396"/>
                  </a:lnTo>
                  <a:lnTo>
                    <a:pt x="2045" y="2409"/>
                  </a:lnTo>
                  <a:lnTo>
                    <a:pt x="2024" y="2419"/>
                  </a:lnTo>
                  <a:lnTo>
                    <a:pt x="2004" y="2427"/>
                  </a:lnTo>
                  <a:lnTo>
                    <a:pt x="1983" y="2434"/>
                  </a:lnTo>
                  <a:lnTo>
                    <a:pt x="1962" y="2438"/>
                  </a:lnTo>
                  <a:lnTo>
                    <a:pt x="1941" y="2440"/>
                  </a:lnTo>
                  <a:lnTo>
                    <a:pt x="1920" y="2440"/>
                  </a:lnTo>
                  <a:lnTo>
                    <a:pt x="1900" y="2439"/>
                  </a:lnTo>
                  <a:lnTo>
                    <a:pt x="1879" y="2435"/>
                  </a:lnTo>
                  <a:lnTo>
                    <a:pt x="1858" y="2430"/>
                  </a:lnTo>
                  <a:lnTo>
                    <a:pt x="1837" y="2423"/>
                  </a:lnTo>
                  <a:lnTo>
                    <a:pt x="1816" y="2415"/>
                  </a:lnTo>
                  <a:lnTo>
                    <a:pt x="1794" y="2404"/>
                  </a:lnTo>
                  <a:lnTo>
                    <a:pt x="1773" y="2393"/>
                  </a:lnTo>
                  <a:lnTo>
                    <a:pt x="1752" y="2379"/>
                  </a:lnTo>
                  <a:lnTo>
                    <a:pt x="1735" y="2390"/>
                  </a:lnTo>
                  <a:lnTo>
                    <a:pt x="1716" y="2399"/>
                  </a:lnTo>
                  <a:lnTo>
                    <a:pt x="1699" y="2408"/>
                  </a:lnTo>
                  <a:lnTo>
                    <a:pt x="1679" y="2413"/>
                  </a:lnTo>
                  <a:lnTo>
                    <a:pt x="1660" y="2418"/>
                  </a:lnTo>
                  <a:lnTo>
                    <a:pt x="1642" y="2422"/>
                  </a:lnTo>
                  <a:lnTo>
                    <a:pt x="1622" y="2424"/>
                  </a:lnTo>
                  <a:lnTo>
                    <a:pt x="1602" y="2424"/>
                  </a:lnTo>
                  <a:lnTo>
                    <a:pt x="1585" y="2424"/>
                  </a:lnTo>
                  <a:lnTo>
                    <a:pt x="1860" y="2866"/>
                  </a:lnTo>
                  <a:lnTo>
                    <a:pt x="1875" y="2891"/>
                  </a:lnTo>
                  <a:lnTo>
                    <a:pt x="1875" y="2918"/>
                  </a:lnTo>
                  <a:lnTo>
                    <a:pt x="1875" y="3838"/>
                  </a:lnTo>
                  <a:lnTo>
                    <a:pt x="2038" y="3838"/>
                  </a:lnTo>
                  <a:lnTo>
                    <a:pt x="2038" y="2918"/>
                  </a:lnTo>
                  <a:lnTo>
                    <a:pt x="2038" y="2891"/>
                  </a:lnTo>
                  <a:lnTo>
                    <a:pt x="2053" y="2866"/>
                  </a:lnTo>
                  <a:lnTo>
                    <a:pt x="2326" y="2429"/>
                  </a:lnTo>
                  <a:close/>
                  <a:moveTo>
                    <a:pt x="2506" y="5533"/>
                  </a:moveTo>
                  <a:lnTo>
                    <a:pt x="1402" y="5631"/>
                  </a:lnTo>
                  <a:lnTo>
                    <a:pt x="1405" y="5656"/>
                  </a:lnTo>
                  <a:lnTo>
                    <a:pt x="1410" y="5681"/>
                  </a:lnTo>
                  <a:lnTo>
                    <a:pt x="1417" y="5705"/>
                  </a:lnTo>
                  <a:lnTo>
                    <a:pt x="1424" y="5729"/>
                  </a:lnTo>
                  <a:lnTo>
                    <a:pt x="1432" y="5753"/>
                  </a:lnTo>
                  <a:lnTo>
                    <a:pt x="1441" y="5776"/>
                  </a:lnTo>
                  <a:lnTo>
                    <a:pt x="1451" y="5798"/>
                  </a:lnTo>
                  <a:lnTo>
                    <a:pt x="1463" y="5820"/>
                  </a:lnTo>
                  <a:lnTo>
                    <a:pt x="1475" y="5842"/>
                  </a:lnTo>
                  <a:lnTo>
                    <a:pt x="1489" y="5862"/>
                  </a:lnTo>
                  <a:lnTo>
                    <a:pt x="1503" y="5883"/>
                  </a:lnTo>
                  <a:lnTo>
                    <a:pt x="1516" y="5902"/>
                  </a:lnTo>
                  <a:lnTo>
                    <a:pt x="1533" y="5921"/>
                  </a:lnTo>
                  <a:lnTo>
                    <a:pt x="1549" y="5938"/>
                  </a:lnTo>
                  <a:lnTo>
                    <a:pt x="1566" y="5956"/>
                  </a:lnTo>
                  <a:lnTo>
                    <a:pt x="1584" y="5973"/>
                  </a:lnTo>
                  <a:lnTo>
                    <a:pt x="1602" y="5988"/>
                  </a:lnTo>
                  <a:lnTo>
                    <a:pt x="1622" y="6003"/>
                  </a:lnTo>
                  <a:lnTo>
                    <a:pt x="1642" y="6017"/>
                  </a:lnTo>
                  <a:lnTo>
                    <a:pt x="1663" y="6031"/>
                  </a:lnTo>
                  <a:lnTo>
                    <a:pt x="1685" y="6043"/>
                  </a:lnTo>
                  <a:lnTo>
                    <a:pt x="1706" y="6055"/>
                  </a:lnTo>
                  <a:lnTo>
                    <a:pt x="1729" y="6065"/>
                  </a:lnTo>
                  <a:lnTo>
                    <a:pt x="1752" y="6074"/>
                  </a:lnTo>
                  <a:lnTo>
                    <a:pt x="1775" y="6082"/>
                  </a:lnTo>
                  <a:lnTo>
                    <a:pt x="1799" y="6091"/>
                  </a:lnTo>
                  <a:lnTo>
                    <a:pt x="1823" y="6096"/>
                  </a:lnTo>
                  <a:lnTo>
                    <a:pt x="1849" y="6102"/>
                  </a:lnTo>
                  <a:lnTo>
                    <a:pt x="1873" y="6106"/>
                  </a:lnTo>
                  <a:lnTo>
                    <a:pt x="1900" y="6109"/>
                  </a:lnTo>
                  <a:lnTo>
                    <a:pt x="1925" y="6110"/>
                  </a:lnTo>
                  <a:lnTo>
                    <a:pt x="1951" y="6111"/>
                  </a:lnTo>
                  <a:lnTo>
                    <a:pt x="1980" y="6110"/>
                  </a:lnTo>
                  <a:lnTo>
                    <a:pt x="2008" y="6109"/>
                  </a:lnTo>
                  <a:lnTo>
                    <a:pt x="2035" y="6106"/>
                  </a:lnTo>
                  <a:lnTo>
                    <a:pt x="2063" y="6100"/>
                  </a:lnTo>
                  <a:lnTo>
                    <a:pt x="2090" y="6094"/>
                  </a:lnTo>
                  <a:lnTo>
                    <a:pt x="2117" y="6087"/>
                  </a:lnTo>
                  <a:lnTo>
                    <a:pt x="2142" y="6078"/>
                  </a:lnTo>
                  <a:lnTo>
                    <a:pt x="2168" y="6067"/>
                  </a:lnTo>
                  <a:lnTo>
                    <a:pt x="2192" y="6057"/>
                  </a:lnTo>
                  <a:lnTo>
                    <a:pt x="2215" y="6044"/>
                  </a:lnTo>
                  <a:lnTo>
                    <a:pt x="2239" y="6031"/>
                  </a:lnTo>
                  <a:lnTo>
                    <a:pt x="2262" y="6016"/>
                  </a:lnTo>
                  <a:lnTo>
                    <a:pt x="2284" y="6001"/>
                  </a:lnTo>
                  <a:lnTo>
                    <a:pt x="2305" y="5985"/>
                  </a:lnTo>
                  <a:lnTo>
                    <a:pt x="2324" y="5968"/>
                  </a:lnTo>
                  <a:lnTo>
                    <a:pt x="2344" y="5949"/>
                  </a:lnTo>
                  <a:lnTo>
                    <a:pt x="2362" y="5929"/>
                  </a:lnTo>
                  <a:lnTo>
                    <a:pt x="2379" y="5909"/>
                  </a:lnTo>
                  <a:lnTo>
                    <a:pt x="2396" y="5889"/>
                  </a:lnTo>
                  <a:lnTo>
                    <a:pt x="2412" y="5866"/>
                  </a:lnTo>
                  <a:lnTo>
                    <a:pt x="2425" y="5844"/>
                  </a:lnTo>
                  <a:lnTo>
                    <a:pt x="2439" y="5821"/>
                  </a:lnTo>
                  <a:lnTo>
                    <a:pt x="2451" y="5797"/>
                  </a:lnTo>
                  <a:lnTo>
                    <a:pt x="2463" y="5772"/>
                  </a:lnTo>
                  <a:lnTo>
                    <a:pt x="2473" y="5747"/>
                  </a:lnTo>
                  <a:lnTo>
                    <a:pt x="2481" y="5721"/>
                  </a:lnTo>
                  <a:lnTo>
                    <a:pt x="2489" y="5695"/>
                  </a:lnTo>
                  <a:lnTo>
                    <a:pt x="2495" y="5668"/>
                  </a:lnTo>
                  <a:lnTo>
                    <a:pt x="2500" y="5641"/>
                  </a:lnTo>
                  <a:lnTo>
                    <a:pt x="2503" y="5613"/>
                  </a:lnTo>
                  <a:lnTo>
                    <a:pt x="2506" y="5584"/>
                  </a:lnTo>
                  <a:lnTo>
                    <a:pt x="2507" y="5556"/>
                  </a:lnTo>
                  <a:lnTo>
                    <a:pt x="2506" y="5533"/>
                  </a:lnTo>
                  <a:close/>
                  <a:moveTo>
                    <a:pt x="2908" y="4892"/>
                  </a:moveTo>
                  <a:lnTo>
                    <a:pt x="1018" y="5060"/>
                  </a:lnTo>
                  <a:lnTo>
                    <a:pt x="1015" y="5089"/>
                  </a:lnTo>
                  <a:lnTo>
                    <a:pt x="1015" y="5118"/>
                  </a:lnTo>
                  <a:lnTo>
                    <a:pt x="1017" y="5144"/>
                  </a:lnTo>
                  <a:lnTo>
                    <a:pt x="2906" y="4978"/>
                  </a:lnTo>
                  <a:lnTo>
                    <a:pt x="2908" y="4953"/>
                  </a:lnTo>
                  <a:lnTo>
                    <a:pt x="2910" y="4927"/>
                  </a:lnTo>
                  <a:lnTo>
                    <a:pt x="2910" y="4910"/>
                  </a:lnTo>
                  <a:lnTo>
                    <a:pt x="2908" y="4892"/>
                  </a:lnTo>
                  <a:close/>
                  <a:moveTo>
                    <a:pt x="2908" y="4171"/>
                  </a:moveTo>
                  <a:lnTo>
                    <a:pt x="1018" y="4337"/>
                  </a:lnTo>
                  <a:lnTo>
                    <a:pt x="1015" y="4368"/>
                  </a:lnTo>
                  <a:lnTo>
                    <a:pt x="1015" y="4397"/>
                  </a:lnTo>
                  <a:lnTo>
                    <a:pt x="1017" y="4423"/>
                  </a:lnTo>
                  <a:lnTo>
                    <a:pt x="2906" y="4257"/>
                  </a:lnTo>
                  <a:lnTo>
                    <a:pt x="2908" y="4232"/>
                  </a:lnTo>
                  <a:lnTo>
                    <a:pt x="2910" y="4206"/>
                  </a:lnTo>
                  <a:lnTo>
                    <a:pt x="2910" y="4189"/>
                  </a:lnTo>
                  <a:lnTo>
                    <a:pt x="2908" y="4171"/>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grpSp>
        <p:nvGrpSpPr>
          <p:cNvPr id="74" name="组合 73"/>
          <p:cNvGrpSpPr/>
          <p:nvPr/>
        </p:nvGrpSpPr>
        <p:grpSpPr>
          <a:xfrm>
            <a:off x="4070180" y="1434125"/>
            <a:ext cx="948873" cy="1143356"/>
            <a:chOff x="3443444" y="1203598"/>
            <a:chExt cx="948873" cy="1143356"/>
          </a:xfrm>
        </p:grpSpPr>
        <p:sp>
          <p:nvSpPr>
            <p:cNvPr id="57" name="椭圆 11"/>
            <p:cNvSpPr/>
            <p:nvPr/>
          </p:nvSpPr>
          <p:spPr>
            <a:xfrm>
              <a:off x="344344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CN" altLang="en-US" sz="2000" b="1" kern="0">
                <a:solidFill>
                  <a:schemeClr val="tx1">
                    <a:lumMod val="50000"/>
                    <a:lumOff val="50000"/>
                  </a:schemeClr>
                </a:solidFill>
                <a:cs typeface="+mn-ea"/>
                <a:sym typeface="+mn-lt"/>
              </a:endParaRPr>
            </a:p>
          </p:txBody>
        </p:sp>
        <p:sp>
          <p:nvSpPr>
            <p:cNvPr id="70" name="KSO_Shape"/>
            <p:cNvSpPr/>
            <p:nvPr/>
          </p:nvSpPr>
          <p:spPr bwMode="auto">
            <a:xfrm>
              <a:off x="3582756" y="1384695"/>
              <a:ext cx="670248" cy="669131"/>
            </a:xfrm>
            <a:custGeom>
              <a:avLst/>
              <a:gdLst>
                <a:gd name="T0" fmla="*/ 1435690 w 5147"/>
                <a:gd name="T1" fmla="*/ 1165934 h 5145"/>
                <a:gd name="T2" fmla="*/ 1462708 w 5147"/>
                <a:gd name="T3" fmla="*/ 1091584 h 5145"/>
                <a:gd name="T4" fmla="*/ 1474552 w 5147"/>
                <a:gd name="T5" fmla="*/ 867423 h 5145"/>
                <a:gd name="T6" fmla="*/ 1440131 w 5147"/>
                <a:gd name="T7" fmla="*/ 746834 h 5145"/>
                <a:gd name="T8" fmla="*/ 1367218 w 5147"/>
                <a:gd name="T9" fmla="*/ 623656 h 5145"/>
                <a:gd name="T10" fmla="*/ 1264325 w 5147"/>
                <a:gd name="T11" fmla="*/ 524892 h 5145"/>
                <a:gd name="T12" fmla="*/ 1138114 w 5147"/>
                <a:gd name="T13" fmla="*/ 456830 h 5145"/>
                <a:gd name="T14" fmla="*/ 867928 w 5147"/>
                <a:gd name="T15" fmla="*/ 429457 h 5145"/>
                <a:gd name="T16" fmla="*/ 801307 w 5147"/>
                <a:gd name="T17" fmla="*/ 444993 h 5145"/>
                <a:gd name="T18" fmla="*/ 727653 w 5147"/>
                <a:gd name="T19" fmla="*/ 472736 h 5145"/>
                <a:gd name="T20" fmla="*/ 483375 w 5147"/>
                <a:gd name="T21" fmla="*/ 707255 h 5145"/>
                <a:gd name="T22" fmla="*/ 452285 w 5147"/>
                <a:gd name="T23" fmla="*/ 779016 h 5145"/>
                <a:gd name="T24" fmla="*/ 432298 w 5147"/>
                <a:gd name="T25" fmla="*/ 855956 h 5145"/>
                <a:gd name="T26" fmla="*/ 443772 w 5147"/>
                <a:gd name="T27" fmla="*/ 1097502 h 5145"/>
                <a:gd name="T28" fmla="*/ 502251 w 5147"/>
                <a:gd name="T29" fmla="*/ 1229558 h 5145"/>
                <a:gd name="T30" fmla="*/ 593300 w 5147"/>
                <a:gd name="T31" fmla="*/ 1339419 h 5145"/>
                <a:gd name="T32" fmla="*/ 709887 w 5147"/>
                <a:gd name="T33" fmla="*/ 1421167 h 5145"/>
                <a:gd name="T34" fmla="*/ 847201 w 5147"/>
                <a:gd name="T35" fmla="*/ 1469625 h 5145"/>
                <a:gd name="T36" fmla="*/ 1070383 w 5147"/>
                <a:gd name="T37" fmla="*/ 1466665 h 5145"/>
                <a:gd name="T38" fmla="*/ 1146257 w 5147"/>
                <a:gd name="T39" fmla="*/ 1443362 h 5145"/>
                <a:gd name="T40" fmla="*/ 1846521 w 5147"/>
                <a:gd name="T41" fmla="*/ 1844706 h 5145"/>
                <a:gd name="T42" fmla="*/ 1006722 w 5147"/>
                <a:gd name="T43" fmla="*/ 527112 h 5145"/>
                <a:gd name="T44" fmla="*/ 1079636 w 5147"/>
                <a:gd name="T45" fmla="*/ 543018 h 5145"/>
                <a:gd name="T46" fmla="*/ 1146997 w 5147"/>
                <a:gd name="T47" fmla="*/ 570390 h 5145"/>
                <a:gd name="T48" fmla="*/ 1208437 w 5147"/>
                <a:gd name="T49" fmla="*/ 608860 h 5145"/>
                <a:gd name="T50" fmla="*/ 1262104 w 5147"/>
                <a:gd name="T51" fmla="*/ 656208 h 5145"/>
                <a:gd name="T52" fmla="*/ 1307259 w 5147"/>
                <a:gd name="T53" fmla="*/ 712433 h 5145"/>
                <a:gd name="T54" fmla="*/ 1342790 w 5147"/>
                <a:gd name="T55" fmla="*/ 775317 h 5145"/>
                <a:gd name="T56" fmla="*/ 1367218 w 5147"/>
                <a:gd name="T57" fmla="*/ 844858 h 5145"/>
                <a:gd name="T58" fmla="*/ 1379432 w 5147"/>
                <a:gd name="T59" fmla="*/ 918469 h 5145"/>
                <a:gd name="T60" fmla="*/ 1379432 w 5147"/>
                <a:gd name="T61" fmla="*/ 982092 h 5145"/>
                <a:gd name="T62" fmla="*/ 1368698 w 5147"/>
                <a:gd name="T63" fmla="*/ 1052004 h 5145"/>
                <a:gd name="T64" fmla="*/ 1065201 w 5147"/>
                <a:gd name="T65" fmla="*/ 734627 h 5145"/>
                <a:gd name="T66" fmla="*/ 851643 w 5147"/>
                <a:gd name="T67" fmla="*/ 535620 h 5145"/>
                <a:gd name="T68" fmla="*/ 921595 w 5147"/>
                <a:gd name="T69" fmla="*/ 524892 h 5145"/>
                <a:gd name="T70" fmla="*/ 1034851 w 5147"/>
                <a:gd name="T71" fmla="*/ 959898 h 5145"/>
                <a:gd name="T72" fmla="*/ 1010794 w 5147"/>
                <a:gd name="T73" fmla="*/ 1010205 h 5145"/>
                <a:gd name="T74" fmla="*/ 960828 w 5147"/>
                <a:gd name="T75" fmla="*/ 1033879 h 5145"/>
                <a:gd name="T76" fmla="*/ 912712 w 5147"/>
                <a:gd name="T77" fmla="*/ 1024631 h 5145"/>
                <a:gd name="T78" fmla="*/ 876071 w 5147"/>
                <a:gd name="T79" fmla="*/ 983942 h 5145"/>
                <a:gd name="T80" fmla="*/ 870889 w 5147"/>
                <a:gd name="T81" fmla="*/ 934745 h 5145"/>
                <a:gd name="T82" fmla="*/ 899758 w 5147"/>
                <a:gd name="T83" fmla="*/ 887397 h 5145"/>
                <a:gd name="T84" fmla="*/ 952315 w 5147"/>
                <a:gd name="T85" fmla="*/ 868532 h 5145"/>
                <a:gd name="T86" fmla="*/ 998950 w 5147"/>
                <a:gd name="T87" fmla="*/ 882958 h 5145"/>
                <a:gd name="T88" fmla="*/ 1031520 w 5147"/>
                <a:gd name="T89" fmla="*/ 926977 h 5145"/>
                <a:gd name="T90" fmla="*/ 941582 w 5147"/>
                <a:gd name="T91" fmla="*/ 1379368 h 5145"/>
                <a:gd name="T92" fmla="*/ 866077 w 5147"/>
                <a:gd name="T93" fmla="*/ 1370861 h 5145"/>
                <a:gd name="T94" fmla="*/ 795755 w 5147"/>
                <a:gd name="T95" fmla="*/ 1349776 h 5145"/>
                <a:gd name="T96" fmla="*/ 730244 w 5147"/>
                <a:gd name="T97" fmla="*/ 1317225 h 5145"/>
                <a:gd name="T98" fmla="*/ 672135 w 5147"/>
                <a:gd name="T99" fmla="*/ 1275056 h 5145"/>
                <a:gd name="T100" fmla="*/ 622169 w 5147"/>
                <a:gd name="T101" fmla="*/ 1223269 h 5145"/>
                <a:gd name="T102" fmla="*/ 581086 w 5147"/>
                <a:gd name="T103" fmla="*/ 1164085 h 5145"/>
                <a:gd name="T104" fmla="*/ 549996 w 5147"/>
                <a:gd name="T105" fmla="*/ 1098242 h 5145"/>
                <a:gd name="T106" fmla="*/ 530750 w 5147"/>
                <a:gd name="T107" fmla="*/ 1027221 h 5145"/>
                <a:gd name="T108" fmla="*/ 524088 w 5147"/>
                <a:gd name="T109" fmla="*/ 951391 h 5145"/>
                <a:gd name="T110" fmla="*/ 528529 w 5147"/>
                <a:gd name="T111" fmla="*/ 890357 h 5145"/>
                <a:gd name="T112" fmla="*/ 544074 w 5147"/>
                <a:gd name="T113" fmla="*/ 822664 h 5145"/>
                <a:gd name="T114" fmla="*/ 1090739 w 5147"/>
                <a:gd name="T115" fmla="*/ 1356434 h 5145"/>
                <a:gd name="T116" fmla="*/ 1023378 w 5147"/>
                <a:gd name="T117" fmla="*/ 1373450 h 5145"/>
                <a:gd name="T118" fmla="*/ 952315 w 5147"/>
                <a:gd name="T119" fmla="*/ 1379368 h 51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47" h="5145">
                  <a:moveTo>
                    <a:pt x="4989" y="4987"/>
                  </a:moveTo>
                  <a:lnTo>
                    <a:pt x="3826" y="3260"/>
                  </a:lnTo>
                  <a:lnTo>
                    <a:pt x="3841" y="3233"/>
                  </a:lnTo>
                  <a:lnTo>
                    <a:pt x="3854" y="3207"/>
                  </a:lnTo>
                  <a:lnTo>
                    <a:pt x="3867" y="3179"/>
                  </a:lnTo>
                  <a:lnTo>
                    <a:pt x="3879" y="3152"/>
                  </a:lnTo>
                  <a:lnTo>
                    <a:pt x="3892" y="3124"/>
                  </a:lnTo>
                  <a:lnTo>
                    <a:pt x="3903" y="3096"/>
                  </a:lnTo>
                  <a:lnTo>
                    <a:pt x="3914" y="3067"/>
                  </a:lnTo>
                  <a:lnTo>
                    <a:pt x="3924" y="3038"/>
                  </a:lnTo>
                  <a:lnTo>
                    <a:pt x="3934" y="3010"/>
                  </a:lnTo>
                  <a:lnTo>
                    <a:pt x="3944" y="2980"/>
                  </a:lnTo>
                  <a:lnTo>
                    <a:pt x="3952" y="2951"/>
                  </a:lnTo>
                  <a:lnTo>
                    <a:pt x="3959" y="2921"/>
                  </a:lnTo>
                  <a:lnTo>
                    <a:pt x="3967" y="2891"/>
                  </a:lnTo>
                  <a:lnTo>
                    <a:pt x="3973" y="2861"/>
                  </a:lnTo>
                  <a:lnTo>
                    <a:pt x="3979" y="2831"/>
                  </a:lnTo>
                  <a:lnTo>
                    <a:pt x="3984" y="2800"/>
                  </a:lnTo>
                  <a:lnTo>
                    <a:pt x="5147" y="2572"/>
                  </a:lnTo>
                  <a:lnTo>
                    <a:pt x="3984" y="2345"/>
                  </a:lnTo>
                  <a:lnTo>
                    <a:pt x="3974" y="2289"/>
                  </a:lnTo>
                  <a:lnTo>
                    <a:pt x="3962" y="2233"/>
                  </a:lnTo>
                  <a:lnTo>
                    <a:pt x="3947" y="2178"/>
                  </a:lnTo>
                  <a:lnTo>
                    <a:pt x="3930" y="2124"/>
                  </a:lnTo>
                  <a:lnTo>
                    <a:pt x="3912" y="2071"/>
                  </a:lnTo>
                  <a:lnTo>
                    <a:pt x="3891" y="2019"/>
                  </a:lnTo>
                  <a:lnTo>
                    <a:pt x="3868" y="1968"/>
                  </a:lnTo>
                  <a:lnTo>
                    <a:pt x="3844" y="1918"/>
                  </a:lnTo>
                  <a:lnTo>
                    <a:pt x="3817" y="1869"/>
                  </a:lnTo>
                  <a:lnTo>
                    <a:pt x="3789" y="1821"/>
                  </a:lnTo>
                  <a:lnTo>
                    <a:pt x="3759" y="1774"/>
                  </a:lnTo>
                  <a:lnTo>
                    <a:pt x="3728" y="1730"/>
                  </a:lnTo>
                  <a:lnTo>
                    <a:pt x="3694" y="1686"/>
                  </a:lnTo>
                  <a:lnTo>
                    <a:pt x="3658" y="1643"/>
                  </a:lnTo>
                  <a:lnTo>
                    <a:pt x="3622" y="1601"/>
                  </a:lnTo>
                  <a:lnTo>
                    <a:pt x="3584" y="1562"/>
                  </a:lnTo>
                  <a:lnTo>
                    <a:pt x="3544" y="1524"/>
                  </a:lnTo>
                  <a:lnTo>
                    <a:pt x="3502" y="1487"/>
                  </a:lnTo>
                  <a:lnTo>
                    <a:pt x="3461" y="1452"/>
                  </a:lnTo>
                  <a:lnTo>
                    <a:pt x="3416" y="1419"/>
                  </a:lnTo>
                  <a:lnTo>
                    <a:pt x="3371" y="1386"/>
                  </a:lnTo>
                  <a:lnTo>
                    <a:pt x="3324" y="1357"/>
                  </a:lnTo>
                  <a:lnTo>
                    <a:pt x="3277" y="1328"/>
                  </a:lnTo>
                  <a:lnTo>
                    <a:pt x="3228" y="1302"/>
                  </a:lnTo>
                  <a:lnTo>
                    <a:pt x="3178" y="1277"/>
                  </a:lnTo>
                  <a:lnTo>
                    <a:pt x="3127" y="1255"/>
                  </a:lnTo>
                  <a:lnTo>
                    <a:pt x="3075" y="1235"/>
                  </a:lnTo>
                  <a:lnTo>
                    <a:pt x="3022" y="1215"/>
                  </a:lnTo>
                  <a:lnTo>
                    <a:pt x="2968" y="1199"/>
                  </a:lnTo>
                  <a:lnTo>
                    <a:pt x="2913" y="1185"/>
                  </a:lnTo>
                  <a:lnTo>
                    <a:pt x="2858" y="1171"/>
                  </a:lnTo>
                  <a:lnTo>
                    <a:pt x="2801" y="1161"/>
                  </a:lnTo>
                  <a:lnTo>
                    <a:pt x="2573" y="0"/>
                  </a:lnTo>
                  <a:lnTo>
                    <a:pt x="2345" y="1161"/>
                  </a:lnTo>
                  <a:lnTo>
                    <a:pt x="2315" y="1166"/>
                  </a:lnTo>
                  <a:lnTo>
                    <a:pt x="2284" y="1172"/>
                  </a:lnTo>
                  <a:lnTo>
                    <a:pt x="2255" y="1180"/>
                  </a:lnTo>
                  <a:lnTo>
                    <a:pt x="2224" y="1187"/>
                  </a:lnTo>
                  <a:lnTo>
                    <a:pt x="2194" y="1194"/>
                  </a:lnTo>
                  <a:lnTo>
                    <a:pt x="2165" y="1203"/>
                  </a:lnTo>
                  <a:lnTo>
                    <a:pt x="2135" y="1212"/>
                  </a:lnTo>
                  <a:lnTo>
                    <a:pt x="2107" y="1221"/>
                  </a:lnTo>
                  <a:lnTo>
                    <a:pt x="2078" y="1232"/>
                  </a:lnTo>
                  <a:lnTo>
                    <a:pt x="2050" y="1243"/>
                  </a:lnTo>
                  <a:lnTo>
                    <a:pt x="2021" y="1254"/>
                  </a:lnTo>
                  <a:lnTo>
                    <a:pt x="1994" y="1266"/>
                  </a:lnTo>
                  <a:lnTo>
                    <a:pt x="1966" y="1278"/>
                  </a:lnTo>
                  <a:lnTo>
                    <a:pt x="1939" y="1292"/>
                  </a:lnTo>
                  <a:lnTo>
                    <a:pt x="1912" y="1305"/>
                  </a:lnTo>
                  <a:lnTo>
                    <a:pt x="1886" y="1319"/>
                  </a:lnTo>
                  <a:lnTo>
                    <a:pt x="158" y="157"/>
                  </a:lnTo>
                  <a:lnTo>
                    <a:pt x="1320" y="1885"/>
                  </a:lnTo>
                  <a:lnTo>
                    <a:pt x="1306" y="1912"/>
                  </a:lnTo>
                  <a:lnTo>
                    <a:pt x="1292" y="1938"/>
                  </a:lnTo>
                  <a:lnTo>
                    <a:pt x="1279" y="1966"/>
                  </a:lnTo>
                  <a:lnTo>
                    <a:pt x="1266" y="1993"/>
                  </a:lnTo>
                  <a:lnTo>
                    <a:pt x="1254" y="2021"/>
                  </a:lnTo>
                  <a:lnTo>
                    <a:pt x="1243" y="2049"/>
                  </a:lnTo>
                  <a:lnTo>
                    <a:pt x="1232" y="2077"/>
                  </a:lnTo>
                  <a:lnTo>
                    <a:pt x="1222" y="2106"/>
                  </a:lnTo>
                  <a:lnTo>
                    <a:pt x="1212" y="2135"/>
                  </a:lnTo>
                  <a:lnTo>
                    <a:pt x="1203" y="2165"/>
                  </a:lnTo>
                  <a:lnTo>
                    <a:pt x="1195" y="2194"/>
                  </a:lnTo>
                  <a:lnTo>
                    <a:pt x="1187" y="2224"/>
                  </a:lnTo>
                  <a:lnTo>
                    <a:pt x="1180" y="2253"/>
                  </a:lnTo>
                  <a:lnTo>
                    <a:pt x="1174" y="2284"/>
                  </a:lnTo>
                  <a:lnTo>
                    <a:pt x="1168" y="2314"/>
                  </a:lnTo>
                  <a:lnTo>
                    <a:pt x="1162" y="2345"/>
                  </a:lnTo>
                  <a:lnTo>
                    <a:pt x="0" y="2572"/>
                  </a:lnTo>
                  <a:lnTo>
                    <a:pt x="1162" y="2800"/>
                  </a:lnTo>
                  <a:lnTo>
                    <a:pt x="1173" y="2856"/>
                  </a:lnTo>
                  <a:lnTo>
                    <a:pt x="1185" y="2912"/>
                  </a:lnTo>
                  <a:lnTo>
                    <a:pt x="1199" y="2967"/>
                  </a:lnTo>
                  <a:lnTo>
                    <a:pt x="1216" y="3021"/>
                  </a:lnTo>
                  <a:lnTo>
                    <a:pt x="1235" y="3074"/>
                  </a:lnTo>
                  <a:lnTo>
                    <a:pt x="1255" y="3126"/>
                  </a:lnTo>
                  <a:lnTo>
                    <a:pt x="1278" y="3177"/>
                  </a:lnTo>
                  <a:lnTo>
                    <a:pt x="1303" y="3227"/>
                  </a:lnTo>
                  <a:lnTo>
                    <a:pt x="1330" y="3276"/>
                  </a:lnTo>
                  <a:lnTo>
                    <a:pt x="1357" y="3324"/>
                  </a:lnTo>
                  <a:lnTo>
                    <a:pt x="1388" y="3371"/>
                  </a:lnTo>
                  <a:lnTo>
                    <a:pt x="1419" y="3415"/>
                  </a:lnTo>
                  <a:lnTo>
                    <a:pt x="1453" y="3459"/>
                  </a:lnTo>
                  <a:lnTo>
                    <a:pt x="1487" y="3502"/>
                  </a:lnTo>
                  <a:lnTo>
                    <a:pt x="1524" y="3543"/>
                  </a:lnTo>
                  <a:lnTo>
                    <a:pt x="1563" y="3582"/>
                  </a:lnTo>
                  <a:lnTo>
                    <a:pt x="1603" y="3621"/>
                  </a:lnTo>
                  <a:lnTo>
                    <a:pt x="1643" y="3658"/>
                  </a:lnTo>
                  <a:lnTo>
                    <a:pt x="1686" y="3692"/>
                  </a:lnTo>
                  <a:lnTo>
                    <a:pt x="1730" y="3726"/>
                  </a:lnTo>
                  <a:lnTo>
                    <a:pt x="1775" y="3758"/>
                  </a:lnTo>
                  <a:lnTo>
                    <a:pt x="1822" y="3788"/>
                  </a:lnTo>
                  <a:lnTo>
                    <a:pt x="1869" y="3816"/>
                  </a:lnTo>
                  <a:lnTo>
                    <a:pt x="1918" y="3842"/>
                  </a:lnTo>
                  <a:lnTo>
                    <a:pt x="1968" y="3868"/>
                  </a:lnTo>
                  <a:lnTo>
                    <a:pt x="2019" y="3890"/>
                  </a:lnTo>
                  <a:lnTo>
                    <a:pt x="2071" y="3910"/>
                  </a:lnTo>
                  <a:lnTo>
                    <a:pt x="2124" y="3930"/>
                  </a:lnTo>
                  <a:lnTo>
                    <a:pt x="2178" y="3946"/>
                  </a:lnTo>
                  <a:lnTo>
                    <a:pt x="2233" y="3960"/>
                  </a:lnTo>
                  <a:lnTo>
                    <a:pt x="2289" y="3973"/>
                  </a:lnTo>
                  <a:lnTo>
                    <a:pt x="2345" y="3983"/>
                  </a:lnTo>
                  <a:lnTo>
                    <a:pt x="2573" y="5145"/>
                  </a:lnTo>
                  <a:lnTo>
                    <a:pt x="2801" y="3983"/>
                  </a:lnTo>
                  <a:lnTo>
                    <a:pt x="2831" y="3978"/>
                  </a:lnTo>
                  <a:lnTo>
                    <a:pt x="2862" y="3972"/>
                  </a:lnTo>
                  <a:lnTo>
                    <a:pt x="2892" y="3965"/>
                  </a:lnTo>
                  <a:lnTo>
                    <a:pt x="2922" y="3958"/>
                  </a:lnTo>
                  <a:lnTo>
                    <a:pt x="2951" y="3950"/>
                  </a:lnTo>
                  <a:lnTo>
                    <a:pt x="2981" y="3942"/>
                  </a:lnTo>
                  <a:lnTo>
                    <a:pt x="3010" y="3933"/>
                  </a:lnTo>
                  <a:lnTo>
                    <a:pt x="3039" y="3924"/>
                  </a:lnTo>
                  <a:lnTo>
                    <a:pt x="3068" y="3913"/>
                  </a:lnTo>
                  <a:lnTo>
                    <a:pt x="3097" y="3902"/>
                  </a:lnTo>
                  <a:lnTo>
                    <a:pt x="3124" y="3891"/>
                  </a:lnTo>
                  <a:lnTo>
                    <a:pt x="3152" y="3879"/>
                  </a:lnTo>
                  <a:lnTo>
                    <a:pt x="3180" y="3867"/>
                  </a:lnTo>
                  <a:lnTo>
                    <a:pt x="3207" y="3853"/>
                  </a:lnTo>
                  <a:lnTo>
                    <a:pt x="3233" y="3839"/>
                  </a:lnTo>
                  <a:lnTo>
                    <a:pt x="3260" y="3826"/>
                  </a:lnTo>
                  <a:lnTo>
                    <a:pt x="4989" y="4987"/>
                  </a:lnTo>
                  <a:close/>
                  <a:moveTo>
                    <a:pt x="2573" y="1416"/>
                  </a:moveTo>
                  <a:lnTo>
                    <a:pt x="2573" y="1416"/>
                  </a:lnTo>
                  <a:lnTo>
                    <a:pt x="2603" y="1416"/>
                  </a:lnTo>
                  <a:lnTo>
                    <a:pt x="2632" y="1417"/>
                  </a:lnTo>
                  <a:lnTo>
                    <a:pt x="2662" y="1419"/>
                  </a:lnTo>
                  <a:lnTo>
                    <a:pt x="2692" y="1422"/>
                  </a:lnTo>
                  <a:lnTo>
                    <a:pt x="2720" y="1425"/>
                  </a:lnTo>
                  <a:lnTo>
                    <a:pt x="2750" y="1429"/>
                  </a:lnTo>
                  <a:lnTo>
                    <a:pt x="2778" y="1433"/>
                  </a:lnTo>
                  <a:lnTo>
                    <a:pt x="2806" y="1439"/>
                  </a:lnTo>
                  <a:lnTo>
                    <a:pt x="2834" y="1445"/>
                  </a:lnTo>
                  <a:lnTo>
                    <a:pt x="2862" y="1452"/>
                  </a:lnTo>
                  <a:lnTo>
                    <a:pt x="2889" y="1460"/>
                  </a:lnTo>
                  <a:lnTo>
                    <a:pt x="2917" y="1468"/>
                  </a:lnTo>
                  <a:lnTo>
                    <a:pt x="2944" y="1476"/>
                  </a:lnTo>
                  <a:lnTo>
                    <a:pt x="2971" y="1486"/>
                  </a:lnTo>
                  <a:lnTo>
                    <a:pt x="2997" y="1496"/>
                  </a:lnTo>
                  <a:lnTo>
                    <a:pt x="3023" y="1507"/>
                  </a:lnTo>
                  <a:lnTo>
                    <a:pt x="3049" y="1518"/>
                  </a:lnTo>
                  <a:lnTo>
                    <a:pt x="3075" y="1530"/>
                  </a:lnTo>
                  <a:lnTo>
                    <a:pt x="3099" y="1542"/>
                  </a:lnTo>
                  <a:lnTo>
                    <a:pt x="3124" y="1555"/>
                  </a:lnTo>
                  <a:lnTo>
                    <a:pt x="3149" y="1569"/>
                  </a:lnTo>
                  <a:lnTo>
                    <a:pt x="3172" y="1583"/>
                  </a:lnTo>
                  <a:lnTo>
                    <a:pt x="3196" y="1598"/>
                  </a:lnTo>
                  <a:lnTo>
                    <a:pt x="3219" y="1613"/>
                  </a:lnTo>
                  <a:lnTo>
                    <a:pt x="3243" y="1629"/>
                  </a:lnTo>
                  <a:lnTo>
                    <a:pt x="3265" y="1646"/>
                  </a:lnTo>
                  <a:lnTo>
                    <a:pt x="3287" y="1662"/>
                  </a:lnTo>
                  <a:lnTo>
                    <a:pt x="3309" y="1680"/>
                  </a:lnTo>
                  <a:lnTo>
                    <a:pt x="3330" y="1698"/>
                  </a:lnTo>
                  <a:lnTo>
                    <a:pt x="3351" y="1716"/>
                  </a:lnTo>
                  <a:lnTo>
                    <a:pt x="3371" y="1736"/>
                  </a:lnTo>
                  <a:lnTo>
                    <a:pt x="3390" y="1755"/>
                  </a:lnTo>
                  <a:lnTo>
                    <a:pt x="3410" y="1774"/>
                  </a:lnTo>
                  <a:lnTo>
                    <a:pt x="3429" y="1795"/>
                  </a:lnTo>
                  <a:lnTo>
                    <a:pt x="3447" y="1816"/>
                  </a:lnTo>
                  <a:lnTo>
                    <a:pt x="3466" y="1837"/>
                  </a:lnTo>
                  <a:lnTo>
                    <a:pt x="3483" y="1859"/>
                  </a:lnTo>
                  <a:lnTo>
                    <a:pt x="3500" y="1880"/>
                  </a:lnTo>
                  <a:lnTo>
                    <a:pt x="3517" y="1903"/>
                  </a:lnTo>
                  <a:lnTo>
                    <a:pt x="3532" y="1926"/>
                  </a:lnTo>
                  <a:lnTo>
                    <a:pt x="3547" y="1950"/>
                  </a:lnTo>
                  <a:lnTo>
                    <a:pt x="3563" y="1973"/>
                  </a:lnTo>
                  <a:lnTo>
                    <a:pt x="3577" y="1996"/>
                  </a:lnTo>
                  <a:lnTo>
                    <a:pt x="3590" y="2021"/>
                  </a:lnTo>
                  <a:lnTo>
                    <a:pt x="3603" y="2046"/>
                  </a:lnTo>
                  <a:lnTo>
                    <a:pt x="3616" y="2071"/>
                  </a:lnTo>
                  <a:lnTo>
                    <a:pt x="3628" y="2096"/>
                  </a:lnTo>
                  <a:lnTo>
                    <a:pt x="3639" y="2123"/>
                  </a:lnTo>
                  <a:lnTo>
                    <a:pt x="3650" y="2148"/>
                  </a:lnTo>
                  <a:lnTo>
                    <a:pt x="3659" y="2175"/>
                  </a:lnTo>
                  <a:lnTo>
                    <a:pt x="3669" y="2201"/>
                  </a:lnTo>
                  <a:lnTo>
                    <a:pt x="3678" y="2229"/>
                  </a:lnTo>
                  <a:lnTo>
                    <a:pt x="3686" y="2256"/>
                  </a:lnTo>
                  <a:lnTo>
                    <a:pt x="3694" y="2284"/>
                  </a:lnTo>
                  <a:lnTo>
                    <a:pt x="3700" y="2311"/>
                  </a:lnTo>
                  <a:lnTo>
                    <a:pt x="3706" y="2340"/>
                  </a:lnTo>
                  <a:lnTo>
                    <a:pt x="3712" y="2368"/>
                  </a:lnTo>
                  <a:lnTo>
                    <a:pt x="3716" y="2397"/>
                  </a:lnTo>
                  <a:lnTo>
                    <a:pt x="3720" y="2425"/>
                  </a:lnTo>
                  <a:lnTo>
                    <a:pt x="3725" y="2454"/>
                  </a:lnTo>
                  <a:lnTo>
                    <a:pt x="3727" y="2483"/>
                  </a:lnTo>
                  <a:lnTo>
                    <a:pt x="3729" y="2513"/>
                  </a:lnTo>
                  <a:lnTo>
                    <a:pt x="3730" y="2542"/>
                  </a:lnTo>
                  <a:lnTo>
                    <a:pt x="3730" y="2572"/>
                  </a:lnTo>
                  <a:lnTo>
                    <a:pt x="3730" y="2600"/>
                  </a:lnTo>
                  <a:lnTo>
                    <a:pt x="3729" y="2628"/>
                  </a:lnTo>
                  <a:lnTo>
                    <a:pt x="3727" y="2655"/>
                  </a:lnTo>
                  <a:lnTo>
                    <a:pt x="3725" y="2683"/>
                  </a:lnTo>
                  <a:lnTo>
                    <a:pt x="3721" y="2711"/>
                  </a:lnTo>
                  <a:lnTo>
                    <a:pt x="3718" y="2738"/>
                  </a:lnTo>
                  <a:lnTo>
                    <a:pt x="3714" y="2764"/>
                  </a:lnTo>
                  <a:lnTo>
                    <a:pt x="3709" y="2791"/>
                  </a:lnTo>
                  <a:lnTo>
                    <a:pt x="3704" y="2817"/>
                  </a:lnTo>
                  <a:lnTo>
                    <a:pt x="3698" y="2844"/>
                  </a:lnTo>
                  <a:lnTo>
                    <a:pt x="3691" y="2870"/>
                  </a:lnTo>
                  <a:lnTo>
                    <a:pt x="3684" y="2896"/>
                  </a:lnTo>
                  <a:lnTo>
                    <a:pt x="3676" y="2921"/>
                  </a:lnTo>
                  <a:lnTo>
                    <a:pt x="3667" y="2947"/>
                  </a:lnTo>
                  <a:lnTo>
                    <a:pt x="3649" y="2997"/>
                  </a:lnTo>
                  <a:lnTo>
                    <a:pt x="3159" y="2268"/>
                  </a:lnTo>
                  <a:lnTo>
                    <a:pt x="2878" y="1986"/>
                  </a:lnTo>
                  <a:lnTo>
                    <a:pt x="2149" y="1496"/>
                  </a:lnTo>
                  <a:lnTo>
                    <a:pt x="2198" y="1478"/>
                  </a:lnTo>
                  <a:lnTo>
                    <a:pt x="2224" y="1470"/>
                  </a:lnTo>
                  <a:lnTo>
                    <a:pt x="2249" y="1462"/>
                  </a:lnTo>
                  <a:lnTo>
                    <a:pt x="2276" y="1455"/>
                  </a:lnTo>
                  <a:lnTo>
                    <a:pt x="2301" y="1448"/>
                  </a:lnTo>
                  <a:lnTo>
                    <a:pt x="2328" y="1442"/>
                  </a:lnTo>
                  <a:lnTo>
                    <a:pt x="2354" y="1436"/>
                  </a:lnTo>
                  <a:lnTo>
                    <a:pt x="2381" y="1431"/>
                  </a:lnTo>
                  <a:lnTo>
                    <a:pt x="2407" y="1427"/>
                  </a:lnTo>
                  <a:lnTo>
                    <a:pt x="2435" y="1424"/>
                  </a:lnTo>
                  <a:lnTo>
                    <a:pt x="2462" y="1421"/>
                  </a:lnTo>
                  <a:lnTo>
                    <a:pt x="2490" y="1419"/>
                  </a:lnTo>
                  <a:lnTo>
                    <a:pt x="2517" y="1417"/>
                  </a:lnTo>
                  <a:lnTo>
                    <a:pt x="2545" y="1416"/>
                  </a:lnTo>
                  <a:lnTo>
                    <a:pt x="2573" y="1416"/>
                  </a:lnTo>
                  <a:close/>
                  <a:moveTo>
                    <a:pt x="2797" y="2572"/>
                  </a:moveTo>
                  <a:lnTo>
                    <a:pt x="2797" y="2572"/>
                  </a:lnTo>
                  <a:lnTo>
                    <a:pt x="2796" y="2595"/>
                  </a:lnTo>
                  <a:lnTo>
                    <a:pt x="2792" y="2618"/>
                  </a:lnTo>
                  <a:lnTo>
                    <a:pt x="2787" y="2639"/>
                  </a:lnTo>
                  <a:lnTo>
                    <a:pt x="2780" y="2660"/>
                  </a:lnTo>
                  <a:lnTo>
                    <a:pt x="2770" y="2679"/>
                  </a:lnTo>
                  <a:lnTo>
                    <a:pt x="2759" y="2698"/>
                  </a:lnTo>
                  <a:lnTo>
                    <a:pt x="2747" y="2715"/>
                  </a:lnTo>
                  <a:lnTo>
                    <a:pt x="2731" y="2731"/>
                  </a:lnTo>
                  <a:lnTo>
                    <a:pt x="2716" y="2745"/>
                  </a:lnTo>
                  <a:lnTo>
                    <a:pt x="2699" y="2758"/>
                  </a:lnTo>
                  <a:lnTo>
                    <a:pt x="2680" y="2770"/>
                  </a:lnTo>
                  <a:lnTo>
                    <a:pt x="2660" y="2779"/>
                  </a:lnTo>
                  <a:lnTo>
                    <a:pt x="2640" y="2787"/>
                  </a:lnTo>
                  <a:lnTo>
                    <a:pt x="2618" y="2792"/>
                  </a:lnTo>
                  <a:lnTo>
                    <a:pt x="2596" y="2795"/>
                  </a:lnTo>
                  <a:lnTo>
                    <a:pt x="2573" y="2797"/>
                  </a:lnTo>
                  <a:lnTo>
                    <a:pt x="2550" y="2795"/>
                  </a:lnTo>
                  <a:lnTo>
                    <a:pt x="2528" y="2792"/>
                  </a:lnTo>
                  <a:lnTo>
                    <a:pt x="2506" y="2787"/>
                  </a:lnTo>
                  <a:lnTo>
                    <a:pt x="2486" y="2779"/>
                  </a:lnTo>
                  <a:lnTo>
                    <a:pt x="2466" y="2770"/>
                  </a:lnTo>
                  <a:lnTo>
                    <a:pt x="2448" y="2758"/>
                  </a:lnTo>
                  <a:lnTo>
                    <a:pt x="2431" y="2745"/>
                  </a:lnTo>
                  <a:lnTo>
                    <a:pt x="2414" y="2731"/>
                  </a:lnTo>
                  <a:lnTo>
                    <a:pt x="2400" y="2715"/>
                  </a:lnTo>
                  <a:lnTo>
                    <a:pt x="2387" y="2698"/>
                  </a:lnTo>
                  <a:lnTo>
                    <a:pt x="2376" y="2679"/>
                  </a:lnTo>
                  <a:lnTo>
                    <a:pt x="2367" y="2660"/>
                  </a:lnTo>
                  <a:lnTo>
                    <a:pt x="2358" y="2639"/>
                  </a:lnTo>
                  <a:lnTo>
                    <a:pt x="2353" y="2618"/>
                  </a:lnTo>
                  <a:lnTo>
                    <a:pt x="2350" y="2595"/>
                  </a:lnTo>
                  <a:lnTo>
                    <a:pt x="2348" y="2572"/>
                  </a:lnTo>
                  <a:lnTo>
                    <a:pt x="2350" y="2550"/>
                  </a:lnTo>
                  <a:lnTo>
                    <a:pt x="2353" y="2527"/>
                  </a:lnTo>
                  <a:lnTo>
                    <a:pt x="2358" y="2506"/>
                  </a:lnTo>
                  <a:lnTo>
                    <a:pt x="2367" y="2485"/>
                  </a:lnTo>
                  <a:lnTo>
                    <a:pt x="2376" y="2465"/>
                  </a:lnTo>
                  <a:lnTo>
                    <a:pt x="2387" y="2447"/>
                  </a:lnTo>
                  <a:lnTo>
                    <a:pt x="2400" y="2429"/>
                  </a:lnTo>
                  <a:lnTo>
                    <a:pt x="2414" y="2414"/>
                  </a:lnTo>
                  <a:lnTo>
                    <a:pt x="2431" y="2399"/>
                  </a:lnTo>
                  <a:lnTo>
                    <a:pt x="2448" y="2387"/>
                  </a:lnTo>
                  <a:lnTo>
                    <a:pt x="2466" y="2375"/>
                  </a:lnTo>
                  <a:lnTo>
                    <a:pt x="2486" y="2365"/>
                  </a:lnTo>
                  <a:lnTo>
                    <a:pt x="2506" y="2358"/>
                  </a:lnTo>
                  <a:lnTo>
                    <a:pt x="2528" y="2353"/>
                  </a:lnTo>
                  <a:lnTo>
                    <a:pt x="2550" y="2349"/>
                  </a:lnTo>
                  <a:lnTo>
                    <a:pt x="2573" y="2348"/>
                  </a:lnTo>
                  <a:lnTo>
                    <a:pt x="2596" y="2349"/>
                  </a:lnTo>
                  <a:lnTo>
                    <a:pt x="2618" y="2353"/>
                  </a:lnTo>
                  <a:lnTo>
                    <a:pt x="2640" y="2358"/>
                  </a:lnTo>
                  <a:lnTo>
                    <a:pt x="2660" y="2365"/>
                  </a:lnTo>
                  <a:lnTo>
                    <a:pt x="2680" y="2375"/>
                  </a:lnTo>
                  <a:lnTo>
                    <a:pt x="2699" y="2387"/>
                  </a:lnTo>
                  <a:lnTo>
                    <a:pt x="2716" y="2399"/>
                  </a:lnTo>
                  <a:lnTo>
                    <a:pt x="2731" y="2414"/>
                  </a:lnTo>
                  <a:lnTo>
                    <a:pt x="2747" y="2429"/>
                  </a:lnTo>
                  <a:lnTo>
                    <a:pt x="2759" y="2447"/>
                  </a:lnTo>
                  <a:lnTo>
                    <a:pt x="2770" y="2465"/>
                  </a:lnTo>
                  <a:lnTo>
                    <a:pt x="2780" y="2485"/>
                  </a:lnTo>
                  <a:lnTo>
                    <a:pt x="2787" y="2506"/>
                  </a:lnTo>
                  <a:lnTo>
                    <a:pt x="2792" y="2527"/>
                  </a:lnTo>
                  <a:lnTo>
                    <a:pt x="2796" y="2550"/>
                  </a:lnTo>
                  <a:lnTo>
                    <a:pt x="2797" y="2572"/>
                  </a:lnTo>
                  <a:close/>
                  <a:moveTo>
                    <a:pt x="2573" y="3729"/>
                  </a:moveTo>
                  <a:lnTo>
                    <a:pt x="2573" y="3729"/>
                  </a:lnTo>
                  <a:lnTo>
                    <a:pt x="2544" y="3729"/>
                  </a:lnTo>
                  <a:lnTo>
                    <a:pt x="2513" y="3728"/>
                  </a:lnTo>
                  <a:lnTo>
                    <a:pt x="2485" y="3726"/>
                  </a:lnTo>
                  <a:lnTo>
                    <a:pt x="2455" y="3723"/>
                  </a:lnTo>
                  <a:lnTo>
                    <a:pt x="2426" y="3720"/>
                  </a:lnTo>
                  <a:lnTo>
                    <a:pt x="2397" y="3716"/>
                  </a:lnTo>
                  <a:lnTo>
                    <a:pt x="2369" y="3711"/>
                  </a:lnTo>
                  <a:lnTo>
                    <a:pt x="2340" y="3706"/>
                  </a:lnTo>
                  <a:lnTo>
                    <a:pt x="2313" y="3700"/>
                  </a:lnTo>
                  <a:lnTo>
                    <a:pt x="2284" y="3692"/>
                  </a:lnTo>
                  <a:lnTo>
                    <a:pt x="2257" y="3685"/>
                  </a:lnTo>
                  <a:lnTo>
                    <a:pt x="2229" y="3677"/>
                  </a:lnTo>
                  <a:lnTo>
                    <a:pt x="2203" y="3668"/>
                  </a:lnTo>
                  <a:lnTo>
                    <a:pt x="2176" y="3659"/>
                  </a:lnTo>
                  <a:lnTo>
                    <a:pt x="2150" y="3649"/>
                  </a:lnTo>
                  <a:lnTo>
                    <a:pt x="2123" y="3638"/>
                  </a:lnTo>
                  <a:lnTo>
                    <a:pt x="2098" y="3627"/>
                  </a:lnTo>
                  <a:lnTo>
                    <a:pt x="2072" y="3615"/>
                  </a:lnTo>
                  <a:lnTo>
                    <a:pt x="2047" y="3603"/>
                  </a:lnTo>
                  <a:lnTo>
                    <a:pt x="2022" y="3590"/>
                  </a:lnTo>
                  <a:lnTo>
                    <a:pt x="1998" y="3575"/>
                  </a:lnTo>
                  <a:lnTo>
                    <a:pt x="1973" y="3561"/>
                  </a:lnTo>
                  <a:lnTo>
                    <a:pt x="1950" y="3547"/>
                  </a:lnTo>
                  <a:lnTo>
                    <a:pt x="1926" y="3531"/>
                  </a:lnTo>
                  <a:lnTo>
                    <a:pt x="1904" y="3515"/>
                  </a:lnTo>
                  <a:lnTo>
                    <a:pt x="1882" y="3499"/>
                  </a:lnTo>
                  <a:lnTo>
                    <a:pt x="1859" y="3482"/>
                  </a:lnTo>
                  <a:lnTo>
                    <a:pt x="1838" y="3464"/>
                  </a:lnTo>
                  <a:lnTo>
                    <a:pt x="1816" y="3447"/>
                  </a:lnTo>
                  <a:lnTo>
                    <a:pt x="1796" y="3429"/>
                  </a:lnTo>
                  <a:lnTo>
                    <a:pt x="1776" y="3409"/>
                  </a:lnTo>
                  <a:lnTo>
                    <a:pt x="1755" y="3390"/>
                  </a:lnTo>
                  <a:lnTo>
                    <a:pt x="1736" y="3370"/>
                  </a:lnTo>
                  <a:lnTo>
                    <a:pt x="1717" y="3350"/>
                  </a:lnTo>
                  <a:lnTo>
                    <a:pt x="1698" y="3329"/>
                  </a:lnTo>
                  <a:lnTo>
                    <a:pt x="1681" y="3307"/>
                  </a:lnTo>
                  <a:lnTo>
                    <a:pt x="1664" y="3286"/>
                  </a:lnTo>
                  <a:lnTo>
                    <a:pt x="1646" y="3264"/>
                  </a:lnTo>
                  <a:lnTo>
                    <a:pt x="1630" y="3241"/>
                  </a:lnTo>
                  <a:lnTo>
                    <a:pt x="1614" y="3219"/>
                  </a:lnTo>
                  <a:lnTo>
                    <a:pt x="1598" y="3195"/>
                  </a:lnTo>
                  <a:lnTo>
                    <a:pt x="1584" y="3172"/>
                  </a:lnTo>
                  <a:lnTo>
                    <a:pt x="1570" y="3147"/>
                  </a:lnTo>
                  <a:lnTo>
                    <a:pt x="1556" y="3123"/>
                  </a:lnTo>
                  <a:lnTo>
                    <a:pt x="1543" y="3099"/>
                  </a:lnTo>
                  <a:lnTo>
                    <a:pt x="1530" y="3073"/>
                  </a:lnTo>
                  <a:lnTo>
                    <a:pt x="1519" y="3048"/>
                  </a:lnTo>
                  <a:lnTo>
                    <a:pt x="1507" y="3022"/>
                  </a:lnTo>
                  <a:lnTo>
                    <a:pt x="1497" y="2996"/>
                  </a:lnTo>
                  <a:lnTo>
                    <a:pt x="1486" y="2969"/>
                  </a:lnTo>
                  <a:lnTo>
                    <a:pt x="1477" y="2943"/>
                  </a:lnTo>
                  <a:lnTo>
                    <a:pt x="1468" y="2916"/>
                  </a:lnTo>
                  <a:lnTo>
                    <a:pt x="1460" y="2889"/>
                  </a:lnTo>
                  <a:lnTo>
                    <a:pt x="1453" y="2861"/>
                  </a:lnTo>
                  <a:lnTo>
                    <a:pt x="1446" y="2833"/>
                  </a:lnTo>
                  <a:lnTo>
                    <a:pt x="1440" y="2805"/>
                  </a:lnTo>
                  <a:lnTo>
                    <a:pt x="1434" y="2777"/>
                  </a:lnTo>
                  <a:lnTo>
                    <a:pt x="1429" y="2748"/>
                  </a:lnTo>
                  <a:lnTo>
                    <a:pt x="1425" y="2720"/>
                  </a:lnTo>
                  <a:lnTo>
                    <a:pt x="1422" y="2690"/>
                  </a:lnTo>
                  <a:lnTo>
                    <a:pt x="1419" y="2662"/>
                  </a:lnTo>
                  <a:lnTo>
                    <a:pt x="1418" y="2632"/>
                  </a:lnTo>
                  <a:lnTo>
                    <a:pt x="1416" y="2603"/>
                  </a:lnTo>
                  <a:lnTo>
                    <a:pt x="1416" y="2572"/>
                  </a:lnTo>
                  <a:lnTo>
                    <a:pt x="1416" y="2544"/>
                  </a:lnTo>
                  <a:lnTo>
                    <a:pt x="1417" y="2517"/>
                  </a:lnTo>
                  <a:lnTo>
                    <a:pt x="1419" y="2488"/>
                  </a:lnTo>
                  <a:lnTo>
                    <a:pt x="1421" y="2461"/>
                  </a:lnTo>
                  <a:lnTo>
                    <a:pt x="1424" y="2434"/>
                  </a:lnTo>
                  <a:lnTo>
                    <a:pt x="1428" y="2407"/>
                  </a:lnTo>
                  <a:lnTo>
                    <a:pt x="1432" y="2380"/>
                  </a:lnTo>
                  <a:lnTo>
                    <a:pt x="1438" y="2354"/>
                  </a:lnTo>
                  <a:lnTo>
                    <a:pt x="1443" y="2328"/>
                  </a:lnTo>
                  <a:lnTo>
                    <a:pt x="1449" y="2301"/>
                  </a:lnTo>
                  <a:lnTo>
                    <a:pt x="1455" y="2275"/>
                  </a:lnTo>
                  <a:lnTo>
                    <a:pt x="1462" y="2249"/>
                  </a:lnTo>
                  <a:lnTo>
                    <a:pt x="1470" y="2224"/>
                  </a:lnTo>
                  <a:lnTo>
                    <a:pt x="1478" y="2198"/>
                  </a:lnTo>
                  <a:lnTo>
                    <a:pt x="1497" y="2148"/>
                  </a:lnTo>
                  <a:lnTo>
                    <a:pt x="1987" y="2877"/>
                  </a:lnTo>
                  <a:lnTo>
                    <a:pt x="2269" y="3159"/>
                  </a:lnTo>
                  <a:lnTo>
                    <a:pt x="2997" y="3649"/>
                  </a:lnTo>
                  <a:lnTo>
                    <a:pt x="2947" y="3667"/>
                  </a:lnTo>
                  <a:lnTo>
                    <a:pt x="2922" y="3675"/>
                  </a:lnTo>
                  <a:lnTo>
                    <a:pt x="2896" y="3683"/>
                  </a:lnTo>
                  <a:lnTo>
                    <a:pt x="2871" y="3690"/>
                  </a:lnTo>
                  <a:lnTo>
                    <a:pt x="2844" y="3696"/>
                  </a:lnTo>
                  <a:lnTo>
                    <a:pt x="2819" y="3703"/>
                  </a:lnTo>
                  <a:lnTo>
                    <a:pt x="2792" y="3708"/>
                  </a:lnTo>
                  <a:lnTo>
                    <a:pt x="2765" y="3713"/>
                  </a:lnTo>
                  <a:lnTo>
                    <a:pt x="2738" y="3717"/>
                  </a:lnTo>
                  <a:lnTo>
                    <a:pt x="2711" y="3721"/>
                  </a:lnTo>
                  <a:lnTo>
                    <a:pt x="2684" y="3724"/>
                  </a:lnTo>
                  <a:lnTo>
                    <a:pt x="2657" y="3726"/>
                  </a:lnTo>
                  <a:lnTo>
                    <a:pt x="2629" y="3728"/>
                  </a:lnTo>
                  <a:lnTo>
                    <a:pt x="2601" y="3729"/>
                  </a:lnTo>
                  <a:lnTo>
                    <a:pt x="2573" y="372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grpSp>
        <p:nvGrpSpPr>
          <p:cNvPr id="80" name="组合 79"/>
          <p:cNvGrpSpPr/>
          <p:nvPr/>
        </p:nvGrpSpPr>
        <p:grpSpPr>
          <a:xfrm>
            <a:off x="679064" y="1419622"/>
            <a:ext cx="948873" cy="1143356"/>
            <a:chOff x="679064" y="1203598"/>
            <a:chExt cx="948873" cy="1143356"/>
          </a:xfrm>
        </p:grpSpPr>
        <p:sp>
          <p:nvSpPr>
            <p:cNvPr id="54" name="椭圆 11"/>
            <p:cNvSpPr/>
            <p:nvPr/>
          </p:nvSpPr>
          <p:spPr>
            <a:xfrm>
              <a:off x="679064" y="1203598"/>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pPr>
              <a:endParaRPr lang="zh-CN" altLang="en-US" sz="2000" b="1" kern="0">
                <a:solidFill>
                  <a:schemeClr val="tx1">
                    <a:lumMod val="50000"/>
                    <a:lumOff val="50000"/>
                  </a:schemeClr>
                </a:solidFill>
                <a:cs typeface="+mn-ea"/>
                <a:sym typeface="+mn-lt"/>
              </a:endParaRPr>
            </a:p>
          </p:txBody>
        </p:sp>
        <p:sp>
          <p:nvSpPr>
            <p:cNvPr id="79" name="KSO_Shape"/>
            <p:cNvSpPr/>
            <p:nvPr/>
          </p:nvSpPr>
          <p:spPr bwMode="auto">
            <a:xfrm>
              <a:off x="928620" y="1385460"/>
              <a:ext cx="449760" cy="610534"/>
            </a:xfrm>
            <a:custGeom>
              <a:avLst/>
              <a:gdLst>
                <a:gd name="T0" fmla="*/ 1224924 w 2376488"/>
                <a:gd name="T1" fmla="*/ 2761395 h 3225800"/>
                <a:gd name="T2" fmla="*/ 1200514 w 2376488"/>
                <a:gd name="T3" fmla="*/ 2844137 h 3225800"/>
                <a:gd name="T4" fmla="*/ 434302 w 2376488"/>
                <a:gd name="T5" fmla="*/ 2840318 h 3225800"/>
                <a:gd name="T6" fmla="*/ 417817 w 2376488"/>
                <a:gd name="T7" fmla="*/ 2755348 h 3225800"/>
                <a:gd name="T8" fmla="*/ 1946947 w 2376488"/>
                <a:gd name="T9" fmla="*/ 2276790 h 3225800"/>
                <a:gd name="T10" fmla="*/ 2007871 w 2376488"/>
                <a:gd name="T11" fmla="*/ 2336867 h 3225800"/>
                <a:gd name="T12" fmla="*/ 1960274 w 2376488"/>
                <a:gd name="T13" fmla="*/ 2408268 h 3225800"/>
                <a:gd name="T14" fmla="*/ 421315 w 2376488"/>
                <a:gd name="T15" fmla="*/ 2381532 h 3225800"/>
                <a:gd name="T16" fmla="*/ 429565 w 2376488"/>
                <a:gd name="T17" fmla="*/ 2296291 h 3225800"/>
                <a:gd name="T18" fmla="*/ 1966620 w 2376488"/>
                <a:gd name="T19" fmla="*/ 1981797 h 3225800"/>
                <a:gd name="T20" fmla="*/ 2006602 w 2376488"/>
                <a:gd name="T21" fmla="*/ 2057463 h 3225800"/>
                <a:gd name="T22" fmla="*/ 1940284 w 2376488"/>
                <a:gd name="T23" fmla="*/ 2111375 h 3225800"/>
                <a:gd name="T24" fmla="*/ 412748 w 2376488"/>
                <a:gd name="T25" fmla="*/ 2064084 h 3225800"/>
                <a:gd name="T26" fmla="*/ 445431 w 2376488"/>
                <a:gd name="T27" fmla="*/ 1984634 h 3225800"/>
                <a:gd name="T28" fmla="*/ 1983438 w 2376488"/>
                <a:gd name="T29" fmla="*/ 1691813 h 3225800"/>
                <a:gd name="T30" fmla="*/ 1999621 w 2376488"/>
                <a:gd name="T31" fmla="*/ 1776110 h 3225800"/>
                <a:gd name="T32" fmla="*/ 464152 w 2376488"/>
                <a:gd name="T33" fmla="*/ 1809766 h 3225800"/>
                <a:gd name="T34" fmla="*/ 409575 w 2376488"/>
                <a:gd name="T35" fmla="*/ 1743712 h 3225800"/>
                <a:gd name="T36" fmla="*/ 464152 w 2376488"/>
                <a:gd name="T37" fmla="*/ 1677973 h 3225800"/>
                <a:gd name="T38" fmla="*/ 839503 w 2376488"/>
                <a:gd name="T39" fmla="*/ 1405929 h 3225800"/>
                <a:gd name="T40" fmla="*/ 831271 w 2376488"/>
                <a:gd name="T41" fmla="*/ 1491484 h 3225800"/>
                <a:gd name="T42" fmla="*/ 445349 w 2376488"/>
                <a:gd name="T43" fmla="*/ 1503122 h 3225800"/>
                <a:gd name="T44" fmla="*/ 412741 w 2376488"/>
                <a:gd name="T45" fmla="*/ 1423858 h 3225800"/>
                <a:gd name="T46" fmla="*/ 1305682 w 2376488"/>
                <a:gd name="T47" fmla="*/ 909637 h 3225800"/>
                <a:gd name="T48" fmla="*/ 1477663 w 2376488"/>
                <a:gd name="T49" fmla="*/ 930614 h 3225800"/>
                <a:gd name="T50" fmla="*/ 1610543 w 2376488"/>
                <a:gd name="T51" fmla="*/ 964305 h 3225800"/>
                <a:gd name="T52" fmla="*/ 1857547 w 2376488"/>
                <a:gd name="T53" fmla="*/ 995452 h 3225800"/>
                <a:gd name="T54" fmla="*/ 1953551 w 2376488"/>
                <a:gd name="T55" fmla="*/ 1129896 h 3225800"/>
                <a:gd name="T56" fmla="*/ 1951644 w 2376488"/>
                <a:gd name="T57" fmla="*/ 1484281 h 3225800"/>
                <a:gd name="T58" fmla="*/ 1772351 w 2376488"/>
                <a:gd name="T59" fmla="*/ 1229696 h 3225800"/>
                <a:gd name="T60" fmla="*/ 1346691 w 2376488"/>
                <a:gd name="T61" fmla="*/ 1512886 h 3225800"/>
                <a:gd name="T62" fmla="*/ 1134337 w 2376488"/>
                <a:gd name="T63" fmla="*/ 1276735 h 3225800"/>
                <a:gd name="T64" fmla="*/ 953455 w 2376488"/>
                <a:gd name="T65" fmla="*/ 1247177 h 3225800"/>
                <a:gd name="T66" fmla="*/ 985244 w 2376488"/>
                <a:gd name="T67" fmla="*/ 1088260 h 3225800"/>
                <a:gd name="T68" fmla="*/ 1137516 w 2376488"/>
                <a:gd name="T69" fmla="*/ 966212 h 3225800"/>
                <a:gd name="T70" fmla="*/ 1523318 w 2376488"/>
                <a:gd name="T71" fmla="*/ 269565 h 3225800"/>
                <a:gd name="T72" fmla="*/ 1643237 w 2376488"/>
                <a:gd name="T73" fmla="*/ 362372 h 3225800"/>
                <a:gd name="T74" fmla="*/ 1694767 w 2376488"/>
                <a:gd name="T75" fmla="*/ 516202 h 3225800"/>
                <a:gd name="T76" fmla="*/ 1720850 w 2376488"/>
                <a:gd name="T77" fmla="*/ 562923 h 3225800"/>
                <a:gd name="T78" fmla="*/ 1679181 w 2376488"/>
                <a:gd name="T79" fmla="*/ 652233 h 3225800"/>
                <a:gd name="T80" fmla="*/ 1618744 w 2376488"/>
                <a:gd name="T81" fmla="*/ 782861 h 3225800"/>
                <a:gd name="T82" fmla="*/ 1514411 w 2376488"/>
                <a:gd name="T83" fmla="*/ 865815 h 3225800"/>
                <a:gd name="T84" fmla="*/ 1382405 w 2376488"/>
                <a:gd name="T85" fmla="*/ 850559 h 3225800"/>
                <a:gd name="T86" fmla="*/ 1291750 w 2376488"/>
                <a:gd name="T87" fmla="*/ 748218 h 3225800"/>
                <a:gd name="T88" fmla="*/ 1240220 w 2376488"/>
                <a:gd name="T89" fmla="*/ 647783 h 3225800"/>
                <a:gd name="T90" fmla="*/ 1206503 w 2376488"/>
                <a:gd name="T91" fmla="*/ 551481 h 3225800"/>
                <a:gd name="T92" fmla="*/ 1239266 w 2376488"/>
                <a:gd name="T93" fmla="*/ 512705 h 3225800"/>
                <a:gd name="T94" fmla="*/ 1288251 w 2376488"/>
                <a:gd name="T95" fmla="*/ 361736 h 3225800"/>
                <a:gd name="T96" fmla="*/ 1408488 w 2376488"/>
                <a:gd name="T97" fmla="*/ 269565 h 3225800"/>
                <a:gd name="T98" fmla="*/ 124794 w 2376488"/>
                <a:gd name="T99" fmla="*/ 3092133 h 3225800"/>
                <a:gd name="T100" fmla="*/ 2233594 w 2376488"/>
                <a:gd name="T101" fmla="*/ 3105468 h 3225800"/>
                <a:gd name="T102" fmla="*/ 2257092 w 2376488"/>
                <a:gd name="T103" fmla="*/ 152400 h 3225800"/>
                <a:gd name="T104" fmla="*/ 2230736 w 2376488"/>
                <a:gd name="T105" fmla="*/ 120015 h 3225800"/>
                <a:gd name="T106" fmla="*/ 2289799 w 2376488"/>
                <a:gd name="T107" fmla="*/ 15557 h 3225800"/>
                <a:gd name="T108" fmla="*/ 2360928 w 2376488"/>
                <a:gd name="T109" fmla="*/ 86677 h 3225800"/>
                <a:gd name="T110" fmla="*/ 2372995 w 2376488"/>
                <a:gd name="T111" fmla="*/ 3104198 h 3225800"/>
                <a:gd name="T112" fmla="*/ 2320918 w 2376488"/>
                <a:gd name="T113" fmla="*/ 3191193 h 3225800"/>
                <a:gd name="T114" fmla="*/ 2224068 w 2376488"/>
                <a:gd name="T115" fmla="*/ 3225800 h 3225800"/>
                <a:gd name="T116" fmla="*/ 61285 w 2376488"/>
                <a:gd name="T117" fmla="*/ 3195638 h 3225800"/>
                <a:gd name="T118" fmla="*/ 5080 w 2376488"/>
                <a:gd name="T119" fmla="*/ 3111818 h 3225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76488" h="3225800">
                  <a:moveTo>
                    <a:pt x="477415" y="2719387"/>
                  </a:moveTo>
                  <a:lnTo>
                    <a:pt x="1162156" y="2719387"/>
                  </a:lnTo>
                  <a:lnTo>
                    <a:pt x="1169130" y="2720024"/>
                  </a:lnTo>
                  <a:lnTo>
                    <a:pt x="1175787" y="2720978"/>
                  </a:lnTo>
                  <a:lnTo>
                    <a:pt x="1182444" y="2722570"/>
                  </a:lnTo>
                  <a:lnTo>
                    <a:pt x="1188468" y="2724797"/>
                  </a:lnTo>
                  <a:lnTo>
                    <a:pt x="1194491" y="2727980"/>
                  </a:lnTo>
                  <a:lnTo>
                    <a:pt x="1200514" y="2731162"/>
                  </a:lnTo>
                  <a:lnTo>
                    <a:pt x="1205269" y="2735299"/>
                  </a:lnTo>
                  <a:lnTo>
                    <a:pt x="1210342" y="2739436"/>
                  </a:lnTo>
                  <a:lnTo>
                    <a:pt x="1214463" y="2744528"/>
                  </a:lnTo>
                  <a:lnTo>
                    <a:pt x="1218584" y="2749938"/>
                  </a:lnTo>
                  <a:lnTo>
                    <a:pt x="1222071" y="2755348"/>
                  </a:lnTo>
                  <a:lnTo>
                    <a:pt x="1224924" y="2761395"/>
                  </a:lnTo>
                  <a:lnTo>
                    <a:pt x="1227143" y="2767442"/>
                  </a:lnTo>
                  <a:lnTo>
                    <a:pt x="1228728" y="2774125"/>
                  </a:lnTo>
                  <a:lnTo>
                    <a:pt x="1229679" y="2780808"/>
                  </a:lnTo>
                  <a:lnTo>
                    <a:pt x="1230313" y="2787809"/>
                  </a:lnTo>
                  <a:lnTo>
                    <a:pt x="1229679" y="2794810"/>
                  </a:lnTo>
                  <a:lnTo>
                    <a:pt x="1228728" y="2801493"/>
                  </a:lnTo>
                  <a:lnTo>
                    <a:pt x="1227143" y="2808176"/>
                  </a:lnTo>
                  <a:lnTo>
                    <a:pt x="1224924" y="2814223"/>
                  </a:lnTo>
                  <a:lnTo>
                    <a:pt x="1222071" y="2820269"/>
                  </a:lnTo>
                  <a:lnTo>
                    <a:pt x="1218584" y="2825679"/>
                  </a:lnTo>
                  <a:lnTo>
                    <a:pt x="1214463" y="2831090"/>
                  </a:lnTo>
                  <a:lnTo>
                    <a:pt x="1210342" y="2836181"/>
                  </a:lnTo>
                  <a:lnTo>
                    <a:pt x="1205269" y="2840318"/>
                  </a:lnTo>
                  <a:lnTo>
                    <a:pt x="1200514" y="2844137"/>
                  </a:lnTo>
                  <a:lnTo>
                    <a:pt x="1194491" y="2847638"/>
                  </a:lnTo>
                  <a:lnTo>
                    <a:pt x="1188468" y="2850820"/>
                  </a:lnTo>
                  <a:lnTo>
                    <a:pt x="1182444" y="2853048"/>
                  </a:lnTo>
                  <a:lnTo>
                    <a:pt x="1175787" y="2854639"/>
                  </a:lnTo>
                  <a:lnTo>
                    <a:pt x="1169130" y="2855594"/>
                  </a:lnTo>
                  <a:lnTo>
                    <a:pt x="1162156" y="2855912"/>
                  </a:lnTo>
                  <a:lnTo>
                    <a:pt x="477415" y="2855912"/>
                  </a:lnTo>
                  <a:lnTo>
                    <a:pt x="470441" y="2855594"/>
                  </a:lnTo>
                  <a:lnTo>
                    <a:pt x="464100" y="2854639"/>
                  </a:lnTo>
                  <a:lnTo>
                    <a:pt x="457126" y="2853048"/>
                  </a:lnTo>
                  <a:lnTo>
                    <a:pt x="451103" y="2850820"/>
                  </a:lnTo>
                  <a:lnTo>
                    <a:pt x="445397" y="2847638"/>
                  </a:lnTo>
                  <a:lnTo>
                    <a:pt x="439374" y="2844137"/>
                  </a:lnTo>
                  <a:lnTo>
                    <a:pt x="434302" y="2840318"/>
                  </a:lnTo>
                  <a:lnTo>
                    <a:pt x="429546" y="2836181"/>
                  </a:lnTo>
                  <a:lnTo>
                    <a:pt x="425108" y="2831090"/>
                  </a:lnTo>
                  <a:lnTo>
                    <a:pt x="421304" y="2825679"/>
                  </a:lnTo>
                  <a:lnTo>
                    <a:pt x="417817" y="2820269"/>
                  </a:lnTo>
                  <a:lnTo>
                    <a:pt x="414964" y="2814223"/>
                  </a:lnTo>
                  <a:lnTo>
                    <a:pt x="412745" y="2808176"/>
                  </a:lnTo>
                  <a:lnTo>
                    <a:pt x="410843" y="2801493"/>
                  </a:lnTo>
                  <a:lnTo>
                    <a:pt x="409575" y="2794810"/>
                  </a:lnTo>
                  <a:lnTo>
                    <a:pt x="409575" y="2787809"/>
                  </a:lnTo>
                  <a:lnTo>
                    <a:pt x="409575" y="2780808"/>
                  </a:lnTo>
                  <a:lnTo>
                    <a:pt x="410843" y="2774125"/>
                  </a:lnTo>
                  <a:lnTo>
                    <a:pt x="412745" y="2767442"/>
                  </a:lnTo>
                  <a:lnTo>
                    <a:pt x="414964" y="2761395"/>
                  </a:lnTo>
                  <a:lnTo>
                    <a:pt x="417817" y="2755348"/>
                  </a:lnTo>
                  <a:lnTo>
                    <a:pt x="421304" y="2749938"/>
                  </a:lnTo>
                  <a:lnTo>
                    <a:pt x="425108" y="2744528"/>
                  </a:lnTo>
                  <a:lnTo>
                    <a:pt x="429546" y="2739436"/>
                  </a:lnTo>
                  <a:lnTo>
                    <a:pt x="434302" y="2735299"/>
                  </a:lnTo>
                  <a:lnTo>
                    <a:pt x="439374" y="2731162"/>
                  </a:lnTo>
                  <a:lnTo>
                    <a:pt x="445397" y="2727980"/>
                  </a:lnTo>
                  <a:lnTo>
                    <a:pt x="451103" y="2724797"/>
                  </a:lnTo>
                  <a:lnTo>
                    <a:pt x="457126" y="2722570"/>
                  </a:lnTo>
                  <a:lnTo>
                    <a:pt x="464100" y="2720978"/>
                  </a:lnTo>
                  <a:lnTo>
                    <a:pt x="470441" y="2720024"/>
                  </a:lnTo>
                  <a:lnTo>
                    <a:pt x="477415" y="2719387"/>
                  </a:lnTo>
                  <a:close/>
                  <a:moveTo>
                    <a:pt x="477479" y="2276475"/>
                  </a:moveTo>
                  <a:lnTo>
                    <a:pt x="1940284" y="2276475"/>
                  </a:lnTo>
                  <a:lnTo>
                    <a:pt x="1946947" y="2276790"/>
                  </a:lnTo>
                  <a:lnTo>
                    <a:pt x="1953928" y="2277733"/>
                  </a:lnTo>
                  <a:lnTo>
                    <a:pt x="1960274" y="2279621"/>
                  </a:lnTo>
                  <a:lnTo>
                    <a:pt x="1966620" y="2281822"/>
                  </a:lnTo>
                  <a:lnTo>
                    <a:pt x="1972649" y="2284339"/>
                  </a:lnTo>
                  <a:lnTo>
                    <a:pt x="1978044" y="2287799"/>
                  </a:lnTo>
                  <a:lnTo>
                    <a:pt x="1983438" y="2291573"/>
                  </a:lnTo>
                  <a:lnTo>
                    <a:pt x="1988197" y="2296291"/>
                  </a:lnTo>
                  <a:lnTo>
                    <a:pt x="1992640" y="2300695"/>
                  </a:lnTo>
                  <a:lnTo>
                    <a:pt x="1996448" y="2306042"/>
                  </a:lnTo>
                  <a:lnTo>
                    <a:pt x="1999621" y="2311704"/>
                  </a:lnTo>
                  <a:lnTo>
                    <a:pt x="2002794" y="2317366"/>
                  </a:lnTo>
                  <a:lnTo>
                    <a:pt x="2005015" y="2323971"/>
                  </a:lnTo>
                  <a:lnTo>
                    <a:pt x="2006602" y="2330262"/>
                  </a:lnTo>
                  <a:lnTo>
                    <a:pt x="2007871" y="2336867"/>
                  </a:lnTo>
                  <a:lnTo>
                    <a:pt x="2008188" y="2343787"/>
                  </a:lnTo>
                  <a:lnTo>
                    <a:pt x="2007871" y="2350707"/>
                  </a:lnTo>
                  <a:lnTo>
                    <a:pt x="2006602" y="2357312"/>
                  </a:lnTo>
                  <a:lnTo>
                    <a:pt x="2005015" y="2363603"/>
                  </a:lnTo>
                  <a:lnTo>
                    <a:pt x="2002794" y="2370208"/>
                  </a:lnTo>
                  <a:lnTo>
                    <a:pt x="1999621" y="2375870"/>
                  </a:lnTo>
                  <a:lnTo>
                    <a:pt x="1996448" y="2381532"/>
                  </a:lnTo>
                  <a:lnTo>
                    <a:pt x="1992640" y="2386879"/>
                  </a:lnTo>
                  <a:lnTo>
                    <a:pt x="1988197" y="2391283"/>
                  </a:lnTo>
                  <a:lnTo>
                    <a:pt x="1983438" y="2395686"/>
                  </a:lnTo>
                  <a:lnTo>
                    <a:pt x="1978044" y="2399775"/>
                  </a:lnTo>
                  <a:lnTo>
                    <a:pt x="1972649" y="2402921"/>
                  </a:lnTo>
                  <a:lnTo>
                    <a:pt x="1966620" y="2406066"/>
                  </a:lnTo>
                  <a:lnTo>
                    <a:pt x="1960274" y="2408268"/>
                  </a:lnTo>
                  <a:lnTo>
                    <a:pt x="1953928" y="2409841"/>
                  </a:lnTo>
                  <a:lnTo>
                    <a:pt x="1946947" y="2411099"/>
                  </a:lnTo>
                  <a:lnTo>
                    <a:pt x="1940284" y="2411413"/>
                  </a:lnTo>
                  <a:lnTo>
                    <a:pt x="477479" y="2411413"/>
                  </a:lnTo>
                  <a:lnTo>
                    <a:pt x="470498" y="2411099"/>
                  </a:lnTo>
                  <a:lnTo>
                    <a:pt x="464152" y="2409841"/>
                  </a:lnTo>
                  <a:lnTo>
                    <a:pt x="457171" y="2408268"/>
                  </a:lnTo>
                  <a:lnTo>
                    <a:pt x="451142" y="2406066"/>
                  </a:lnTo>
                  <a:lnTo>
                    <a:pt x="445431" y="2402921"/>
                  </a:lnTo>
                  <a:lnTo>
                    <a:pt x="439402" y="2399775"/>
                  </a:lnTo>
                  <a:lnTo>
                    <a:pt x="434325" y="2395686"/>
                  </a:lnTo>
                  <a:lnTo>
                    <a:pt x="429565" y="2391283"/>
                  </a:lnTo>
                  <a:lnTo>
                    <a:pt x="425123" y="2386879"/>
                  </a:lnTo>
                  <a:lnTo>
                    <a:pt x="421315" y="2381532"/>
                  </a:lnTo>
                  <a:lnTo>
                    <a:pt x="417825" y="2375870"/>
                  </a:lnTo>
                  <a:lnTo>
                    <a:pt x="414969" y="2370208"/>
                  </a:lnTo>
                  <a:lnTo>
                    <a:pt x="412748" y="2363603"/>
                  </a:lnTo>
                  <a:lnTo>
                    <a:pt x="410844" y="2357312"/>
                  </a:lnTo>
                  <a:lnTo>
                    <a:pt x="409575" y="2350707"/>
                  </a:lnTo>
                  <a:lnTo>
                    <a:pt x="409575" y="2343787"/>
                  </a:lnTo>
                  <a:lnTo>
                    <a:pt x="409575" y="2336867"/>
                  </a:lnTo>
                  <a:lnTo>
                    <a:pt x="410844" y="2330262"/>
                  </a:lnTo>
                  <a:lnTo>
                    <a:pt x="412748" y="2323971"/>
                  </a:lnTo>
                  <a:lnTo>
                    <a:pt x="414969" y="2317366"/>
                  </a:lnTo>
                  <a:lnTo>
                    <a:pt x="417825" y="2311704"/>
                  </a:lnTo>
                  <a:lnTo>
                    <a:pt x="421315" y="2306042"/>
                  </a:lnTo>
                  <a:lnTo>
                    <a:pt x="425123" y="2300695"/>
                  </a:lnTo>
                  <a:lnTo>
                    <a:pt x="429565" y="2296291"/>
                  </a:lnTo>
                  <a:lnTo>
                    <a:pt x="434325" y="2291573"/>
                  </a:lnTo>
                  <a:lnTo>
                    <a:pt x="439402" y="2287799"/>
                  </a:lnTo>
                  <a:lnTo>
                    <a:pt x="445431" y="2284339"/>
                  </a:lnTo>
                  <a:lnTo>
                    <a:pt x="451142" y="2281822"/>
                  </a:lnTo>
                  <a:lnTo>
                    <a:pt x="457171" y="2279621"/>
                  </a:lnTo>
                  <a:lnTo>
                    <a:pt x="464152" y="2277733"/>
                  </a:lnTo>
                  <a:lnTo>
                    <a:pt x="470498" y="2276790"/>
                  </a:lnTo>
                  <a:lnTo>
                    <a:pt x="477479" y="2276475"/>
                  </a:lnTo>
                  <a:close/>
                  <a:moveTo>
                    <a:pt x="477479" y="1976437"/>
                  </a:moveTo>
                  <a:lnTo>
                    <a:pt x="1940284" y="1976437"/>
                  </a:lnTo>
                  <a:lnTo>
                    <a:pt x="1946947" y="1977068"/>
                  </a:lnTo>
                  <a:lnTo>
                    <a:pt x="1953928" y="1977698"/>
                  </a:lnTo>
                  <a:lnTo>
                    <a:pt x="1960274" y="1979590"/>
                  </a:lnTo>
                  <a:lnTo>
                    <a:pt x="1966620" y="1981797"/>
                  </a:lnTo>
                  <a:lnTo>
                    <a:pt x="1972649" y="1984634"/>
                  </a:lnTo>
                  <a:lnTo>
                    <a:pt x="1978044" y="1988102"/>
                  </a:lnTo>
                  <a:lnTo>
                    <a:pt x="1983438" y="1991886"/>
                  </a:lnTo>
                  <a:lnTo>
                    <a:pt x="1988197" y="1996300"/>
                  </a:lnTo>
                  <a:lnTo>
                    <a:pt x="1992640" y="2001029"/>
                  </a:lnTo>
                  <a:lnTo>
                    <a:pt x="1996448" y="2006073"/>
                  </a:lnTo>
                  <a:lnTo>
                    <a:pt x="1999621" y="2011748"/>
                  </a:lnTo>
                  <a:lnTo>
                    <a:pt x="2002794" y="2017738"/>
                  </a:lnTo>
                  <a:lnTo>
                    <a:pt x="2005015" y="2024044"/>
                  </a:lnTo>
                  <a:lnTo>
                    <a:pt x="2006602" y="2030665"/>
                  </a:lnTo>
                  <a:lnTo>
                    <a:pt x="2007871" y="2036970"/>
                  </a:lnTo>
                  <a:lnTo>
                    <a:pt x="2008188" y="2043906"/>
                  </a:lnTo>
                  <a:lnTo>
                    <a:pt x="2007871" y="2051158"/>
                  </a:lnTo>
                  <a:lnTo>
                    <a:pt x="2006602" y="2057463"/>
                  </a:lnTo>
                  <a:lnTo>
                    <a:pt x="2005015" y="2064084"/>
                  </a:lnTo>
                  <a:lnTo>
                    <a:pt x="2002794" y="2070389"/>
                  </a:lnTo>
                  <a:lnTo>
                    <a:pt x="1999621" y="2076064"/>
                  </a:lnTo>
                  <a:lnTo>
                    <a:pt x="1996448" y="2081739"/>
                  </a:lnTo>
                  <a:lnTo>
                    <a:pt x="1992640" y="2087099"/>
                  </a:lnTo>
                  <a:lnTo>
                    <a:pt x="1988197" y="2091513"/>
                  </a:lnTo>
                  <a:lnTo>
                    <a:pt x="1983438" y="2096242"/>
                  </a:lnTo>
                  <a:lnTo>
                    <a:pt x="1978044" y="2100025"/>
                  </a:lnTo>
                  <a:lnTo>
                    <a:pt x="1972649" y="2103493"/>
                  </a:lnTo>
                  <a:lnTo>
                    <a:pt x="1966620" y="2106016"/>
                  </a:lnTo>
                  <a:lnTo>
                    <a:pt x="1960274" y="2108538"/>
                  </a:lnTo>
                  <a:lnTo>
                    <a:pt x="1953928" y="2110429"/>
                  </a:lnTo>
                  <a:lnTo>
                    <a:pt x="1946947" y="2111060"/>
                  </a:lnTo>
                  <a:lnTo>
                    <a:pt x="1940284" y="2111375"/>
                  </a:lnTo>
                  <a:lnTo>
                    <a:pt x="477479" y="2111375"/>
                  </a:lnTo>
                  <a:lnTo>
                    <a:pt x="470498" y="2111060"/>
                  </a:lnTo>
                  <a:lnTo>
                    <a:pt x="464152" y="2110429"/>
                  </a:lnTo>
                  <a:lnTo>
                    <a:pt x="457171" y="2108538"/>
                  </a:lnTo>
                  <a:lnTo>
                    <a:pt x="451142" y="2106016"/>
                  </a:lnTo>
                  <a:lnTo>
                    <a:pt x="445431" y="2103493"/>
                  </a:lnTo>
                  <a:lnTo>
                    <a:pt x="439402" y="2100025"/>
                  </a:lnTo>
                  <a:lnTo>
                    <a:pt x="434325" y="2096242"/>
                  </a:lnTo>
                  <a:lnTo>
                    <a:pt x="429565" y="2091513"/>
                  </a:lnTo>
                  <a:lnTo>
                    <a:pt x="425123" y="2087099"/>
                  </a:lnTo>
                  <a:lnTo>
                    <a:pt x="421315" y="2081739"/>
                  </a:lnTo>
                  <a:lnTo>
                    <a:pt x="417825" y="2076064"/>
                  </a:lnTo>
                  <a:lnTo>
                    <a:pt x="414969" y="2070389"/>
                  </a:lnTo>
                  <a:lnTo>
                    <a:pt x="412748" y="2064084"/>
                  </a:lnTo>
                  <a:lnTo>
                    <a:pt x="410844" y="2057463"/>
                  </a:lnTo>
                  <a:lnTo>
                    <a:pt x="409575" y="2051158"/>
                  </a:lnTo>
                  <a:lnTo>
                    <a:pt x="409575" y="2043906"/>
                  </a:lnTo>
                  <a:lnTo>
                    <a:pt x="409575" y="2036970"/>
                  </a:lnTo>
                  <a:lnTo>
                    <a:pt x="410844" y="2030665"/>
                  </a:lnTo>
                  <a:lnTo>
                    <a:pt x="412748" y="2024044"/>
                  </a:lnTo>
                  <a:lnTo>
                    <a:pt x="414969" y="2017738"/>
                  </a:lnTo>
                  <a:lnTo>
                    <a:pt x="417825" y="2011748"/>
                  </a:lnTo>
                  <a:lnTo>
                    <a:pt x="421315" y="2006073"/>
                  </a:lnTo>
                  <a:lnTo>
                    <a:pt x="425123" y="2001029"/>
                  </a:lnTo>
                  <a:lnTo>
                    <a:pt x="429565" y="1996300"/>
                  </a:lnTo>
                  <a:lnTo>
                    <a:pt x="434325" y="1991886"/>
                  </a:lnTo>
                  <a:lnTo>
                    <a:pt x="439402" y="1988102"/>
                  </a:lnTo>
                  <a:lnTo>
                    <a:pt x="445431" y="1984634"/>
                  </a:lnTo>
                  <a:lnTo>
                    <a:pt x="451142" y="1981797"/>
                  </a:lnTo>
                  <a:lnTo>
                    <a:pt x="457171" y="1979590"/>
                  </a:lnTo>
                  <a:lnTo>
                    <a:pt x="464152" y="1977698"/>
                  </a:lnTo>
                  <a:lnTo>
                    <a:pt x="470498" y="1977068"/>
                  </a:lnTo>
                  <a:lnTo>
                    <a:pt x="477479" y="1976437"/>
                  </a:lnTo>
                  <a:close/>
                  <a:moveTo>
                    <a:pt x="477479" y="1676400"/>
                  </a:moveTo>
                  <a:lnTo>
                    <a:pt x="1940284" y="1676400"/>
                  </a:lnTo>
                  <a:lnTo>
                    <a:pt x="1946947" y="1676715"/>
                  </a:lnTo>
                  <a:lnTo>
                    <a:pt x="1953928" y="1677973"/>
                  </a:lnTo>
                  <a:lnTo>
                    <a:pt x="1960274" y="1679231"/>
                  </a:lnTo>
                  <a:lnTo>
                    <a:pt x="1966620" y="1681747"/>
                  </a:lnTo>
                  <a:lnTo>
                    <a:pt x="1972649" y="1684578"/>
                  </a:lnTo>
                  <a:lnTo>
                    <a:pt x="1978044" y="1688038"/>
                  </a:lnTo>
                  <a:lnTo>
                    <a:pt x="1983438" y="1691813"/>
                  </a:lnTo>
                  <a:lnTo>
                    <a:pt x="1988197" y="1695902"/>
                  </a:lnTo>
                  <a:lnTo>
                    <a:pt x="1992640" y="1700934"/>
                  </a:lnTo>
                  <a:lnTo>
                    <a:pt x="1996448" y="1706282"/>
                  </a:lnTo>
                  <a:lnTo>
                    <a:pt x="1999621" y="1711629"/>
                  </a:lnTo>
                  <a:lnTo>
                    <a:pt x="2002794" y="1717605"/>
                  </a:lnTo>
                  <a:lnTo>
                    <a:pt x="2005015" y="1723581"/>
                  </a:lnTo>
                  <a:lnTo>
                    <a:pt x="2006602" y="1730187"/>
                  </a:lnTo>
                  <a:lnTo>
                    <a:pt x="2007871" y="1736792"/>
                  </a:lnTo>
                  <a:lnTo>
                    <a:pt x="2008188" y="1743712"/>
                  </a:lnTo>
                  <a:lnTo>
                    <a:pt x="2007871" y="1750632"/>
                  </a:lnTo>
                  <a:lnTo>
                    <a:pt x="2006602" y="1757552"/>
                  </a:lnTo>
                  <a:lnTo>
                    <a:pt x="2005015" y="1763843"/>
                  </a:lnTo>
                  <a:lnTo>
                    <a:pt x="2002794" y="1769819"/>
                  </a:lnTo>
                  <a:lnTo>
                    <a:pt x="1999621" y="1776110"/>
                  </a:lnTo>
                  <a:lnTo>
                    <a:pt x="1996448" y="1781771"/>
                  </a:lnTo>
                  <a:lnTo>
                    <a:pt x="1992640" y="1786490"/>
                  </a:lnTo>
                  <a:lnTo>
                    <a:pt x="1988197" y="1791522"/>
                  </a:lnTo>
                  <a:lnTo>
                    <a:pt x="1983438" y="1795611"/>
                  </a:lnTo>
                  <a:lnTo>
                    <a:pt x="1978044" y="1799700"/>
                  </a:lnTo>
                  <a:lnTo>
                    <a:pt x="1972649" y="1803160"/>
                  </a:lnTo>
                  <a:lnTo>
                    <a:pt x="1966620" y="1805991"/>
                  </a:lnTo>
                  <a:lnTo>
                    <a:pt x="1960274" y="1808193"/>
                  </a:lnTo>
                  <a:lnTo>
                    <a:pt x="1953928" y="1809766"/>
                  </a:lnTo>
                  <a:lnTo>
                    <a:pt x="1946947" y="1810709"/>
                  </a:lnTo>
                  <a:lnTo>
                    <a:pt x="1940284" y="1811338"/>
                  </a:lnTo>
                  <a:lnTo>
                    <a:pt x="477479" y="1811338"/>
                  </a:lnTo>
                  <a:lnTo>
                    <a:pt x="470498" y="1810709"/>
                  </a:lnTo>
                  <a:lnTo>
                    <a:pt x="464152" y="1809766"/>
                  </a:lnTo>
                  <a:lnTo>
                    <a:pt x="457171" y="1808193"/>
                  </a:lnTo>
                  <a:lnTo>
                    <a:pt x="451142" y="1805991"/>
                  </a:lnTo>
                  <a:lnTo>
                    <a:pt x="445431" y="1803160"/>
                  </a:lnTo>
                  <a:lnTo>
                    <a:pt x="439402" y="1799700"/>
                  </a:lnTo>
                  <a:lnTo>
                    <a:pt x="434325" y="1795611"/>
                  </a:lnTo>
                  <a:lnTo>
                    <a:pt x="429565" y="1791522"/>
                  </a:lnTo>
                  <a:lnTo>
                    <a:pt x="425123" y="1786490"/>
                  </a:lnTo>
                  <a:lnTo>
                    <a:pt x="421315" y="1781771"/>
                  </a:lnTo>
                  <a:lnTo>
                    <a:pt x="417825" y="1776110"/>
                  </a:lnTo>
                  <a:lnTo>
                    <a:pt x="414969" y="1769819"/>
                  </a:lnTo>
                  <a:lnTo>
                    <a:pt x="412748" y="1763843"/>
                  </a:lnTo>
                  <a:lnTo>
                    <a:pt x="410844" y="1757552"/>
                  </a:lnTo>
                  <a:lnTo>
                    <a:pt x="409575" y="1750632"/>
                  </a:lnTo>
                  <a:lnTo>
                    <a:pt x="409575" y="1743712"/>
                  </a:lnTo>
                  <a:lnTo>
                    <a:pt x="409575" y="1736792"/>
                  </a:lnTo>
                  <a:lnTo>
                    <a:pt x="410844" y="1730187"/>
                  </a:lnTo>
                  <a:lnTo>
                    <a:pt x="412748" y="1723581"/>
                  </a:lnTo>
                  <a:lnTo>
                    <a:pt x="414969" y="1717605"/>
                  </a:lnTo>
                  <a:lnTo>
                    <a:pt x="417825" y="1711629"/>
                  </a:lnTo>
                  <a:lnTo>
                    <a:pt x="421315" y="1706282"/>
                  </a:lnTo>
                  <a:lnTo>
                    <a:pt x="425123" y="1700934"/>
                  </a:lnTo>
                  <a:lnTo>
                    <a:pt x="429565" y="1695902"/>
                  </a:lnTo>
                  <a:lnTo>
                    <a:pt x="434325" y="1691813"/>
                  </a:lnTo>
                  <a:lnTo>
                    <a:pt x="439402" y="1688038"/>
                  </a:lnTo>
                  <a:lnTo>
                    <a:pt x="445431" y="1684578"/>
                  </a:lnTo>
                  <a:lnTo>
                    <a:pt x="451142" y="1681747"/>
                  </a:lnTo>
                  <a:lnTo>
                    <a:pt x="457171" y="1679231"/>
                  </a:lnTo>
                  <a:lnTo>
                    <a:pt x="464152" y="1677973"/>
                  </a:lnTo>
                  <a:lnTo>
                    <a:pt x="470498" y="1676715"/>
                  </a:lnTo>
                  <a:lnTo>
                    <a:pt x="477479" y="1676400"/>
                  </a:lnTo>
                  <a:close/>
                  <a:moveTo>
                    <a:pt x="477325" y="1376362"/>
                  </a:moveTo>
                  <a:lnTo>
                    <a:pt x="783466" y="1376362"/>
                  </a:lnTo>
                  <a:lnTo>
                    <a:pt x="790431" y="1376677"/>
                  </a:lnTo>
                  <a:lnTo>
                    <a:pt x="796763" y="1377935"/>
                  </a:lnTo>
                  <a:lnTo>
                    <a:pt x="803411" y="1379508"/>
                  </a:lnTo>
                  <a:lnTo>
                    <a:pt x="809743" y="1381709"/>
                  </a:lnTo>
                  <a:lnTo>
                    <a:pt x="815442" y="1384226"/>
                  </a:lnTo>
                  <a:lnTo>
                    <a:pt x="821457" y="1387686"/>
                  </a:lnTo>
                  <a:lnTo>
                    <a:pt x="826522" y="1392089"/>
                  </a:lnTo>
                  <a:lnTo>
                    <a:pt x="831271" y="1396178"/>
                  </a:lnTo>
                  <a:lnTo>
                    <a:pt x="835703" y="1401211"/>
                  </a:lnTo>
                  <a:lnTo>
                    <a:pt x="839503" y="1405929"/>
                  </a:lnTo>
                  <a:lnTo>
                    <a:pt x="842985" y="1411591"/>
                  </a:lnTo>
                  <a:lnTo>
                    <a:pt x="845834" y="1417882"/>
                  </a:lnTo>
                  <a:lnTo>
                    <a:pt x="848050" y="1423858"/>
                  </a:lnTo>
                  <a:lnTo>
                    <a:pt x="849950" y="1430149"/>
                  </a:lnTo>
                  <a:lnTo>
                    <a:pt x="850583" y="1437069"/>
                  </a:lnTo>
                  <a:lnTo>
                    <a:pt x="850900" y="1443989"/>
                  </a:lnTo>
                  <a:lnTo>
                    <a:pt x="850583" y="1450594"/>
                  </a:lnTo>
                  <a:lnTo>
                    <a:pt x="849950" y="1457514"/>
                  </a:lnTo>
                  <a:lnTo>
                    <a:pt x="848050" y="1463805"/>
                  </a:lnTo>
                  <a:lnTo>
                    <a:pt x="845834" y="1470095"/>
                  </a:lnTo>
                  <a:lnTo>
                    <a:pt x="842985" y="1476072"/>
                  </a:lnTo>
                  <a:lnTo>
                    <a:pt x="839503" y="1481419"/>
                  </a:lnTo>
                  <a:lnTo>
                    <a:pt x="835703" y="1486766"/>
                  </a:lnTo>
                  <a:lnTo>
                    <a:pt x="831271" y="1491484"/>
                  </a:lnTo>
                  <a:lnTo>
                    <a:pt x="826522" y="1495888"/>
                  </a:lnTo>
                  <a:lnTo>
                    <a:pt x="821457" y="1499662"/>
                  </a:lnTo>
                  <a:lnTo>
                    <a:pt x="815442" y="1503122"/>
                  </a:lnTo>
                  <a:lnTo>
                    <a:pt x="809743" y="1505953"/>
                  </a:lnTo>
                  <a:lnTo>
                    <a:pt x="803411" y="1508155"/>
                  </a:lnTo>
                  <a:lnTo>
                    <a:pt x="796763" y="1509728"/>
                  </a:lnTo>
                  <a:lnTo>
                    <a:pt x="790431" y="1510986"/>
                  </a:lnTo>
                  <a:lnTo>
                    <a:pt x="783466" y="1511300"/>
                  </a:lnTo>
                  <a:lnTo>
                    <a:pt x="477325" y="1511300"/>
                  </a:lnTo>
                  <a:lnTo>
                    <a:pt x="470360" y="1510986"/>
                  </a:lnTo>
                  <a:lnTo>
                    <a:pt x="464028" y="1509728"/>
                  </a:lnTo>
                  <a:lnTo>
                    <a:pt x="457063" y="1508155"/>
                  </a:lnTo>
                  <a:lnTo>
                    <a:pt x="451048" y="1505953"/>
                  </a:lnTo>
                  <a:lnTo>
                    <a:pt x="445349" y="1503122"/>
                  </a:lnTo>
                  <a:lnTo>
                    <a:pt x="439334" y="1499662"/>
                  </a:lnTo>
                  <a:lnTo>
                    <a:pt x="434269" y="1495888"/>
                  </a:lnTo>
                  <a:lnTo>
                    <a:pt x="429520" y="1491484"/>
                  </a:lnTo>
                  <a:lnTo>
                    <a:pt x="425088" y="1486766"/>
                  </a:lnTo>
                  <a:lnTo>
                    <a:pt x="421289" y="1481419"/>
                  </a:lnTo>
                  <a:lnTo>
                    <a:pt x="417806" y="1476072"/>
                  </a:lnTo>
                  <a:lnTo>
                    <a:pt x="414957" y="1470095"/>
                  </a:lnTo>
                  <a:lnTo>
                    <a:pt x="412741" y="1463805"/>
                  </a:lnTo>
                  <a:lnTo>
                    <a:pt x="410841" y="1457514"/>
                  </a:lnTo>
                  <a:lnTo>
                    <a:pt x="409575" y="1450594"/>
                  </a:lnTo>
                  <a:lnTo>
                    <a:pt x="409575" y="1443989"/>
                  </a:lnTo>
                  <a:lnTo>
                    <a:pt x="409575" y="1437069"/>
                  </a:lnTo>
                  <a:lnTo>
                    <a:pt x="410841" y="1430149"/>
                  </a:lnTo>
                  <a:lnTo>
                    <a:pt x="412741" y="1423858"/>
                  </a:lnTo>
                  <a:lnTo>
                    <a:pt x="414957" y="1417882"/>
                  </a:lnTo>
                  <a:lnTo>
                    <a:pt x="417806" y="1411591"/>
                  </a:lnTo>
                  <a:lnTo>
                    <a:pt x="421289" y="1405929"/>
                  </a:lnTo>
                  <a:lnTo>
                    <a:pt x="425088" y="1401211"/>
                  </a:lnTo>
                  <a:lnTo>
                    <a:pt x="429520" y="1396178"/>
                  </a:lnTo>
                  <a:lnTo>
                    <a:pt x="434269" y="1392089"/>
                  </a:lnTo>
                  <a:lnTo>
                    <a:pt x="439334" y="1387686"/>
                  </a:lnTo>
                  <a:lnTo>
                    <a:pt x="445349" y="1384226"/>
                  </a:lnTo>
                  <a:lnTo>
                    <a:pt x="451048" y="1381709"/>
                  </a:lnTo>
                  <a:lnTo>
                    <a:pt x="457063" y="1379508"/>
                  </a:lnTo>
                  <a:lnTo>
                    <a:pt x="464028" y="1377935"/>
                  </a:lnTo>
                  <a:lnTo>
                    <a:pt x="470360" y="1376677"/>
                  </a:lnTo>
                  <a:lnTo>
                    <a:pt x="477325" y="1376362"/>
                  </a:lnTo>
                  <a:close/>
                  <a:moveTo>
                    <a:pt x="1305682" y="909637"/>
                  </a:moveTo>
                  <a:lnTo>
                    <a:pt x="1307590" y="922668"/>
                  </a:lnTo>
                  <a:lnTo>
                    <a:pt x="1310451" y="941103"/>
                  </a:lnTo>
                  <a:lnTo>
                    <a:pt x="1314901" y="964305"/>
                  </a:lnTo>
                  <a:lnTo>
                    <a:pt x="1319987" y="991956"/>
                  </a:lnTo>
                  <a:lnTo>
                    <a:pt x="1333021" y="1054252"/>
                  </a:lnTo>
                  <a:lnTo>
                    <a:pt x="1347644" y="1121315"/>
                  </a:lnTo>
                  <a:lnTo>
                    <a:pt x="1374665" y="1241138"/>
                  </a:lnTo>
                  <a:lnTo>
                    <a:pt x="1386427" y="1293898"/>
                  </a:lnTo>
                  <a:lnTo>
                    <a:pt x="1430933" y="1032957"/>
                  </a:lnTo>
                  <a:lnTo>
                    <a:pt x="1404865" y="971297"/>
                  </a:lnTo>
                  <a:lnTo>
                    <a:pt x="1447781" y="930614"/>
                  </a:lnTo>
                  <a:lnTo>
                    <a:pt x="1461133" y="930614"/>
                  </a:lnTo>
                  <a:lnTo>
                    <a:pt x="1463994" y="930614"/>
                  </a:lnTo>
                  <a:lnTo>
                    <a:pt x="1477663" y="930614"/>
                  </a:lnTo>
                  <a:lnTo>
                    <a:pt x="1520897" y="971297"/>
                  </a:lnTo>
                  <a:lnTo>
                    <a:pt x="1506909" y="1001809"/>
                  </a:lnTo>
                  <a:lnTo>
                    <a:pt x="1498326" y="1023422"/>
                  </a:lnTo>
                  <a:lnTo>
                    <a:pt x="1495147" y="1030096"/>
                  </a:lnTo>
                  <a:lnTo>
                    <a:pt x="1494512" y="1032957"/>
                  </a:lnTo>
                  <a:lnTo>
                    <a:pt x="1496419" y="1044399"/>
                  </a:lnTo>
                  <a:lnTo>
                    <a:pt x="1501823" y="1073957"/>
                  </a:lnTo>
                  <a:lnTo>
                    <a:pt x="1517082" y="1163904"/>
                  </a:lnTo>
                  <a:lnTo>
                    <a:pt x="1538699" y="1293898"/>
                  </a:lnTo>
                  <a:lnTo>
                    <a:pt x="1551097" y="1241138"/>
                  </a:lnTo>
                  <a:lnTo>
                    <a:pt x="1577482" y="1121315"/>
                  </a:lnTo>
                  <a:lnTo>
                    <a:pt x="1592105" y="1054252"/>
                  </a:lnTo>
                  <a:lnTo>
                    <a:pt x="1605139" y="991956"/>
                  </a:lnTo>
                  <a:lnTo>
                    <a:pt x="1610543" y="964305"/>
                  </a:lnTo>
                  <a:lnTo>
                    <a:pt x="1614676" y="941103"/>
                  </a:lnTo>
                  <a:lnTo>
                    <a:pt x="1618172" y="922668"/>
                  </a:lnTo>
                  <a:lnTo>
                    <a:pt x="1619762" y="909637"/>
                  </a:lnTo>
                  <a:lnTo>
                    <a:pt x="1622623" y="910273"/>
                  </a:lnTo>
                  <a:lnTo>
                    <a:pt x="1627074" y="911544"/>
                  </a:lnTo>
                  <a:lnTo>
                    <a:pt x="1650280" y="918854"/>
                  </a:lnTo>
                  <a:lnTo>
                    <a:pt x="1679844" y="928389"/>
                  </a:lnTo>
                  <a:lnTo>
                    <a:pt x="1713859" y="939831"/>
                  </a:lnTo>
                  <a:lnTo>
                    <a:pt x="1750099" y="952545"/>
                  </a:lnTo>
                  <a:lnTo>
                    <a:pt x="1787928" y="966212"/>
                  </a:lnTo>
                  <a:lnTo>
                    <a:pt x="1806048" y="973522"/>
                  </a:lnTo>
                  <a:lnTo>
                    <a:pt x="1824168" y="980832"/>
                  </a:lnTo>
                  <a:lnTo>
                    <a:pt x="1841334" y="988142"/>
                  </a:lnTo>
                  <a:lnTo>
                    <a:pt x="1857547" y="995452"/>
                  </a:lnTo>
                  <a:lnTo>
                    <a:pt x="1872806" y="1002763"/>
                  </a:lnTo>
                  <a:lnTo>
                    <a:pt x="1886475" y="1009755"/>
                  </a:lnTo>
                  <a:lnTo>
                    <a:pt x="1896966" y="1020561"/>
                  </a:lnTo>
                  <a:lnTo>
                    <a:pt x="1902688" y="1027236"/>
                  </a:lnTo>
                  <a:lnTo>
                    <a:pt x="1908728" y="1034546"/>
                  </a:lnTo>
                  <a:lnTo>
                    <a:pt x="1915086" y="1042810"/>
                  </a:lnTo>
                  <a:lnTo>
                    <a:pt x="1921126" y="1052027"/>
                  </a:lnTo>
                  <a:lnTo>
                    <a:pt x="1927484" y="1062833"/>
                  </a:lnTo>
                  <a:lnTo>
                    <a:pt x="1933842" y="1074593"/>
                  </a:lnTo>
                  <a:lnTo>
                    <a:pt x="1939882" y="1088260"/>
                  </a:lnTo>
                  <a:lnTo>
                    <a:pt x="1945604" y="1103198"/>
                  </a:lnTo>
                  <a:lnTo>
                    <a:pt x="1948147" y="1111780"/>
                  </a:lnTo>
                  <a:lnTo>
                    <a:pt x="1951008" y="1120679"/>
                  </a:lnTo>
                  <a:lnTo>
                    <a:pt x="1953551" y="1129896"/>
                  </a:lnTo>
                  <a:lnTo>
                    <a:pt x="1956412" y="1139431"/>
                  </a:lnTo>
                  <a:lnTo>
                    <a:pt x="1958637" y="1149602"/>
                  </a:lnTo>
                  <a:lnTo>
                    <a:pt x="1960863" y="1160408"/>
                  </a:lnTo>
                  <a:lnTo>
                    <a:pt x="1963088" y="1171532"/>
                  </a:lnTo>
                  <a:lnTo>
                    <a:pt x="1964995" y="1183292"/>
                  </a:lnTo>
                  <a:lnTo>
                    <a:pt x="1966903" y="1195688"/>
                  </a:lnTo>
                  <a:lnTo>
                    <a:pt x="1968492" y="1208719"/>
                  </a:lnTo>
                  <a:lnTo>
                    <a:pt x="1970082" y="1222386"/>
                  </a:lnTo>
                  <a:lnTo>
                    <a:pt x="1971353" y="1236688"/>
                  </a:lnTo>
                  <a:lnTo>
                    <a:pt x="1971989" y="1247177"/>
                  </a:lnTo>
                  <a:lnTo>
                    <a:pt x="1972307" y="1266883"/>
                  </a:lnTo>
                  <a:lnTo>
                    <a:pt x="1973260" y="1326953"/>
                  </a:lnTo>
                  <a:lnTo>
                    <a:pt x="1974850" y="1481738"/>
                  </a:lnTo>
                  <a:lnTo>
                    <a:pt x="1951644" y="1484281"/>
                  </a:lnTo>
                  <a:lnTo>
                    <a:pt x="1929073" y="1487459"/>
                  </a:lnTo>
                  <a:lnTo>
                    <a:pt x="1906503" y="1489684"/>
                  </a:lnTo>
                  <a:lnTo>
                    <a:pt x="1883614" y="1491909"/>
                  </a:lnTo>
                  <a:lnTo>
                    <a:pt x="1836884" y="1495723"/>
                  </a:lnTo>
                  <a:lnTo>
                    <a:pt x="1786974" y="1499537"/>
                  </a:lnTo>
                  <a:lnTo>
                    <a:pt x="1786339" y="1378760"/>
                  </a:lnTo>
                  <a:lnTo>
                    <a:pt x="1786339" y="1291991"/>
                  </a:lnTo>
                  <a:lnTo>
                    <a:pt x="1786021" y="1285953"/>
                  </a:lnTo>
                  <a:lnTo>
                    <a:pt x="1785385" y="1279914"/>
                  </a:lnTo>
                  <a:lnTo>
                    <a:pt x="1784431" y="1268472"/>
                  </a:lnTo>
                  <a:lnTo>
                    <a:pt x="1782524" y="1257665"/>
                  </a:lnTo>
                  <a:lnTo>
                    <a:pt x="1779663" y="1247813"/>
                  </a:lnTo>
                  <a:lnTo>
                    <a:pt x="1776166" y="1238595"/>
                  </a:lnTo>
                  <a:lnTo>
                    <a:pt x="1772351" y="1229696"/>
                  </a:lnTo>
                  <a:lnTo>
                    <a:pt x="1768536" y="1221115"/>
                  </a:lnTo>
                  <a:lnTo>
                    <a:pt x="1764404" y="1213486"/>
                  </a:lnTo>
                  <a:lnTo>
                    <a:pt x="1764404" y="1504622"/>
                  </a:lnTo>
                  <a:lnTo>
                    <a:pt x="1729118" y="1506847"/>
                  </a:lnTo>
                  <a:lnTo>
                    <a:pt x="1692878" y="1508754"/>
                  </a:lnTo>
                  <a:lnTo>
                    <a:pt x="1655366" y="1510343"/>
                  </a:lnTo>
                  <a:lnTo>
                    <a:pt x="1616583" y="1511933"/>
                  </a:lnTo>
                  <a:lnTo>
                    <a:pt x="1577800" y="1512886"/>
                  </a:lnTo>
                  <a:lnTo>
                    <a:pt x="1538699" y="1513840"/>
                  </a:lnTo>
                  <a:lnTo>
                    <a:pt x="1500552" y="1514157"/>
                  </a:lnTo>
                  <a:lnTo>
                    <a:pt x="1462722" y="1514475"/>
                  </a:lnTo>
                  <a:lnTo>
                    <a:pt x="1424575" y="1514157"/>
                  </a:lnTo>
                  <a:lnTo>
                    <a:pt x="1386110" y="1513840"/>
                  </a:lnTo>
                  <a:lnTo>
                    <a:pt x="1346691" y="1512886"/>
                  </a:lnTo>
                  <a:lnTo>
                    <a:pt x="1307590" y="1511933"/>
                  </a:lnTo>
                  <a:lnTo>
                    <a:pt x="1268489" y="1510343"/>
                  </a:lnTo>
                  <a:lnTo>
                    <a:pt x="1230659" y="1508754"/>
                  </a:lnTo>
                  <a:lnTo>
                    <a:pt x="1193783" y="1506847"/>
                  </a:lnTo>
                  <a:lnTo>
                    <a:pt x="1158815" y="1504622"/>
                  </a:lnTo>
                  <a:lnTo>
                    <a:pt x="1158815" y="1213486"/>
                  </a:lnTo>
                  <a:lnTo>
                    <a:pt x="1155000" y="1222068"/>
                  </a:lnTo>
                  <a:lnTo>
                    <a:pt x="1150867" y="1230967"/>
                  </a:lnTo>
                  <a:lnTo>
                    <a:pt x="1146735" y="1240185"/>
                  </a:lnTo>
                  <a:lnTo>
                    <a:pt x="1142284" y="1250037"/>
                  </a:lnTo>
                  <a:lnTo>
                    <a:pt x="1138469" y="1260208"/>
                  </a:lnTo>
                  <a:lnTo>
                    <a:pt x="1137198" y="1265611"/>
                  </a:lnTo>
                  <a:lnTo>
                    <a:pt x="1135608" y="1271014"/>
                  </a:lnTo>
                  <a:lnTo>
                    <a:pt x="1134337" y="1276735"/>
                  </a:lnTo>
                  <a:lnTo>
                    <a:pt x="1133701" y="1282774"/>
                  </a:lnTo>
                  <a:lnTo>
                    <a:pt x="1133065" y="1289131"/>
                  </a:lnTo>
                  <a:lnTo>
                    <a:pt x="1132747" y="1295170"/>
                  </a:lnTo>
                  <a:lnTo>
                    <a:pt x="1132429" y="1381303"/>
                  </a:lnTo>
                  <a:lnTo>
                    <a:pt x="1131794" y="1502715"/>
                  </a:lnTo>
                  <a:lnTo>
                    <a:pt x="1106680" y="1500808"/>
                  </a:lnTo>
                  <a:lnTo>
                    <a:pt x="1083156" y="1498584"/>
                  </a:lnTo>
                  <a:lnTo>
                    <a:pt x="1060585" y="1495723"/>
                  </a:lnTo>
                  <a:lnTo>
                    <a:pt x="1038651" y="1493180"/>
                  </a:lnTo>
                  <a:lnTo>
                    <a:pt x="995417" y="1487777"/>
                  </a:lnTo>
                  <a:lnTo>
                    <a:pt x="950912" y="1481738"/>
                  </a:lnTo>
                  <a:lnTo>
                    <a:pt x="952183" y="1326953"/>
                  </a:lnTo>
                  <a:lnTo>
                    <a:pt x="952819" y="1266883"/>
                  </a:lnTo>
                  <a:lnTo>
                    <a:pt x="953455" y="1247177"/>
                  </a:lnTo>
                  <a:lnTo>
                    <a:pt x="954091" y="1236688"/>
                  </a:lnTo>
                  <a:lnTo>
                    <a:pt x="955044" y="1222386"/>
                  </a:lnTo>
                  <a:lnTo>
                    <a:pt x="956634" y="1208719"/>
                  </a:lnTo>
                  <a:lnTo>
                    <a:pt x="958223" y="1195688"/>
                  </a:lnTo>
                  <a:lnTo>
                    <a:pt x="960131" y="1183292"/>
                  </a:lnTo>
                  <a:lnTo>
                    <a:pt x="962038" y="1171532"/>
                  </a:lnTo>
                  <a:lnTo>
                    <a:pt x="964263" y="1160408"/>
                  </a:lnTo>
                  <a:lnTo>
                    <a:pt x="966489" y="1149602"/>
                  </a:lnTo>
                  <a:lnTo>
                    <a:pt x="969032" y="1139431"/>
                  </a:lnTo>
                  <a:lnTo>
                    <a:pt x="971575" y="1129896"/>
                  </a:lnTo>
                  <a:lnTo>
                    <a:pt x="974118" y="1120679"/>
                  </a:lnTo>
                  <a:lnTo>
                    <a:pt x="976979" y="1111780"/>
                  </a:lnTo>
                  <a:lnTo>
                    <a:pt x="979522" y="1103198"/>
                  </a:lnTo>
                  <a:lnTo>
                    <a:pt x="985244" y="1088260"/>
                  </a:lnTo>
                  <a:lnTo>
                    <a:pt x="991602" y="1074593"/>
                  </a:lnTo>
                  <a:lnTo>
                    <a:pt x="997960" y="1062833"/>
                  </a:lnTo>
                  <a:lnTo>
                    <a:pt x="1004000" y="1052027"/>
                  </a:lnTo>
                  <a:lnTo>
                    <a:pt x="1010358" y="1042810"/>
                  </a:lnTo>
                  <a:lnTo>
                    <a:pt x="1016398" y="1034546"/>
                  </a:lnTo>
                  <a:lnTo>
                    <a:pt x="1022438" y="1027236"/>
                  </a:lnTo>
                  <a:lnTo>
                    <a:pt x="1028160" y="1020561"/>
                  </a:lnTo>
                  <a:lnTo>
                    <a:pt x="1038651" y="1009755"/>
                  </a:lnTo>
                  <a:lnTo>
                    <a:pt x="1052320" y="1002763"/>
                  </a:lnTo>
                  <a:lnTo>
                    <a:pt x="1067261" y="995452"/>
                  </a:lnTo>
                  <a:lnTo>
                    <a:pt x="1083792" y="988142"/>
                  </a:lnTo>
                  <a:lnTo>
                    <a:pt x="1100958" y="980832"/>
                  </a:lnTo>
                  <a:lnTo>
                    <a:pt x="1119078" y="973522"/>
                  </a:lnTo>
                  <a:lnTo>
                    <a:pt x="1137516" y="966212"/>
                  </a:lnTo>
                  <a:lnTo>
                    <a:pt x="1174709" y="952545"/>
                  </a:lnTo>
                  <a:lnTo>
                    <a:pt x="1211268" y="939831"/>
                  </a:lnTo>
                  <a:lnTo>
                    <a:pt x="1245282" y="928389"/>
                  </a:lnTo>
                  <a:lnTo>
                    <a:pt x="1274847" y="918854"/>
                  </a:lnTo>
                  <a:lnTo>
                    <a:pt x="1298371" y="911544"/>
                  </a:lnTo>
                  <a:lnTo>
                    <a:pt x="1302821" y="910273"/>
                  </a:lnTo>
                  <a:lnTo>
                    <a:pt x="1305682" y="909637"/>
                  </a:lnTo>
                  <a:close/>
                  <a:moveTo>
                    <a:pt x="1453656" y="261937"/>
                  </a:moveTo>
                  <a:lnTo>
                    <a:pt x="1465744" y="261937"/>
                  </a:lnTo>
                  <a:lnTo>
                    <a:pt x="1477831" y="261937"/>
                  </a:lnTo>
                  <a:lnTo>
                    <a:pt x="1489600" y="263208"/>
                  </a:lnTo>
                  <a:lnTo>
                    <a:pt x="1501052" y="264798"/>
                  </a:lnTo>
                  <a:lnTo>
                    <a:pt x="1512185" y="267022"/>
                  </a:lnTo>
                  <a:lnTo>
                    <a:pt x="1523318" y="269565"/>
                  </a:lnTo>
                  <a:lnTo>
                    <a:pt x="1534133" y="273061"/>
                  </a:lnTo>
                  <a:lnTo>
                    <a:pt x="1544311" y="276875"/>
                  </a:lnTo>
                  <a:lnTo>
                    <a:pt x="1554490" y="281643"/>
                  </a:lnTo>
                  <a:lnTo>
                    <a:pt x="1564033" y="286410"/>
                  </a:lnTo>
                  <a:lnTo>
                    <a:pt x="1573575" y="291813"/>
                  </a:lnTo>
                  <a:lnTo>
                    <a:pt x="1582800" y="298170"/>
                  </a:lnTo>
                  <a:lnTo>
                    <a:pt x="1591388" y="304526"/>
                  </a:lnTo>
                  <a:lnTo>
                    <a:pt x="1599977" y="311519"/>
                  </a:lnTo>
                  <a:lnTo>
                    <a:pt x="1607929" y="319147"/>
                  </a:lnTo>
                  <a:lnTo>
                    <a:pt x="1615563" y="326775"/>
                  </a:lnTo>
                  <a:lnTo>
                    <a:pt x="1623197" y="335038"/>
                  </a:lnTo>
                  <a:lnTo>
                    <a:pt x="1630195" y="343937"/>
                  </a:lnTo>
                  <a:lnTo>
                    <a:pt x="1637193" y="352837"/>
                  </a:lnTo>
                  <a:lnTo>
                    <a:pt x="1643237" y="362372"/>
                  </a:lnTo>
                  <a:lnTo>
                    <a:pt x="1649280" y="372224"/>
                  </a:lnTo>
                  <a:lnTo>
                    <a:pt x="1654688" y="382713"/>
                  </a:lnTo>
                  <a:lnTo>
                    <a:pt x="1660095" y="392883"/>
                  </a:lnTo>
                  <a:lnTo>
                    <a:pt x="1664867" y="404007"/>
                  </a:lnTo>
                  <a:lnTo>
                    <a:pt x="1669320" y="415131"/>
                  </a:lnTo>
                  <a:lnTo>
                    <a:pt x="1673137" y="426573"/>
                  </a:lnTo>
                  <a:lnTo>
                    <a:pt x="1676636" y="438333"/>
                  </a:lnTo>
                  <a:lnTo>
                    <a:pt x="1679817" y="450411"/>
                  </a:lnTo>
                  <a:lnTo>
                    <a:pt x="1682361" y="462806"/>
                  </a:lnTo>
                  <a:lnTo>
                    <a:pt x="1684588" y="474884"/>
                  </a:lnTo>
                  <a:lnTo>
                    <a:pt x="1686497" y="487915"/>
                  </a:lnTo>
                  <a:lnTo>
                    <a:pt x="1687769" y="500628"/>
                  </a:lnTo>
                  <a:lnTo>
                    <a:pt x="1688405" y="513659"/>
                  </a:lnTo>
                  <a:lnTo>
                    <a:pt x="1694767" y="516202"/>
                  </a:lnTo>
                  <a:lnTo>
                    <a:pt x="1700492" y="519698"/>
                  </a:lnTo>
                  <a:lnTo>
                    <a:pt x="1702719" y="521605"/>
                  </a:lnTo>
                  <a:lnTo>
                    <a:pt x="1705264" y="523512"/>
                  </a:lnTo>
                  <a:lnTo>
                    <a:pt x="1707808" y="525736"/>
                  </a:lnTo>
                  <a:lnTo>
                    <a:pt x="1709717" y="528279"/>
                  </a:lnTo>
                  <a:lnTo>
                    <a:pt x="1711625" y="531140"/>
                  </a:lnTo>
                  <a:lnTo>
                    <a:pt x="1713534" y="534000"/>
                  </a:lnTo>
                  <a:lnTo>
                    <a:pt x="1714806" y="536860"/>
                  </a:lnTo>
                  <a:lnTo>
                    <a:pt x="1716397" y="540357"/>
                  </a:lnTo>
                  <a:lnTo>
                    <a:pt x="1717669" y="543853"/>
                  </a:lnTo>
                  <a:lnTo>
                    <a:pt x="1718623" y="547667"/>
                  </a:lnTo>
                  <a:lnTo>
                    <a:pt x="1719578" y="551799"/>
                  </a:lnTo>
                  <a:lnTo>
                    <a:pt x="1719896" y="556248"/>
                  </a:lnTo>
                  <a:lnTo>
                    <a:pt x="1720850" y="562923"/>
                  </a:lnTo>
                  <a:lnTo>
                    <a:pt x="1720850" y="570233"/>
                  </a:lnTo>
                  <a:lnTo>
                    <a:pt x="1719896" y="577543"/>
                  </a:lnTo>
                  <a:lnTo>
                    <a:pt x="1719260" y="585171"/>
                  </a:lnTo>
                  <a:lnTo>
                    <a:pt x="1717669" y="592481"/>
                  </a:lnTo>
                  <a:lnTo>
                    <a:pt x="1715442" y="599791"/>
                  </a:lnTo>
                  <a:lnTo>
                    <a:pt x="1712898" y="607101"/>
                  </a:lnTo>
                  <a:lnTo>
                    <a:pt x="1710035" y="614411"/>
                  </a:lnTo>
                  <a:lnTo>
                    <a:pt x="1706854" y="620768"/>
                  </a:lnTo>
                  <a:lnTo>
                    <a:pt x="1703037" y="627442"/>
                  </a:lnTo>
                  <a:lnTo>
                    <a:pt x="1699220" y="633481"/>
                  </a:lnTo>
                  <a:lnTo>
                    <a:pt x="1694767" y="639202"/>
                  </a:lnTo>
                  <a:lnTo>
                    <a:pt x="1689996" y="644287"/>
                  </a:lnTo>
                  <a:lnTo>
                    <a:pt x="1684588" y="648419"/>
                  </a:lnTo>
                  <a:lnTo>
                    <a:pt x="1679181" y="652233"/>
                  </a:lnTo>
                  <a:lnTo>
                    <a:pt x="1673455" y="655411"/>
                  </a:lnTo>
                  <a:lnTo>
                    <a:pt x="1670910" y="665900"/>
                  </a:lnTo>
                  <a:lnTo>
                    <a:pt x="1667729" y="676388"/>
                  </a:lnTo>
                  <a:lnTo>
                    <a:pt x="1664867" y="687194"/>
                  </a:lnTo>
                  <a:lnTo>
                    <a:pt x="1661050" y="697365"/>
                  </a:lnTo>
                  <a:lnTo>
                    <a:pt x="1657551" y="707853"/>
                  </a:lnTo>
                  <a:lnTo>
                    <a:pt x="1653097" y="717706"/>
                  </a:lnTo>
                  <a:lnTo>
                    <a:pt x="1648962" y="727559"/>
                  </a:lnTo>
                  <a:lnTo>
                    <a:pt x="1644827" y="737094"/>
                  </a:lnTo>
                  <a:lnTo>
                    <a:pt x="1640056" y="746947"/>
                  </a:lnTo>
                  <a:lnTo>
                    <a:pt x="1635284" y="756481"/>
                  </a:lnTo>
                  <a:lnTo>
                    <a:pt x="1629877" y="765699"/>
                  </a:lnTo>
                  <a:lnTo>
                    <a:pt x="1624469" y="774280"/>
                  </a:lnTo>
                  <a:lnTo>
                    <a:pt x="1618744" y="782861"/>
                  </a:lnTo>
                  <a:lnTo>
                    <a:pt x="1613018" y="791125"/>
                  </a:lnTo>
                  <a:lnTo>
                    <a:pt x="1606975" y="799389"/>
                  </a:lnTo>
                  <a:lnTo>
                    <a:pt x="1600613" y="807016"/>
                  </a:lnTo>
                  <a:lnTo>
                    <a:pt x="1593933" y="814327"/>
                  </a:lnTo>
                  <a:lnTo>
                    <a:pt x="1587253" y="821637"/>
                  </a:lnTo>
                  <a:lnTo>
                    <a:pt x="1579937" y="827993"/>
                  </a:lnTo>
                  <a:lnTo>
                    <a:pt x="1572621" y="834032"/>
                  </a:lnTo>
                  <a:lnTo>
                    <a:pt x="1564987" y="840389"/>
                  </a:lnTo>
                  <a:lnTo>
                    <a:pt x="1557353" y="845474"/>
                  </a:lnTo>
                  <a:lnTo>
                    <a:pt x="1549401" y="850559"/>
                  </a:lnTo>
                  <a:lnTo>
                    <a:pt x="1540812" y="855327"/>
                  </a:lnTo>
                  <a:lnTo>
                    <a:pt x="1532542" y="859141"/>
                  </a:lnTo>
                  <a:lnTo>
                    <a:pt x="1523636" y="862955"/>
                  </a:lnTo>
                  <a:lnTo>
                    <a:pt x="1514411" y="865815"/>
                  </a:lnTo>
                  <a:lnTo>
                    <a:pt x="1505187" y="868040"/>
                  </a:lnTo>
                  <a:lnTo>
                    <a:pt x="1495644" y="870583"/>
                  </a:lnTo>
                  <a:lnTo>
                    <a:pt x="1486101" y="872172"/>
                  </a:lnTo>
                  <a:lnTo>
                    <a:pt x="1475923" y="872807"/>
                  </a:lnTo>
                  <a:lnTo>
                    <a:pt x="1465744" y="873125"/>
                  </a:lnTo>
                  <a:lnTo>
                    <a:pt x="1455565" y="872807"/>
                  </a:lnTo>
                  <a:lnTo>
                    <a:pt x="1445386" y="872172"/>
                  </a:lnTo>
                  <a:lnTo>
                    <a:pt x="1435525" y="870583"/>
                  </a:lnTo>
                  <a:lnTo>
                    <a:pt x="1426301" y="868676"/>
                  </a:lnTo>
                  <a:lnTo>
                    <a:pt x="1417076" y="865815"/>
                  </a:lnTo>
                  <a:lnTo>
                    <a:pt x="1407852" y="862955"/>
                  </a:lnTo>
                  <a:lnTo>
                    <a:pt x="1399263" y="859459"/>
                  </a:lnTo>
                  <a:lnTo>
                    <a:pt x="1390675" y="855327"/>
                  </a:lnTo>
                  <a:lnTo>
                    <a:pt x="1382405" y="850559"/>
                  </a:lnTo>
                  <a:lnTo>
                    <a:pt x="1374771" y="846110"/>
                  </a:lnTo>
                  <a:lnTo>
                    <a:pt x="1366500" y="840707"/>
                  </a:lnTo>
                  <a:lnTo>
                    <a:pt x="1359184" y="834350"/>
                  </a:lnTo>
                  <a:lnTo>
                    <a:pt x="1351868" y="828311"/>
                  </a:lnTo>
                  <a:lnTo>
                    <a:pt x="1344871" y="821955"/>
                  </a:lnTo>
                  <a:lnTo>
                    <a:pt x="1337873" y="814962"/>
                  </a:lnTo>
                  <a:lnTo>
                    <a:pt x="1331193" y="807652"/>
                  </a:lnTo>
                  <a:lnTo>
                    <a:pt x="1325149" y="800024"/>
                  </a:lnTo>
                  <a:lnTo>
                    <a:pt x="1319105" y="792078"/>
                  </a:lnTo>
                  <a:lnTo>
                    <a:pt x="1313062" y="783815"/>
                  </a:lnTo>
                  <a:lnTo>
                    <a:pt x="1307654" y="775233"/>
                  </a:lnTo>
                  <a:lnTo>
                    <a:pt x="1302247" y="766334"/>
                  </a:lnTo>
                  <a:lnTo>
                    <a:pt x="1296840" y="757435"/>
                  </a:lnTo>
                  <a:lnTo>
                    <a:pt x="1291750" y="748218"/>
                  </a:lnTo>
                  <a:lnTo>
                    <a:pt x="1287297" y="738683"/>
                  </a:lnTo>
                  <a:lnTo>
                    <a:pt x="1283162" y="729148"/>
                  </a:lnTo>
                  <a:lnTo>
                    <a:pt x="1278709" y="719295"/>
                  </a:lnTo>
                  <a:lnTo>
                    <a:pt x="1274573" y="709443"/>
                  </a:lnTo>
                  <a:lnTo>
                    <a:pt x="1270756" y="698954"/>
                  </a:lnTo>
                  <a:lnTo>
                    <a:pt x="1267257" y="688466"/>
                  </a:lnTo>
                  <a:lnTo>
                    <a:pt x="1264395" y="678295"/>
                  </a:lnTo>
                  <a:lnTo>
                    <a:pt x="1261214" y="667807"/>
                  </a:lnTo>
                  <a:lnTo>
                    <a:pt x="1258033" y="657318"/>
                  </a:lnTo>
                  <a:lnTo>
                    <a:pt x="1255170" y="656047"/>
                  </a:lnTo>
                  <a:lnTo>
                    <a:pt x="1251989" y="654776"/>
                  </a:lnTo>
                  <a:lnTo>
                    <a:pt x="1248808" y="653504"/>
                  </a:lnTo>
                  <a:lnTo>
                    <a:pt x="1245946" y="651915"/>
                  </a:lnTo>
                  <a:lnTo>
                    <a:pt x="1240220" y="647783"/>
                  </a:lnTo>
                  <a:lnTo>
                    <a:pt x="1234812" y="642698"/>
                  </a:lnTo>
                  <a:lnTo>
                    <a:pt x="1229723" y="637295"/>
                  </a:lnTo>
                  <a:lnTo>
                    <a:pt x="1225270" y="631256"/>
                  </a:lnTo>
                  <a:lnTo>
                    <a:pt x="1220817" y="624582"/>
                  </a:lnTo>
                  <a:lnTo>
                    <a:pt x="1217000" y="617907"/>
                  </a:lnTo>
                  <a:lnTo>
                    <a:pt x="1214137" y="609962"/>
                  </a:lnTo>
                  <a:lnTo>
                    <a:pt x="1210956" y="602334"/>
                  </a:lnTo>
                  <a:lnTo>
                    <a:pt x="1208729" y="594706"/>
                  </a:lnTo>
                  <a:lnTo>
                    <a:pt x="1207139" y="587078"/>
                  </a:lnTo>
                  <a:lnTo>
                    <a:pt x="1205548" y="579132"/>
                  </a:lnTo>
                  <a:lnTo>
                    <a:pt x="1205230" y="571186"/>
                  </a:lnTo>
                  <a:lnTo>
                    <a:pt x="1204912" y="563558"/>
                  </a:lnTo>
                  <a:lnTo>
                    <a:pt x="1205548" y="556248"/>
                  </a:lnTo>
                  <a:lnTo>
                    <a:pt x="1206503" y="551481"/>
                  </a:lnTo>
                  <a:lnTo>
                    <a:pt x="1207139" y="547031"/>
                  </a:lnTo>
                  <a:lnTo>
                    <a:pt x="1208411" y="542581"/>
                  </a:lnTo>
                  <a:lnTo>
                    <a:pt x="1209684" y="538767"/>
                  </a:lnTo>
                  <a:lnTo>
                    <a:pt x="1211274" y="534954"/>
                  </a:lnTo>
                  <a:lnTo>
                    <a:pt x="1213183" y="532093"/>
                  </a:lnTo>
                  <a:lnTo>
                    <a:pt x="1215727" y="528915"/>
                  </a:lnTo>
                  <a:lnTo>
                    <a:pt x="1217954" y="525736"/>
                  </a:lnTo>
                  <a:lnTo>
                    <a:pt x="1220180" y="523512"/>
                  </a:lnTo>
                  <a:lnTo>
                    <a:pt x="1222725" y="521287"/>
                  </a:lnTo>
                  <a:lnTo>
                    <a:pt x="1225906" y="519062"/>
                  </a:lnTo>
                  <a:lnTo>
                    <a:pt x="1229087" y="517155"/>
                  </a:lnTo>
                  <a:lnTo>
                    <a:pt x="1232586" y="515566"/>
                  </a:lnTo>
                  <a:lnTo>
                    <a:pt x="1235449" y="513977"/>
                  </a:lnTo>
                  <a:lnTo>
                    <a:pt x="1239266" y="512705"/>
                  </a:lnTo>
                  <a:lnTo>
                    <a:pt x="1242765" y="511752"/>
                  </a:lnTo>
                  <a:lnTo>
                    <a:pt x="1244037" y="498721"/>
                  </a:lnTo>
                  <a:lnTo>
                    <a:pt x="1244991" y="486008"/>
                  </a:lnTo>
                  <a:lnTo>
                    <a:pt x="1246900" y="473294"/>
                  </a:lnTo>
                  <a:lnTo>
                    <a:pt x="1249445" y="461217"/>
                  </a:lnTo>
                  <a:lnTo>
                    <a:pt x="1251989" y="448821"/>
                  </a:lnTo>
                  <a:lnTo>
                    <a:pt x="1255170" y="437062"/>
                  </a:lnTo>
                  <a:lnTo>
                    <a:pt x="1258987" y="425302"/>
                  </a:lnTo>
                  <a:lnTo>
                    <a:pt x="1262804" y="413542"/>
                  </a:lnTo>
                  <a:lnTo>
                    <a:pt x="1266939" y="402736"/>
                  </a:lnTo>
                  <a:lnTo>
                    <a:pt x="1272029" y="391930"/>
                  </a:lnTo>
                  <a:lnTo>
                    <a:pt x="1276800" y="381441"/>
                  </a:lnTo>
                  <a:lnTo>
                    <a:pt x="1282526" y="371271"/>
                  </a:lnTo>
                  <a:lnTo>
                    <a:pt x="1288251" y="361736"/>
                  </a:lnTo>
                  <a:lnTo>
                    <a:pt x="1294931" y="351883"/>
                  </a:lnTo>
                  <a:lnTo>
                    <a:pt x="1301293" y="343302"/>
                  </a:lnTo>
                  <a:lnTo>
                    <a:pt x="1308609" y="334402"/>
                  </a:lnTo>
                  <a:lnTo>
                    <a:pt x="1315925" y="326457"/>
                  </a:lnTo>
                  <a:lnTo>
                    <a:pt x="1323559" y="318193"/>
                  </a:lnTo>
                  <a:lnTo>
                    <a:pt x="1332147" y="311201"/>
                  </a:lnTo>
                  <a:lnTo>
                    <a:pt x="1340417" y="304209"/>
                  </a:lnTo>
                  <a:lnTo>
                    <a:pt x="1349324" y="297534"/>
                  </a:lnTo>
                  <a:lnTo>
                    <a:pt x="1358230" y="291813"/>
                  </a:lnTo>
                  <a:lnTo>
                    <a:pt x="1367773" y="286092"/>
                  </a:lnTo>
                  <a:lnTo>
                    <a:pt x="1377315" y="281325"/>
                  </a:lnTo>
                  <a:lnTo>
                    <a:pt x="1387176" y="276875"/>
                  </a:lnTo>
                  <a:lnTo>
                    <a:pt x="1397673" y="273061"/>
                  </a:lnTo>
                  <a:lnTo>
                    <a:pt x="1408488" y="269565"/>
                  </a:lnTo>
                  <a:lnTo>
                    <a:pt x="1419303" y="267022"/>
                  </a:lnTo>
                  <a:lnTo>
                    <a:pt x="1430436" y="264798"/>
                  </a:lnTo>
                  <a:lnTo>
                    <a:pt x="1442205" y="263208"/>
                  </a:lnTo>
                  <a:lnTo>
                    <a:pt x="1453656" y="261937"/>
                  </a:lnTo>
                  <a:close/>
                  <a:moveTo>
                    <a:pt x="767182" y="119062"/>
                  </a:moveTo>
                  <a:lnTo>
                    <a:pt x="746542" y="795338"/>
                  </a:lnTo>
                  <a:lnTo>
                    <a:pt x="119396" y="795338"/>
                  </a:lnTo>
                  <a:lnTo>
                    <a:pt x="119396" y="3073718"/>
                  </a:lnTo>
                  <a:lnTo>
                    <a:pt x="119396" y="3077210"/>
                  </a:lnTo>
                  <a:lnTo>
                    <a:pt x="119713" y="3080068"/>
                  </a:lnTo>
                  <a:lnTo>
                    <a:pt x="120666" y="3083560"/>
                  </a:lnTo>
                  <a:lnTo>
                    <a:pt x="121619" y="3086100"/>
                  </a:lnTo>
                  <a:lnTo>
                    <a:pt x="123206" y="3089275"/>
                  </a:lnTo>
                  <a:lnTo>
                    <a:pt x="124794" y="3092133"/>
                  </a:lnTo>
                  <a:lnTo>
                    <a:pt x="126699" y="3094673"/>
                  </a:lnTo>
                  <a:lnTo>
                    <a:pt x="128922" y="3096895"/>
                  </a:lnTo>
                  <a:lnTo>
                    <a:pt x="131780" y="3099118"/>
                  </a:lnTo>
                  <a:lnTo>
                    <a:pt x="134003" y="3101023"/>
                  </a:lnTo>
                  <a:lnTo>
                    <a:pt x="136543" y="3102610"/>
                  </a:lnTo>
                  <a:lnTo>
                    <a:pt x="139718" y="3104198"/>
                  </a:lnTo>
                  <a:lnTo>
                    <a:pt x="142894" y="3105468"/>
                  </a:lnTo>
                  <a:lnTo>
                    <a:pt x="145752" y="3106103"/>
                  </a:lnTo>
                  <a:lnTo>
                    <a:pt x="149245" y="3106420"/>
                  </a:lnTo>
                  <a:lnTo>
                    <a:pt x="152420" y="3106738"/>
                  </a:lnTo>
                  <a:lnTo>
                    <a:pt x="2224068" y="3106738"/>
                  </a:lnTo>
                  <a:lnTo>
                    <a:pt x="2227243" y="3106420"/>
                  </a:lnTo>
                  <a:lnTo>
                    <a:pt x="2230736" y="3106103"/>
                  </a:lnTo>
                  <a:lnTo>
                    <a:pt x="2233594" y="3105468"/>
                  </a:lnTo>
                  <a:lnTo>
                    <a:pt x="2236769" y="3104198"/>
                  </a:lnTo>
                  <a:lnTo>
                    <a:pt x="2239310" y="3102610"/>
                  </a:lnTo>
                  <a:lnTo>
                    <a:pt x="2242168" y="3101023"/>
                  </a:lnTo>
                  <a:lnTo>
                    <a:pt x="2244708" y="3099118"/>
                  </a:lnTo>
                  <a:lnTo>
                    <a:pt x="2247566" y="3096895"/>
                  </a:lnTo>
                  <a:lnTo>
                    <a:pt x="2249471" y="3094673"/>
                  </a:lnTo>
                  <a:lnTo>
                    <a:pt x="2251694" y="3092133"/>
                  </a:lnTo>
                  <a:lnTo>
                    <a:pt x="2253282" y="3089275"/>
                  </a:lnTo>
                  <a:lnTo>
                    <a:pt x="2254552" y="3086100"/>
                  </a:lnTo>
                  <a:lnTo>
                    <a:pt x="2255822" y="3083560"/>
                  </a:lnTo>
                  <a:lnTo>
                    <a:pt x="2256774" y="3080068"/>
                  </a:lnTo>
                  <a:lnTo>
                    <a:pt x="2257092" y="3077210"/>
                  </a:lnTo>
                  <a:lnTo>
                    <a:pt x="2257092" y="3073718"/>
                  </a:lnTo>
                  <a:lnTo>
                    <a:pt x="2257092" y="152400"/>
                  </a:lnTo>
                  <a:lnTo>
                    <a:pt x="2257092" y="148907"/>
                  </a:lnTo>
                  <a:lnTo>
                    <a:pt x="2256774" y="146050"/>
                  </a:lnTo>
                  <a:lnTo>
                    <a:pt x="2255504" y="142875"/>
                  </a:lnTo>
                  <a:lnTo>
                    <a:pt x="2254234" y="139700"/>
                  </a:lnTo>
                  <a:lnTo>
                    <a:pt x="2253282" y="136842"/>
                  </a:lnTo>
                  <a:lnTo>
                    <a:pt x="2251376" y="133985"/>
                  </a:lnTo>
                  <a:lnTo>
                    <a:pt x="2249471" y="131445"/>
                  </a:lnTo>
                  <a:lnTo>
                    <a:pt x="2247566" y="128905"/>
                  </a:lnTo>
                  <a:lnTo>
                    <a:pt x="2244708" y="126682"/>
                  </a:lnTo>
                  <a:lnTo>
                    <a:pt x="2242168" y="124777"/>
                  </a:lnTo>
                  <a:lnTo>
                    <a:pt x="2239310" y="123190"/>
                  </a:lnTo>
                  <a:lnTo>
                    <a:pt x="2236769" y="121920"/>
                  </a:lnTo>
                  <a:lnTo>
                    <a:pt x="2233594" y="120650"/>
                  </a:lnTo>
                  <a:lnTo>
                    <a:pt x="2230736" y="120015"/>
                  </a:lnTo>
                  <a:lnTo>
                    <a:pt x="2227243" y="119380"/>
                  </a:lnTo>
                  <a:lnTo>
                    <a:pt x="2224068" y="119062"/>
                  </a:lnTo>
                  <a:lnTo>
                    <a:pt x="767182" y="119062"/>
                  </a:lnTo>
                  <a:close/>
                  <a:moveTo>
                    <a:pt x="688114" y="0"/>
                  </a:moveTo>
                  <a:lnTo>
                    <a:pt x="2224068" y="0"/>
                  </a:lnTo>
                  <a:lnTo>
                    <a:pt x="2231688" y="635"/>
                  </a:lnTo>
                  <a:lnTo>
                    <a:pt x="2239310" y="952"/>
                  </a:lnTo>
                  <a:lnTo>
                    <a:pt x="2246931" y="2222"/>
                  </a:lnTo>
                  <a:lnTo>
                    <a:pt x="2254552" y="3175"/>
                  </a:lnTo>
                  <a:lnTo>
                    <a:pt x="2261855" y="5080"/>
                  </a:lnTo>
                  <a:lnTo>
                    <a:pt x="2269159" y="6985"/>
                  </a:lnTo>
                  <a:lnTo>
                    <a:pt x="2276144" y="9207"/>
                  </a:lnTo>
                  <a:lnTo>
                    <a:pt x="2283130" y="12382"/>
                  </a:lnTo>
                  <a:lnTo>
                    <a:pt x="2289799" y="15557"/>
                  </a:lnTo>
                  <a:lnTo>
                    <a:pt x="2296467" y="18415"/>
                  </a:lnTo>
                  <a:lnTo>
                    <a:pt x="2302818" y="22225"/>
                  </a:lnTo>
                  <a:lnTo>
                    <a:pt x="2309169" y="26035"/>
                  </a:lnTo>
                  <a:lnTo>
                    <a:pt x="2315202" y="30480"/>
                  </a:lnTo>
                  <a:lnTo>
                    <a:pt x="2320918" y="34925"/>
                  </a:lnTo>
                  <a:lnTo>
                    <a:pt x="2326316" y="40005"/>
                  </a:lnTo>
                  <a:lnTo>
                    <a:pt x="2331714" y="44767"/>
                  </a:lnTo>
                  <a:lnTo>
                    <a:pt x="2336478" y="50165"/>
                  </a:lnTo>
                  <a:lnTo>
                    <a:pt x="2341241" y="55562"/>
                  </a:lnTo>
                  <a:lnTo>
                    <a:pt x="2345686" y="61277"/>
                  </a:lnTo>
                  <a:lnTo>
                    <a:pt x="2350132" y="67627"/>
                  </a:lnTo>
                  <a:lnTo>
                    <a:pt x="2354260" y="73660"/>
                  </a:lnTo>
                  <a:lnTo>
                    <a:pt x="2357753" y="79692"/>
                  </a:lnTo>
                  <a:lnTo>
                    <a:pt x="2360928" y="86677"/>
                  </a:lnTo>
                  <a:lnTo>
                    <a:pt x="2364104" y="93027"/>
                  </a:lnTo>
                  <a:lnTo>
                    <a:pt x="2366962" y="100012"/>
                  </a:lnTo>
                  <a:lnTo>
                    <a:pt x="2369184" y="107315"/>
                  </a:lnTo>
                  <a:lnTo>
                    <a:pt x="2371407" y="114617"/>
                  </a:lnTo>
                  <a:lnTo>
                    <a:pt x="2372995" y="121920"/>
                  </a:lnTo>
                  <a:lnTo>
                    <a:pt x="2374583" y="129540"/>
                  </a:lnTo>
                  <a:lnTo>
                    <a:pt x="2375218" y="137160"/>
                  </a:lnTo>
                  <a:lnTo>
                    <a:pt x="2375853" y="144780"/>
                  </a:lnTo>
                  <a:lnTo>
                    <a:pt x="2376488" y="152400"/>
                  </a:lnTo>
                  <a:lnTo>
                    <a:pt x="2376488" y="3073718"/>
                  </a:lnTo>
                  <a:lnTo>
                    <a:pt x="2375853" y="3081338"/>
                  </a:lnTo>
                  <a:lnTo>
                    <a:pt x="2375218" y="3089275"/>
                  </a:lnTo>
                  <a:lnTo>
                    <a:pt x="2374583" y="3096895"/>
                  </a:lnTo>
                  <a:lnTo>
                    <a:pt x="2372995" y="3104198"/>
                  </a:lnTo>
                  <a:lnTo>
                    <a:pt x="2371407" y="3111500"/>
                  </a:lnTo>
                  <a:lnTo>
                    <a:pt x="2369184" y="3118803"/>
                  </a:lnTo>
                  <a:lnTo>
                    <a:pt x="2366962" y="3126105"/>
                  </a:lnTo>
                  <a:lnTo>
                    <a:pt x="2364104" y="3132773"/>
                  </a:lnTo>
                  <a:lnTo>
                    <a:pt x="2360928" y="3139758"/>
                  </a:lnTo>
                  <a:lnTo>
                    <a:pt x="2357753" y="3146425"/>
                  </a:lnTo>
                  <a:lnTo>
                    <a:pt x="2354260" y="3152458"/>
                  </a:lnTo>
                  <a:lnTo>
                    <a:pt x="2350132" y="3158490"/>
                  </a:lnTo>
                  <a:lnTo>
                    <a:pt x="2345686" y="3164523"/>
                  </a:lnTo>
                  <a:lnTo>
                    <a:pt x="2341241" y="3170238"/>
                  </a:lnTo>
                  <a:lnTo>
                    <a:pt x="2336478" y="3176270"/>
                  </a:lnTo>
                  <a:lnTo>
                    <a:pt x="2331714" y="3181033"/>
                  </a:lnTo>
                  <a:lnTo>
                    <a:pt x="2326316" y="3186113"/>
                  </a:lnTo>
                  <a:lnTo>
                    <a:pt x="2320918" y="3191193"/>
                  </a:lnTo>
                  <a:lnTo>
                    <a:pt x="2315202" y="3195638"/>
                  </a:lnTo>
                  <a:lnTo>
                    <a:pt x="2309169" y="3199765"/>
                  </a:lnTo>
                  <a:lnTo>
                    <a:pt x="2302818" y="3203575"/>
                  </a:lnTo>
                  <a:lnTo>
                    <a:pt x="2296467" y="3207385"/>
                  </a:lnTo>
                  <a:lnTo>
                    <a:pt x="2289799" y="3210878"/>
                  </a:lnTo>
                  <a:lnTo>
                    <a:pt x="2283130" y="3214053"/>
                  </a:lnTo>
                  <a:lnTo>
                    <a:pt x="2276144" y="3216593"/>
                  </a:lnTo>
                  <a:lnTo>
                    <a:pt x="2269159" y="3218815"/>
                  </a:lnTo>
                  <a:lnTo>
                    <a:pt x="2261855" y="3221038"/>
                  </a:lnTo>
                  <a:lnTo>
                    <a:pt x="2254552" y="3222943"/>
                  </a:lnTo>
                  <a:lnTo>
                    <a:pt x="2246931" y="3223895"/>
                  </a:lnTo>
                  <a:lnTo>
                    <a:pt x="2239310" y="3225165"/>
                  </a:lnTo>
                  <a:lnTo>
                    <a:pt x="2231688" y="3225483"/>
                  </a:lnTo>
                  <a:lnTo>
                    <a:pt x="2224068" y="3225800"/>
                  </a:lnTo>
                  <a:lnTo>
                    <a:pt x="152420" y="3225800"/>
                  </a:lnTo>
                  <a:lnTo>
                    <a:pt x="144799" y="3225483"/>
                  </a:lnTo>
                  <a:lnTo>
                    <a:pt x="137178" y="3225165"/>
                  </a:lnTo>
                  <a:lnTo>
                    <a:pt x="129557" y="3223895"/>
                  </a:lnTo>
                  <a:lnTo>
                    <a:pt x="121619" y="3222943"/>
                  </a:lnTo>
                  <a:lnTo>
                    <a:pt x="114633" y="3221038"/>
                  </a:lnTo>
                  <a:lnTo>
                    <a:pt x="107329" y="3218815"/>
                  </a:lnTo>
                  <a:lnTo>
                    <a:pt x="100343" y="3216593"/>
                  </a:lnTo>
                  <a:lnTo>
                    <a:pt x="93040" y="3214053"/>
                  </a:lnTo>
                  <a:lnTo>
                    <a:pt x="86689" y="3210878"/>
                  </a:lnTo>
                  <a:lnTo>
                    <a:pt x="80020" y="3207385"/>
                  </a:lnTo>
                  <a:lnTo>
                    <a:pt x="73670" y="3203575"/>
                  </a:lnTo>
                  <a:lnTo>
                    <a:pt x="67319" y="3199765"/>
                  </a:lnTo>
                  <a:lnTo>
                    <a:pt x="61285" y="3195638"/>
                  </a:lnTo>
                  <a:lnTo>
                    <a:pt x="55570" y="3191193"/>
                  </a:lnTo>
                  <a:lnTo>
                    <a:pt x="50171" y="3186430"/>
                  </a:lnTo>
                  <a:lnTo>
                    <a:pt x="44773" y="3181033"/>
                  </a:lnTo>
                  <a:lnTo>
                    <a:pt x="40010" y="3176270"/>
                  </a:lnTo>
                  <a:lnTo>
                    <a:pt x="34929" y="3170238"/>
                  </a:lnTo>
                  <a:lnTo>
                    <a:pt x="30801" y="3164523"/>
                  </a:lnTo>
                  <a:lnTo>
                    <a:pt x="26038" y="3158808"/>
                  </a:lnTo>
                  <a:lnTo>
                    <a:pt x="22228" y="3152458"/>
                  </a:lnTo>
                  <a:lnTo>
                    <a:pt x="18735" y="3146425"/>
                  </a:lnTo>
                  <a:lnTo>
                    <a:pt x="15242" y="3139758"/>
                  </a:lnTo>
                  <a:lnTo>
                    <a:pt x="12384" y="3132773"/>
                  </a:lnTo>
                  <a:lnTo>
                    <a:pt x="9526" y="3126105"/>
                  </a:lnTo>
                  <a:lnTo>
                    <a:pt x="6986" y="3118803"/>
                  </a:lnTo>
                  <a:lnTo>
                    <a:pt x="5080" y="3111818"/>
                  </a:lnTo>
                  <a:lnTo>
                    <a:pt x="3175" y="3104198"/>
                  </a:lnTo>
                  <a:lnTo>
                    <a:pt x="1905" y="3096895"/>
                  </a:lnTo>
                  <a:lnTo>
                    <a:pt x="952" y="3089275"/>
                  </a:lnTo>
                  <a:lnTo>
                    <a:pt x="317" y="3081338"/>
                  </a:lnTo>
                  <a:lnTo>
                    <a:pt x="0" y="3073718"/>
                  </a:lnTo>
                  <a:lnTo>
                    <a:pt x="0" y="743268"/>
                  </a:lnTo>
                  <a:lnTo>
                    <a:pt x="688114"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grpSp>
      <p:cxnSp>
        <p:nvCxnSpPr>
          <p:cNvPr id="81" name="直接连接符 80"/>
          <p:cNvCxnSpPr/>
          <p:nvPr/>
        </p:nvCxnSpPr>
        <p:spPr>
          <a:xfrm>
            <a:off x="990000" y="4661299"/>
            <a:ext cx="7164000" cy="119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978253" y="543347"/>
            <a:ext cx="2844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5234291" y="543347"/>
            <a:ext cx="2844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1500" fill="hold"/>
                                            <p:tgtEl>
                                              <p:spTgt spid="81"/>
                                            </p:tgtEl>
                                            <p:attrNameLst>
                                              <p:attrName>ppt_x</p:attrName>
                                            </p:attrNameLst>
                                          </p:cBhvr>
                                          <p:tavLst>
                                            <p:tav tm="0">
                                              <p:val>
                                                <p:strVal val="#ppt_x"/>
                                              </p:val>
                                            </p:tav>
                                            <p:tav tm="100000">
                                              <p:val>
                                                <p:strVal val="#ppt_x"/>
                                              </p:val>
                                            </p:tav>
                                          </p:tavLst>
                                        </p:anim>
                                        <p:anim calcmode="lin" valueType="num">
                                          <p:cBhvr additive="base">
                                            <p:cTn id="8" dur="1500" fill="hold"/>
                                            <p:tgtEl>
                                              <p:spTgt spid="81"/>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anim calcmode="lin" valueType="num">
                                          <p:cBhvr additive="base">
                                            <p:cTn id="11" dur="1500" fill="hold"/>
                                            <p:tgtEl>
                                              <p:spTgt spid="82"/>
                                            </p:tgtEl>
                                            <p:attrNameLst>
                                              <p:attrName>ppt_x</p:attrName>
                                            </p:attrNameLst>
                                          </p:cBhvr>
                                          <p:tavLst>
                                            <p:tav tm="0">
                                              <p:val>
                                                <p:strVal val="#ppt_x"/>
                                              </p:val>
                                            </p:tav>
                                            <p:tav tm="100000">
                                              <p:val>
                                                <p:strVal val="#ppt_x"/>
                                              </p:val>
                                            </p:tav>
                                          </p:tavLst>
                                        </p:anim>
                                        <p:anim calcmode="lin" valueType="num">
                                          <p:cBhvr additive="base">
                                            <p:cTn id="12" dur="1500" fill="hold"/>
                                            <p:tgtEl>
                                              <p:spTgt spid="8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4"/>
                                            </p:tgtEl>
                                            <p:attrNameLst>
                                              <p:attrName>style.visibility</p:attrName>
                                            </p:attrNameLst>
                                          </p:cBhvr>
                                          <p:to>
                                            <p:strVal val="visible"/>
                                          </p:to>
                                        </p:set>
                                        <p:anim calcmode="lin" valueType="num">
                                          <p:cBhvr additive="base">
                                            <p:cTn id="15" dur="1500" fill="hold"/>
                                            <p:tgtEl>
                                              <p:spTgt spid="84"/>
                                            </p:tgtEl>
                                            <p:attrNameLst>
                                              <p:attrName>ppt_x</p:attrName>
                                            </p:attrNameLst>
                                          </p:cBhvr>
                                          <p:tavLst>
                                            <p:tav tm="0">
                                              <p:val>
                                                <p:strVal val="#ppt_x"/>
                                              </p:val>
                                            </p:tav>
                                            <p:tav tm="100000">
                                              <p:val>
                                                <p:strVal val="#ppt_x"/>
                                              </p:val>
                                            </p:tav>
                                          </p:tavLst>
                                        </p:anim>
                                        <p:anim calcmode="lin" valueType="num">
                                          <p:cBhvr additive="base">
                                            <p:cTn id="16" dur="1500" fill="hold"/>
                                            <p:tgtEl>
                                              <p:spTgt spid="8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31"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1000" fill="hold"/>
                                            <p:tgtEl>
                                              <p:spTgt spid="2"/>
                                            </p:tgtEl>
                                            <p:attrNameLst>
                                              <p:attrName>ppt_w</p:attrName>
                                            </p:attrNameLst>
                                          </p:cBhvr>
                                          <p:tavLst>
                                            <p:tav tm="0">
                                              <p:val>
                                                <p:fltVal val="0"/>
                                              </p:val>
                                            </p:tav>
                                            <p:tav tm="100000">
                                              <p:val>
                                                <p:strVal val="#ppt_w"/>
                                              </p:val>
                                            </p:tav>
                                          </p:tavLst>
                                        </p:anim>
                                        <p:anim calcmode="lin" valueType="num">
                                          <p:cBhvr>
                                            <p:cTn id="21" dur="1000" fill="hold"/>
                                            <p:tgtEl>
                                              <p:spTgt spid="2"/>
                                            </p:tgtEl>
                                            <p:attrNameLst>
                                              <p:attrName>ppt_h</p:attrName>
                                            </p:attrNameLst>
                                          </p:cBhvr>
                                          <p:tavLst>
                                            <p:tav tm="0">
                                              <p:val>
                                                <p:fltVal val="0"/>
                                              </p:val>
                                            </p:tav>
                                            <p:tav tm="100000">
                                              <p:val>
                                                <p:strVal val="#ppt_h"/>
                                              </p:val>
                                            </p:tav>
                                          </p:tavLst>
                                        </p:anim>
                                        <p:anim calcmode="lin" valueType="num">
                                          <p:cBhvr>
                                            <p:cTn id="22" dur="1000" fill="hold"/>
                                            <p:tgtEl>
                                              <p:spTgt spid="2"/>
                                            </p:tgtEl>
                                            <p:attrNameLst>
                                              <p:attrName>style.rotation</p:attrName>
                                            </p:attrNameLst>
                                          </p:cBhvr>
                                          <p:tavLst>
                                            <p:tav tm="0">
                                              <p:val>
                                                <p:fltVal val="90"/>
                                              </p:val>
                                            </p:tav>
                                            <p:tav tm="100000">
                                              <p:val>
                                                <p:fltVal val="0"/>
                                              </p:val>
                                            </p:tav>
                                          </p:tavLst>
                                        </p:anim>
                                        <p:animEffect transition="in" filter="fade">
                                          <p:cBhvr>
                                            <p:cTn id="23" dur="1000"/>
                                            <p:tgtEl>
                                              <p:spTgt spid="2"/>
                                            </p:tgtEl>
                                          </p:cBhvr>
                                        </p:animEffect>
                                      </p:childTnLst>
                                    </p:cTn>
                                  </p:par>
                                </p:childTnLst>
                              </p:cTn>
                            </p:par>
                            <p:par>
                              <p:cTn id="24" fill="hold">
                                <p:stCondLst>
                                  <p:cond delay="2500"/>
                                </p:stCondLst>
                                <p:childTnLst>
                                  <p:par>
                                    <p:cTn id="25" presetID="2" presetClass="entr" presetSubtype="1" fill="hold" nodeType="afterEffect" p14:presetBounceEnd="60000">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14:bounceEnd="60000">
                                          <p:cBhvr additive="base">
                                            <p:cTn id="27" dur="750" fill="hold"/>
                                            <p:tgtEl>
                                              <p:spTgt spid="80"/>
                                            </p:tgtEl>
                                            <p:attrNameLst>
                                              <p:attrName>ppt_x</p:attrName>
                                            </p:attrNameLst>
                                          </p:cBhvr>
                                          <p:tavLst>
                                            <p:tav tm="0">
                                              <p:val>
                                                <p:strVal val="#ppt_x"/>
                                              </p:val>
                                            </p:tav>
                                            <p:tav tm="100000">
                                              <p:val>
                                                <p:strVal val="#ppt_x"/>
                                              </p:val>
                                            </p:tav>
                                          </p:tavLst>
                                        </p:anim>
                                        <p:anim calcmode="lin" valueType="num" p14:bounceEnd="60000">
                                          <p:cBhvr additive="base">
                                            <p:cTn id="28" dur="750" fill="hold"/>
                                            <p:tgtEl>
                                              <p:spTgt spid="80"/>
                                            </p:tgtEl>
                                            <p:attrNameLst>
                                              <p:attrName>ppt_y</p:attrName>
                                            </p:attrNameLst>
                                          </p:cBhvr>
                                          <p:tavLst>
                                            <p:tav tm="0">
                                              <p:val>
                                                <p:strVal val="0-#ppt_h/2"/>
                                              </p:val>
                                            </p:tav>
                                            <p:tav tm="100000">
                                              <p:val>
                                                <p:strVal val="#ppt_y"/>
                                              </p:val>
                                            </p:tav>
                                          </p:tavLst>
                                        </p:anim>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1000"/>
                                            <p:tgtEl>
                                              <p:spTgt spid="25"/>
                                            </p:tgtEl>
                                          </p:cBhvr>
                                        </p:animEffect>
                                      </p:childTnLst>
                                    </p:cTn>
                                  </p:par>
                                </p:childTnLst>
                              </p:cTn>
                            </p:par>
                            <p:par>
                              <p:cTn id="39" fill="hold">
                                <p:stCondLst>
                                  <p:cond delay="4500"/>
                                </p:stCondLst>
                                <p:childTnLst>
                                  <p:par>
                                    <p:cTn id="40" presetID="2" presetClass="entr" presetSubtype="1" fill="hold" nodeType="afterEffect" p14:presetBounceEnd="60000">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14:bounceEnd="60000">
                                          <p:cBhvr additive="base">
                                            <p:cTn id="42" dur="750" fill="hold"/>
                                            <p:tgtEl>
                                              <p:spTgt spid="73"/>
                                            </p:tgtEl>
                                            <p:attrNameLst>
                                              <p:attrName>ppt_x</p:attrName>
                                            </p:attrNameLst>
                                          </p:cBhvr>
                                          <p:tavLst>
                                            <p:tav tm="0">
                                              <p:val>
                                                <p:strVal val="#ppt_x"/>
                                              </p:val>
                                            </p:tav>
                                            <p:tav tm="100000">
                                              <p:val>
                                                <p:strVal val="#ppt_x"/>
                                              </p:val>
                                            </p:tav>
                                          </p:tavLst>
                                        </p:anim>
                                        <p:anim calcmode="lin" valueType="num" p14:bounceEnd="60000">
                                          <p:cBhvr additive="base">
                                            <p:cTn id="43" dur="750" fill="hold"/>
                                            <p:tgtEl>
                                              <p:spTgt spid="73"/>
                                            </p:tgtEl>
                                            <p:attrNameLst>
                                              <p:attrName>ppt_y</p:attrName>
                                            </p:attrNameLst>
                                          </p:cBhvr>
                                          <p:tavLst>
                                            <p:tav tm="0">
                                              <p:val>
                                                <p:strVal val="0-#ppt_h/2"/>
                                              </p:val>
                                            </p:tav>
                                            <p:tav tm="100000">
                                              <p:val>
                                                <p:strVal val="#ppt_y"/>
                                              </p:val>
                                            </p:tav>
                                          </p:tavLst>
                                        </p:anim>
                                      </p:childTnLst>
                                    </p:cTn>
                                  </p:par>
                                </p:childTnLst>
                              </p:cTn>
                            </p:par>
                            <p:par>
                              <p:cTn id="44" fill="hold">
                                <p:stCondLst>
                                  <p:cond delay="550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left)">
                                          <p:cBhvr>
                                            <p:cTn id="53" dur="1000"/>
                                            <p:tgtEl>
                                              <p:spTgt spid="26"/>
                                            </p:tgtEl>
                                          </p:cBhvr>
                                        </p:animEffect>
                                      </p:childTnLst>
                                    </p:cTn>
                                  </p:par>
                                </p:childTnLst>
                              </p:cTn>
                            </p:par>
                            <p:par>
                              <p:cTn id="54" fill="hold">
                                <p:stCondLst>
                                  <p:cond delay="6500"/>
                                </p:stCondLst>
                                <p:childTnLst>
                                  <p:par>
                                    <p:cTn id="55" presetID="2" presetClass="entr" presetSubtype="1" fill="hold" nodeType="afterEffect" p14:presetBounceEnd="60000">
                                      <p:stCondLst>
                                        <p:cond delay="0"/>
                                      </p:stCondLst>
                                      <p:childTnLst>
                                        <p:set>
                                          <p:cBhvr>
                                            <p:cTn id="56" dur="1" fill="hold">
                                              <p:stCondLst>
                                                <p:cond delay="0"/>
                                              </p:stCondLst>
                                            </p:cTn>
                                            <p:tgtEl>
                                              <p:spTgt spid="74"/>
                                            </p:tgtEl>
                                            <p:attrNameLst>
                                              <p:attrName>style.visibility</p:attrName>
                                            </p:attrNameLst>
                                          </p:cBhvr>
                                          <p:to>
                                            <p:strVal val="visible"/>
                                          </p:to>
                                        </p:set>
                                        <p:anim calcmode="lin" valueType="num" p14:bounceEnd="60000">
                                          <p:cBhvr additive="base">
                                            <p:cTn id="57" dur="750" fill="hold"/>
                                            <p:tgtEl>
                                              <p:spTgt spid="74"/>
                                            </p:tgtEl>
                                            <p:attrNameLst>
                                              <p:attrName>ppt_x</p:attrName>
                                            </p:attrNameLst>
                                          </p:cBhvr>
                                          <p:tavLst>
                                            <p:tav tm="0">
                                              <p:val>
                                                <p:strVal val="#ppt_x"/>
                                              </p:val>
                                            </p:tav>
                                            <p:tav tm="100000">
                                              <p:val>
                                                <p:strVal val="#ppt_x"/>
                                              </p:val>
                                            </p:tav>
                                          </p:tavLst>
                                        </p:anim>
                                        <p:anim calcmode="lin" valueType="num" p14:bounceEnd="60000">
                                          <p:cBhvr additive="base">
                                            <p:cTn id="58" dur="750" fill="hold"/>
                                            <p:tgtEl>
                                              <p:spTgt spid="74"/>
                                            </p:tgtEl>
                                            <p:attrNameLst>
                                              <p:attrName>ppt_y</p:attrName>
                                            </p:attrNameLst>
                                          </p:cBhvr>
                                          <p:tavLst>
                                            <p:tav tm="0">
                                              <p:val>
                                                <p:strVal val="0-#ppt_h/2"/>
                                              </p:val>
                                            </p:tav>
                                            <p:tav tm="100000">
                                              <p:val>
                                                <p:strVal val="#ppt_y"/>
                                              </p:val>
                                            </p:tav>
                                          </p:tavLst>
                                        </p:anim>
                                      </p:childTnLst>
                                    </p:cTn>
                                  </p:par>
                                </p:childTnLst>
                              </p:cTn>
                            </p:par>
                            <p:par>
                              <p:cTn id="59" fill="hold">
                                <p:stCondLst>
                                  <p:cond delay="75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1000"/>
                                            <p:tgtEl>
                                              <p:spTgt spid="22"/>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wipe(left)">
                                          <p:cBhvr>
                                            <p:cTn id="68" dur="1000"/>
                                            <p:tgtEl>
                                              <p:spTgt spid="27"/>
                                            </p:tgtEl>
                                          </p:cBhvr>
                                        </p:animEffect>
                                      </p:childTnLst>
                                    </p:cTn>
                                  </p:par>
                                </p:childTnLst>
                              </p:cTn>
                            </p:par>
                            <p:par>
                              <p:cTn id="69" fill="hold">
                                <p:stCondLst>
                                  <p:cond delay="8500"/>
                                </p:stCondLst>
                                <p:childTnLst>
                                  <p:par>
                                    <p:cTn id="70" presetID="2" presetClass="entr" presetSubtype="1" fill="hold" nodeType="afterEffect" p14:presetBounceEnd="60000">
                                      <p:stCondLst>
                                        <p:cond delay="0"/>
                                      </p:stCondLst>
                                      <p:childTnLst>
                                        <p:set>
                                          <p:cBhvr>
                                            <p:cTn id="71" dur="1" fill="hold">
                                              <p:stCondLst>
                                                <p:cond delay="0"/>
                                              </p:stCondLst>
                                            </p:cTn>
                                            <p:tgtEl>
                                              <p:spTgt spid="75"/>
                                            </p:tgtEl>
                                            <p:attrNameLst>
                                              <p:attrName>style.visibility</p:attrName>
                                            </p:attrNameLst>
                                          </p:cBhvr>
                                          <p:to>
                                            <p:strVal val="visible"/>
                                          </p:to>
                                        </p:set>
                                        <p:anim calcmode="lin" valueType="num" p14:bounceEnd="60000">
                                          <p:cBhvr additive="base">
                                            <p:cTn id="72" dur="750" fill="hold"/>
                                            <p:tgtEl>
                                              <p:spTgt spid="75"/>
                                            </p:tgtEl>
                                            <p:attrNameLst>
                                              <p:attrName>ppt_x</p:attrName>
                                            </p:attrNameLst>
                                          </p:cBhvr>
                                          <p:tavLst>
                                            <p:tav tm="0">
                                              <p:val>
                                                <p:strVal val="#ppt_x"/>
                                              </p:val>
                                            </p:tav>
                                            <p:tav tm="100000">
                                              <p:val>
                                                <p:strVal val="#ppt_x"/>
                                              </p:val>
                                            </p:tav>
                                          </p:tavLst>
                                        </p:anim>
                                        <p:anim calcmode="lin" valueType="num" p14:bounceEnd="60000">
                                          <p:cBhvr additive="base">
                                            <p:cTn id="73" dur="750" fill="hold"/>
                                            <p:tgtEl>
                                              <p:spTgt spid="75"/>
                                            </p:tgtEl>
                                            <p:attrNameLst>
                                              <p:attrName>ppt_y</p:attrName>
                                            </p:attrNameLst>
                                          </p:cBhvr>
                                          <p:tavLst>
                                            <p:tav tm="0">
                                              <p:val>
                                                <p:strVal val="0-#ppt_h/2"/>
                                              </p:val>
                                            </p:tav>
                                            <p:tav tm="100000">
                                              <p:val>
                                                <p:strVal val="#ppt_y"/>
                                              </p:val>
                                            </p:tav>
                                          </p:tavLst>
                                        </p:anim>
                                      </p:childTnLst>
                                    </p:cTn>
                                  </p:par>
                                </p:childTnLst>
                              </p:cTn>
                            </p:par>
                            <p:par>
                              <p:cTn id="74" fill="hold">
                                <p:stCondLst>
                                  <p:cond delay="9500"/>
                                </p:stCondLst>
                                <p:childTnLst>
                                  <p:par>
                                    <p:cTn id="75" presetID="10" presetClass="entr" presetSubtype="0"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1000"/>
                                            <p:tgtEl>
                                              <p:spTgt spid="1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1000"/>
                                            <p:tgtEl>
                                              <p:spTgt spid="23"/>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left)">
                                          <p:cBhvr>
                                            <p:cTn id="83" dur="1000"/>
                                            <p:tgtEl>
                                              <p:spTgt spid="28"/>
                                            </p:tgtEl>
                                          </p:cBhvr>
                                        </p:animEffect>
                                      </p:childTnLst>
                                    </p:cTn>
                                  </p:par>
                                </p:childTnLst>
                              </p:cTn>
                            </p:par>
                            <p:par>
                              <p:cTn id="84" fill="hold">
                                <p:stCondLst>
                                  <p:cond delay="10500"/>
                                </p:stCondLst>
                                <p:childTnLst>
                                  <p:par>
                                    <p:cTn id="85" presetID="2" presetClass="entr" presetSubtype="1" fill="hold" nodeType="afterEffect" p14:presetBounceEnd="60000">
                                      <p:stCondLst>
                                        <p:cond delay="0"/>
                                      </p:stCondLst>
                                      <p:childTnLst>
                                        <p:set>
                                          <p:cBhvr>
                                            <p:cTn id="86" dur="1" fill="hold">
                                              <p:stCondLst>
                                                <p:cond delay="0"/>
                                              </p:stCondLst>
                                            </p:cTn>
                                            <p:tgtEl>
                                              <p:spTgt spid="76"/>
                                            </p:tgtEl>
                                            <p:attrNameLst>
                                              <p:attrName>style.visibility</p:attrName>
                                            </p:attrNameLst>
                                          </p:cBhvr>
                                          <p:to>
                                            <p:strVal val="visible"/>
                                          </p:to>
                                        </p:set>
                                        <p:anim calcmode="lin" valueType="num" p14:bounceEnd="60000">
                                          <p:cBhvr additive="base">
                                            <p:cTn id="87" dur="750" fill="hold"/>
                                            <p:tgtEl>
                                              <p:spTgt spid="76"/>
                                            </p:tgtEl>
                                            <p:attrNameLst>
                                              <p:attrName>ppt_x</p:attrName>
                                            </p:attrNameLst>
                                          </p:cBhvr>
                                          <p:tavLst>
                                            <p:tav tm="0">
                                              <p:val>
                                                <p:strVal val="#ppt_x"/>
                                              </p:val>
                                            </p:tav>
                                            <p:tav tm="100000">
                                              <p:val>
                                                <p:strVal val="#ppt_x"/>
                                              </p:val>
                                            </p:tav>
                                          </p:tavLst>
                                        </p:anim>
                                        <p:anim calcmode="lin" valueType="num" p14:bounceEnd="60000">
                                          <p:cBhvr additive="base">
                                            <p:cTn id="88" dur="750" fill="hold"/>
                                            <p:tgtEl>
                                              <p:spTgt spid="76"/>
                                            </p:tgtEl>
                                            <p:attrNameLst>
                                              <p:attrName>ppt_y</p:attrName>
                                            </p:attrNameLst>
                                          </p:cBhvr>
                                          <p:tavLst>
                                            <p:tav tm="0">
                                              <p:val>
                                                <p:strVal val="0-#ppt_h/2"/>
                                              </p:val>
                                            </p:tav>
                                            <p:tav tm="100000">
                                              <p:val>
                                                <p:strVal val="#ppt_y"/>
                                              </p:val>
                                            </p:tav>
                                          </p:tavLst>
                                        </p:anim>
                                      </p:childTnLst>
                                    </p:cTn>
                                  </p:par>
                                </p:childTnLst>
                              </p:cTn>
                            </p:par>
                            <p:par>
                              <p:cTn id="89" fill="hold">
                                <p:stCondLst>
                                  <p:cond delay="11250"/>
                                </p:stCondLst>
                                <p:childTnLst>
                                  <p:par>
                                    <p:cTn id="90" presetID="10" presetClass="entr" presetSubtype="0"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1000"/>
                                            <p:tgtEl>
                                              <p:spTgt spid="24"/>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left)">
                                          <p:cBhvr>
                                            <p:cTn id="98"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animBg="1"/>
          <p:bldP spid="16" grpId="0" animBg="1"/>
          <p:bldP spid="17" grpId="0" animBg="1"/>
          <p:bldP spid="18" grpId="0" animBg="1"/>
          <p:bldP spid="19" grpId="0" animBg="1"/>
          <p:bldP spid="20" grpId="0"/>
          <p:bldP spid="21" grpId="0"/>
          <p:bldP spid="22" grpId="0"/>
          <p:bldP spid="23" grpId="0"/>
          <p:bldP spid="24" grpId="0"/>
          <p:bldP spid="25" grpId="0"/>
          <p:bldP spid="26" grpId="0"/>
          <p:bldP spid="27" grpId="0"/>
          <p:bldP spid="28" grpId="0"/>
          <p:bldP spid="6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1500" fill="hold"/>
                                            <p:tgtEl>
                                              <p:spTgt spid="81"/>
                                            </p:tgtEl>
                                            <p:attrNameLst>
                                              <p:attrName>ppt_x</p:attrName>
                                            </p:attrNameLst>
                                          </p:cBhvr>
                                          <p:tavLst>
                                            <p:tav tm="0">
                                              <p:val>
                                                <p:strVal val="#ppt_x"/>
                                              </p:val>
                                            </p:tav>
                                            <p:tav tm="100000">
                                              <p:val>
                                                <p:strVal val="#ppt_x"/>
                                              </p:val>
                                            </p:tav>
                                          </p:tavLst>
                                        </p:anim>
                                        <p:anim calcmode="lin" valueType="num">
                                          <p:cBhvr additive="base">
                                            <p:cTn id="8" dur="1500" fill="hold"/>
                                            <p:tgtEl>
                                              <p:spTgt spid="81"/>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anim calcmode="lin" valueType="num">
                                          <p:cBhvr additive="base">
                                            <p:cTn id="11" dur="1500" fill="hold"/>
                                            <p:tgtEl>
                                              <p:spTgt spid="82"/>
                                            </p:tgtEl>
                                            <p:attrNameLst>
                                              <p:attrName>ppt_x</p:attrName>
                                            </p:attrNameLst>
                                          </p:cBhvr>
                                          <p:tavLst>
                                            <p:tav tm="0">
                                              <p:val>
                                                <p:strVal val="#ppt_x"/>
                                              </p:val>
                                            </p:tav>
                                            <p:tav tm="100000">
                                              <p:val>
                                                <p:strVal val="#ppt_x"/>
                                              </p:val>
                                            </p:tav>
                                          </p:tavLst>
                                        </p:anim>
                                        <p:anim calcmode="lin" valueType="num">
                                          <p:cBhvr additive="base">
                                            <p:cTn id="12" dur="1500" fill="hold"/>
                                            <p:tgtEl>
                                              <p:spTgt spid="8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4"/>
                                            </p:tgtEl>
                                            <p:attrNameLst>
                                              <p:attrName>style.visibility</p:attrName>
                                            </p:attrNameLst>
                                          </p:cBhvr>
                                          <p:to>
                                            <p:strVal val="visible"/>
                                          </p:to>
                                        </p:set>
                                        <p:anim calcmode="lin" valueType="num">
                                          <p:cBhvr additive="base">
                                            <p:cTn id="15" dur="1500" fill="hold"/>
                                            <p:tgtEl>
                                              <p:spTgt spid="84"/>
                                            </p:tgtEl>
                                            <p:attrNameLst>
                                              <p:attrName>ppt_x</p:attrName>
                                            </p:attrNameLst>
                                          </p:cBhvr>
                                          <p:tavLst>
                                            <p:tav tm="0">
                                              <p:val>
                                                <p:strVal val="#ppt_x"/>
                                              </p:val>
                                            </p:tav>
                                            <p:tav tm="100000">
                                              <p:val>
                                                <p:strVal val="#ppt_x"/>
                                              </p:val>
                                            </p:tav>
                                          </p:tavLst>
                                        </p:anim>
                                        <p:anim calcmode="lin" valueType="num">
                                          <p:cBhvr additive="base">
                                            <p:cTn id="16" dur="1500" fill="hold"/>
                                            <p:tgtEl>
                                              <p:spTgt spid="8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31"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1000" fill="hold"/>
                                            <p:tgtEl>
                                              <p:spTgt spid="2"/>
                                            </p:tgtEl>
                                            <p:attrNameLst>
                                              <p:attrName>ppt_w</p:attrName>
                                            </p:attrNameLst>
                                          </p:cBhvr>
                                          <p:tavLst>
                                            <p:tav tm="0">
                                              <p:val>
                                                <p:fltVal val="0"/>
                                              </p:val>
                                            </p:tav>
                                            <p:tav tm="100000">
                                              <p:val>
                                                <p:strVal val="#ppt_w"/>
                                              </p:val>
                                            </p:tav>
                                          </p:tavLst>
                                        </p:anim>
                                        <p:anim calcmode="lin" valueType="num">
                                          <p:cBhvr>
                                            <p:cTn id="21" dur="1000" fill="hold"/>
                                            <p:tgtEl>
                                              <p:spTgt spid="2"/>
                                            </p:tgtEl>
                                            <p:attrNameLst>
                                              <p:attrName>ppt_h</p:attrName>
                                            </p:attrNameLst>
                                          </p:cBhvr>
                                          <p:tavLst>
                                            <p:tav tm="0">
                                              <p:val>
                                                <p:fltVal val="0"/>
                                              </p:val>
                                            </p:tav>
                                            <p:tav tm="100000">
                                              <p:val>
                                                <p:strVal val="#ppt_h"/>
                                              </p:val>
                                            </p:tav>
                                          </p:tavLst>
                                        </p:anim>
                                        <p:anim calcmode="lin" valueType="num">
                                          <p:cBhvr>
                                            <p:cTn id="22" dur="1000" fill="hold"/>
                                            <p:tgtEl>
                                              <p:spTgt spid="2"/>
                                            </p:tgtEl>
                                            <p:attrNameLst>
                                              <p:attrName>style.rotation</p:attrName>
                                            </p:attrNameLst>
                                          </p:cBhvr>
                                          <p:tavLst>
                                            <p:tav tm="0">
                                              <p:val>
                                                <p:fltVal val="90"/>
                                              </p:val>
                                            </p:tav>
                                            <p:tav tm="100000">
                                              <p:val>
                                                <p:fltVal val="0"/>
                                              </p:val>
                                            </p:tav>
                                          </p:tavLst>
                                        </p:anim>
                                        <p:animEffect transition="in" filter="fade">
                                          <p:cBhvr>
                                            <p:cTn id="23" dur="1000"/>
                                            <p:tgtEl>
                                              <p:spTgt spid="2"/>
                                            </p:tgtEl>
                                          </p:cBhvr>
                                        </p:animEffect>
                                      </p:childTnLst>
                                    </p:cTn>
                                  </p:par>
                                </p:childTnLst>
                              </p:cTn>
                            </p:par>
                            <p:par>
                              <p:cTn id="24" fill="hold">
                                <p:stCondLst>
                                  <p:cond delay="2500"/>
                                </p:stCondLst>
                                <p:childTnLst>
                                  <p:par>
                                    <p:cTn id="25" presetID="2" presetClass="entr" presetSubtype="1" fill="hold" nodeType="after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750" fill="hold"/>
                                            <p:tgtEl>
                                              <p:spTgt spid="80"/>
                                            </p:tgtEl>
                                            <p:attrNameLst>
                                              <p:attrName>ppt_x</p:attrName>
                                            </p:attrNameLst>
                                          </p:cBhvr>
                                          <p:tavLst>
                                            <p:tav tm="0">
                                              <p:val>
                                                <p:strVal val="#ppt_x"/>
                                              </p:val>
                                            </p:tav>
                                            <p:tav tm="100000">
                                              <p:val>
                                                <p:strVal val="#ppt_x"/>
                                              </p:val>
                                            </p:tav>
                                          </p:tavLst>
                                        </p:anim>
                                        <p:anim calcmode="lin" valueType="num">
                                          <p:cBhvr additive="base">
                                            <p:cTn id="28" dur="750" fill="hold"/>
                                            <p:tgtEl>
                                              <p:spTgt spid="80"/>
                                            </p:tgtEl>
                                            <p:attrNameLst>
                                              <p:attrName>ppt_y</p:attrName>
                                            </p:attrNameLst>
                                          </p:cBhvr>
                                          <p:tavLst>
                                            <p:tav tm="0">
                                              <p:val>
                                                <p:strVal val="0-#ppt_h/2"/>
                                              </p:val>
                                            </p:tav>
                                            <p:tav tm="100000">
                                              <p:val>
                                                <p:strVal val="#ppt_y"/>
                                              </p:val>
                                            </p:tav>
                                          </p:tavLst>
                                        </p:anim>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1000"/>
                                            <p:tgtEl>
                                              <p:spTgt spid="25"/>
                                            </p:tgtEl>
                                          </p:cBhvr>
                                        </p:animEffect>
                                      </p:childTnLst>
                                    </p:cTn>
                                  </p:par>
                                </p:childTnLst>
                              </p:cTn>
                            </p:par>
                            <p:par>
                              <p:cTn id="39" fill="hold">
                                <p:stCondLst>
                                  <p:cond delay="4500"/>
                                </p:stCondLst>
                                <p:childTnLst>
                                  <p:par>
                                    <p:cTn id="40" presetID="2" presetClass="entr" presetSubtype="1" fill="hold" nodeType="after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additive="base">
                                            <p:cTn id="42" dur="750" fill="hold"/>
                                            <p:tgtEl>
                                              <p:spTgt spid="73"/>
                                            </p:tgtEl>
                                            <p:attrNameLst>
                                              <p:attrName>ppt_x</p:attrName>
                                            </p:attrNameLst>
                                          </p:cBhvr>
                                          <p:tavLst>
                                            <p:tav tm="0">
                                              <p:val>
                                                <p:strVal val="#ppt_x"/>
                                              </p:val>
                                            </p:tav>
                                            <p:tav tm="100000">
                                              <p:val>
                                                <p:strVal val="#ppt_x"/>
                                              </p:val>
                                            </p:tav>
                                          </p:tavLst>
                                        </p:anim>
                                        <p:anim calcmode="lin" valueType="num">
                                          <p:cBhvr additive="base">
                                            <p:cTn id="43" dur="750" fill="hold"/>
                                            <p:tgtEl>
                                              <p:spTgt spid="73"/>
                                            </p:tgtEl>
                                            <p:attrNameLst>
                                              <p:attrName>ppt_y</p:attrName>
                                            </p:attrNameLst>
                                          </p:cBhvr>
                                          <p:tavLst>
                                            <p:tav tm="0">
                                              <p:val>
                                                <p:strVal val="0-#ppt_h/2"/>
                                              </p:val>
                                            </p:tav>
                                            <p:tav tm="100000">
                                              <p:val>
                                                <p:strVal val="#ppt_y"/>
                                              </p:val>
                                            </p:tav>
                                          </p:tavLst>
                                        </p:anim>
                                      </p:childTnLst>
                                    </p:cTn>
                                  </p:par>
                                </p:childTnLst>
                              </p:cTn>
                            </p:par>
                            <p:par>
                              <p:cTn id="44" fill="hold">
                                <p:stCondLst>
                                  <p:cond delay="550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left)">
                                          <p:cBhvr>
                                            <p:cTn id="53" dur="1000"/>
                                            <p:tgtEl>
                                              <p:spTgt spid="26"/>
                                            </p:tgtEl>
                                          </p:cBhvr>
                                        </p:animEffect>
                                      </p:childTnLst>
                                    </p:cTn>
                                  </p:par>
                                </p:childTnLst>
                              </p:cTn>
                            </p:par>
                            <p:par>
                              <p:cTn id="54" fill="hold">
                                <p:stCondLst>
                                  <p:cond delay="6500"/>
                                </p:stCondLst>
                                <p:childTnLst>
                                  <p:par>
                                    <p:cTn id="55" presetID="2" presetClass="entr" presetSubtype="1" fill="hold" nodeType="afterEffect">
                                      <p:stCondLst>
                                        <p:cond delay="0"/>
                                      </p:stCondLst>
                                      <p:childTnLst>
                                        <p:set>
                                          <p:cBhvr>
                                            <p:cTn id="56" dur="1" fill="hold">
                                              <p:stCondLst>
                                                <p:cond delay="0"/>
                                              </p:stCondLst>
                                            </p:cTn>
                                            <p:tgtEl>
                                              <p:spTgt spid="74"/>
                                            </p:tgtEl>
                                            <p:attrNameLst>
                                              <p:attrName>style.visibility</p:attrName>
                                            </p:attrNameLst>
                                          </p:cBhvr>
                                          <p:to>
                                            <p:strVal val="visible"/>
                                          </p:to>
                                        </p:set>
                                        <p:anim calcmode="lin" valueType="num">
                                          <p:cBhvr additive="base">
                                            <p:cTn id="57" dur="750" fill="hold"/>
                                            <p:tgtEl>
                                              <p:spTgt spid="74"/>
                                            </p:tgtEl>
                                            <p:attrNameLst>
                                              <p:attrName>ppt_x</p:attrName>
                                            </p:attrNameLst>
                                          </p:cBhvr>
                                          <p:tavLst>
                                            <p:tav tm="0">
                                              <p:val>
                                                <p:strVal val="#ppt_x"/>
                                              </p:val>
                                            </p:tav>
                                            <p:tav tm="100000">
                                              <p:val>
                                                <p:strVal val="#ppt_x"/>
                                              </p:val>
                                            </p:tav>
                                          </p:tavLst>
                                        </p:anim>
                                        <p:anim calcmode="lin" valueType="num">
                                          <p:cBhvr additive="base">
                                            <p:cTn id="58" dur="750" fill="hold"/>
                                            <p:tgtEl>
                                              <p:spTgt spid="74"/>
                                            </p:tgtEl>
                                            <p:attrNameLst>
                                              <p:attrName>ppt_y</p:attrName>
                                            </p:attrNameLst>
                                          </p:cBhvr>
                                          <p:tavLst>
                                            <p:tav tm="0">
                                              <p:val>
                                                <p:strVal val="0-#ppt_h/2"/>
                                              </p:val>
                                            </p:tav>
                                            <p:tav tm="100000">
                                              <p:val>
                                                <p:strVal val="#ppt_y"/>
                                              </p:val>
                                            </p:tav>
                                          </p:tavLst>
                                        </p:anim>
                                      </p:childTnLst>
                                    </p:cTn>
                                  </p:par>
                                </p:childTnLst>
                              </p:cTn>
                            </p:par>
                            <p:par>
                              <p:cTn id="59" fill="hold">
                                <p:stCondLst>
                                  <p:cond delay="75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1000"/>
                                            <p:tgtEl>
                                              <p:spTgt spid="22"/>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wipe(left)">
                                          <p:cBhvr>
                                            <p:cTn id="68" dur="1000"/>
                                            <p:tgtEl>
                                              <p:spTgt spid="27"/>
                                            </p:tgtEl>
                                          </p:cBhvr>
                                        </p:animEffect>
                                      </p:childTnLst>
                                    </p:cTn>
                                  </p:par>
                                </p:childTnLst>
                              </p:cTn>
                            </p:par>
                            <p:par>
                              <p:cTn id="69" fill="hold">
                                <p:stCondLst>
                                  <p:cond delay="8500"/>
                                </p:stCondLst>
                                <p:childTnLst>
                                  <p:par>
                                    <p:cTn id="70" presetID="2" presetClass="entr" presetSubtype="1" fill="hold" nodeType="afterEffect">
                                      <p:stCondLst>
                                        <p:cond delay="0"/>
                                      </p:stCondLst>
                                      <p:childTnLst>
                                        <p:set>
                                          <p:cBhvr>
                                            <p:cTn id="71" dur="1" fill="hold">
                                              <p:stCondLst>
                                                <p:cond delay="0"/>
                                              </p:stCondLst>
                                            </p:cTn>
                                            <p:tgtEl>
                                              <p:spTgt spid="75"/>
                                            </p:tgtEl>
                                            <p:attrNameLst>
                                              <p:attrName>style.visibility</p:attrName>
                                            </p:attrNameLst>
                                          </p:cBhvr>
                                          <p:to>
                                            <p:strVal val="visible"/>
                                          </p:to>
                                        </p:set>
                                        <p:anim calcmode="lin" valueType="num">
                                          <p:cBhvr additive="base">
                                            <p:cTn id="72" dur="750" fill="hold"/>
                                            <p:tgtEl>
                                              <p:spTgt spid="75"/>
                                            </p:tgtEl>
                                            <p:attrNameLst>
                                              <p:attrName>ppt_x</p:attrName>
                                            </p:attrNameLst>
                                          </p:cBhvr>
                                          <p:tavLst>
                                            <p:tav tm="0">
                                              <p:val>
                                                <p:strVal val="#ppt_x"/>
                                              </p:val>
                                            </p:tav>
                                            <p:tav tm="100000">
                                              <p:val>
                                                <p:strVal val="#ppt_x"/>
                                              </p:val>
                                            </p:tav>
                                          </p:tavLst>
                                        </p:anim>
                                        <p:anim calcmode="lin" valueType="num">
                                          <p:cBhvr additive="base">
                                            <p:cTn id="73" dur="750" fill="hold"/>
                                            <p:tgtEl>
                                              <p:spTgt spid="75"/>
                                            </p:tgtEl>
                                            <p:attrNameLst>
                                              <p:attrName>ppt_y</p:attrName>
                                            </p:attrNameLst>
                                          </p:cBhvr>
                                          <p:tavLst>
                                            <p:tav tm="0">
                                              <p:val>
                                                <p:strVal val="0-#ppt_h/2"/>
                                              </p:val>
                                            </p:tav>
                                            <p:tav tm="100000">
                                              <p:val>
                                                <p:strVal val="#ppt_y"/>
                                              </p:val>
                                            </p:tav>
                                          </p:tavLst>
                                        </p:anim>
                                      </p:childTnLst>
                                    </p:cTn>
                                  </p:par>
                                </p:childTnLst>
                              </p:cTn>
                            </p:par>
                            <p:par>
                              <p:cTn id="74" fill="hold">
                                <p:stCondLst>
                                  <p:cond delay="9500"/>
                                </p:stCondLst>
                                <p:childTnLst>
                                  <p:par>
                                    <p:cTn id="75" presetID="10" presetClass="entr" presetSubtype="0"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1000"/>
                                            <p:tgtEl>
                                              <p:spTgt spid="1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1000"/>
                                            <p:tgtEl>
                                              <p:spTgt spid="23"/>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left)">
                                          <p:cBhvr>
                                            <p:cTn id="83" dur="1000"/>
                                            <p:tgtEl>
                                              <p:spTgt spid="28"/>
                                            </p:tgtEl>
                                          </p:cBhvr>
                                        </p:animEffect>
                                      </p:childTnLst>
                                    </p:cTn>
                                  </p:par>
                                </p:childTnLst>
                              </p:cTn>
                            </p:par>
                            <p:par>
                              <p:cTn id="84" fill="hold">
                                <p:stCondLst>
                                  <p:cond delay="10500"/>
                                </p:stCondLst>
                                <p:childTnLst>
                                  <p:par>
                                    <p:cTn id="85" presetID="2" presetClass="entr" presetSubtype="1" fill="hold" nodeType="afterEffect">
                                      <p:stCondLst>
                                        <p:cond delay="0"/>
                                      </p:stCondLst>
                                      <p:childTnLst>
                                        <p:set>
                                          <p:cBhvr>
                                            <p:cTn id="86" dur="1" fill="hold">
                                              <p:stCondLst>
                                                <p:cond delay="0"/>
                                              </p:stCondLst>
                                            </p:cTn>
                                            <p:tgtEl>
                                              <p:spTgt spid="76"/>
                                            </p:tgtEl>
                                            <p:attrNameLst>
                                              <p:attrName>style.visibility</p:attrName>
                                            </p:attrNameLst>
                                          </p:cBhvr>
                                          <p:to>
                                            <p:strVal val="visible"/>
                                          </p:to>
                                        </p:set>
                                        <p:anim calcmode="lin" valueType="num">
                                          <p:cBhvr additive="base">
                                            <p:cTn id="87" dur="750" fill="hold"/>
                                            <p:tgtEl>
                                              <p:spTgt spid="76"/>
                                            </p:tgtEl>
                                            <p:attrNameLst>
                                              <p:attrName>ppt_x</p:attrName>
                                            </p:attrNameLst>
                                          </p:cBhvr>
                                          <p:tavLst>
                                            <p:tav tm="0">
                                              <p:val>
                                                <p:strVal val="#ppt_x"/>
                                              </p:val>
                                            </p:tav>
                                            <p:tav tm="100000">
                                              <p:val>
                                                <p:strVal val="#ppt_x"/>
                                              </p:val>
                                            </p:tav>
                                          </p:tavLst>
                                        </p:anim>
                                        <p:anim calcmode="lin" valueType="num">
                                          <p:cBhvr additive="base">
                                            <p:cTn id="88" dur="750" fill="hold"/>
                                            <p:tgtEl>
                                              <p:spTgt spid="76"/>
                                            </p:tgtEl>
                                            <p:attrNameLst>
                                              <p:attrName>ppt_y</p:attrName>
                                            </p:attrNameLst>
                                          </p:cBhvr>
                                          <p:tavLst>
                                            <p:tav tm="0">
                                              <p:val>
                                                <p:strVal val="0-#ppt_h/2"/>
                                              </p:val>
                                            </p:tav>
                                            <p:tav tm="100000">
                                              <p:val>
                                                <p:strVal val="#ppt_y"/>
                                              </p:val>
                                            </p:tav>
                                          </p:tavLst>
                                        </p:anim>
                                      </p:childTnLst>
                                    </p:cTn>
                                  </p:par>
                                </p:childTnLst>
                              </p:cTn>
                            </p:par>
                            <p:par>
                              <p:cTn id="89" fill="hold">
                                <p:stCondLst>
                                  <p:cond delay="11250"/>
                                </p:stCondLst>
                                <p:childTnLst>
                                  <p:par>
                                    <p:cTn id="90" presetID="10" presetClass="entr" presetSubtype="0"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1000"/>
                                            <p:tgtEl>
                                              <p:spTgt spid="24"/>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left)">
                                          <p:cBhvr>
                                            <p:cTn id="98"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animBg="1"/>
          <p:bldP spid="16" grpId="0" animBg="1"/>
          <p:bldP spid="17" grpId="0" animBg="1"/>
          <p:bldP spid="18" grpId="0" animBg="1"/>
          <p:bldP spid="19" grpId="0" animBg="1"/>
          <p:bldP spid="20" grpId="0"/>
          <p:bldP spid="21" grpId="0"/>
          <p:bldP spid="22" grpId="0"/>
          <p:bldP spid="23" grpId="0"/>
          <p:bldP spid="24" grpId="0"/>
          <p:bldP spid="25" grpId="0"/>
          <p:bldP spid="26" grpId="0"/>
          <p:bldP spid="27" grpId="0"/>
          <p:bldP spid="28" grpId="0"/>
          <p:bldP spid="63"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H_Text_1"/>
          <p:cNvSpPr/>
          <p:nvPr>
            <p:custDataLst>
              <p:tags r:id="rId2"/>
            </p:custDataLst>
          </p:nvPr>
        </p:nvSpPr>
        <p:spPr>
          <a:xfrm>
            <a:off x="575555" y="802656"/>
            <a:ext cx="3680443"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pPr marL="285750" indent="-285750">
              <a:lnSpc>
                <a:spcPct val="120000"/>
              </a:lnSpc>
              <a:buClr>
                <a:schemeClr val="accent1"/>
              </a:buClr>
              <a:buFont typeface="Wingdings" panose="05000000000000000000" pitchFamily="2" charset="2"/>
              <a:buChar char="n"/>
            </a:pPr>
            <a:r>
              <a:rPr lang="en-US" altLang="zh-CN" b="1" dirty="0">
                <a:solidFill>
                  <a:schemeClr val="tx1">
                    <a:lumMod val="85000"/>
                    <a:lumOff val="15000"/>
                  </a:schemeClr>
                </a:solidFill>
                <a:cs typeface="+mn-ea"/>
                <a:sym typeface="+mn-lt"/>
              </a:rPr>
              <a:t>Model selection</a:t>
            </a:r>
          </a:p>
        </p:txBody>
      </p:sp>
      <p:sp>
        <p:nvSpPr>
          <p:cNvPr id="23" name="MH_Text_1"/>
          <p:cNvSpPr/>
          <p:nvPr>
            <p:custDataLst>
              <p:tags r:id="rId3"/>
            </p:custDataLst>
          </p:nvPr>
        </p:nvSpPr>
        <p:spPr>
          <a:xfrm>
            <a:off x="755576" y="1390426"/>
            <a:ext cx="2767248" cy="561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endParaRPr lang="en-US" altLang="zh-CN" sz="1050" dirty="0">
              <a:solidFill>
                <a:schemeClr val="tx1"/>
              </a:solidFill>
              <a:cs typeface="+mn-ea"/>
              <a:sym typeface="+mn-lt"/>
            </a:endParaRPr>
          </a:p>
        </p:txBody>
      </p:sp>
      <p:sp>
        <p:nvSpPr>
          <p:cNvPr id="2" name="标题 1"/>
          <p:cNvSpPr>
            <a:spLocks noGrp="1"/>
          </p:cNvSpPr>
          <p:nvPr>
            <p:ph type="title"/>
          </p:nvPr>
        </p:nvSpPr>
        <p:spPr>
          <a:xfrm>
            <a:off x="611560" y="376076"/>
            <a:ext cx="8139644" cy="493395"/>
          </a:xfrm>
        </p:spPr>
        <p:txBody>
          <a:bodyPr>
            <a:normAutofit fontScale="90000"/>
          </a:bodyPr>
          <a:lstStyle/>
          <a:p>
            <a:br>
              <a:rPr lang="en-US" altLang="zh-CN" dirty="0">
                <a:latin typeface="+mn-lt"/>
                <a:ea typeface="+mn-ea"/>
                <a:cs typeface="+mn-ea"/>
                <a:sym typeface="+mn-lt"/>
              </a:rPr>
            </a:br>
            <a:br>
              <a:rPr lang="en-US" altLang="zh-CN" dirty="0">
                <a:latin typeface="+mn-lt"/>
                <a:ea typeface="+mn-ea"/>
                <a:cs typeface="+mn-ea"/>
                <a:sym typeface="+mn-lt"/>
              </a:rPr>
            </a:br>
            <a:r>
              <a:rPr lang="en-US" altLang="zh-CN" dirty="0">
                <a:latin typeface="+mn-lt"/>
                <a:ea typeface="+mn-ea"/>
                <a:cs typeface="+mn-ea"/>
                <a:sym typeface="+mn-lt"/>
              </a:rPr>
              <a:t>Multi-linear regression models</a:t>
            </a:r>
            <a:br>
              <a:rPr lang="en-US" altLang="zh-CN" dirty="0">
                <a:latin typeface="+mn-lt"/>
                <a:ea typeface="+mn-ea"/>
                <a:cs typeface="+mn-ea"/>
                <a:sym typeface="+mn-lt"/>
              </a:rPr>
            </a:br>
            <a:endParaRPr lang="zh-CN" altLang="en-US" dirty="0">
              <a:latin typeface="+mn-lt"/>
              <a:ea typeface="+mn-ea"/>
              <a:cs typeface="+mn-ea"/>
              <a:sym typeface="+mn-lt"/>
            </a:endParaRPr>
          </a:p>
        </p:txBody>
      </p:sp>
      <p:sp>
        <p:nvSpPr>
          <p:cNvPr id="3" name="矩形 2"/>
          <p:cNvSpPr/>
          <p:nvPr/>
        </p:nvSpPr>
        <p:spPr>
          <a:xfrm>
            <a:off x="756426" y="3306783"/>
            <a:ext cx="7128792" cy="738664"/>
          </a:xfrm>
          <a:prstGeom prst="rect">
            <a:avLst/>
          </a:prstGeom>
        </p:spPr>
        <p:txBody>
          <a:bodyPr wrap="square">
            <a:spAutoFit/>
          </a:bodyPr>
          <a:lstStyle/>
          <a:p>
            <a:r>
              <a:rPr lang="en-US" altLang="zh-CN" sz="1400" dirty="0">
                <a:latin typeface="+mj-lt"/>
              </a:rPr>
              <a:t>From the best subset selection methods above, we can choose </a:t>
            </a:r>
            <a:r>
              <a:rPr lang="en-US" sz="1400" kern="0" dirty="0">
                <a:latin typeface="Times New Roman" panose="02020603050405020304" pitchFamily="18" charset="0"/>
                <a:ea typeface="PingFangSC-Semibold"/>
                <a:cs typeface="Times New Roman" panose="02020603050405020304" pitchFamily="18" charset="0"/>
              </a:rPr>
              <a:t>FTSE100, NIKKEI225, DJIA, USDJPY, USDGBP, NASDAQ, </a:t>
            </a:r>
            <a:r>
              <a:rPr lang="en-US" sz="1400" kern="0" dirty="0" err="1">
                <a:latin typeface="Times New Roman" panose="02020603050405020304" pitchFamily="18" charset="0"/>
                <a:ea typeface="PingFangSC-Semibold"/>
                <a:cs typeface="Times New Roman" panose="02020603050405020304" pitchFamily="18" charset="0"/>
              </a:rPr>
              <a:t>crudeoil</a:t>
            </a:r>
            <a:r>
              <a:rPr lang="en-US" sz="1400" kern="0" dirty="0">
                <a:latin typeface="Times New Roman" panose="02020603050405020304" pitchFamily="18" charset="0"/>
                <a:ea typeface="PingFangSC-Semibold"/>
                <a:cs typeface="Times New Roman" panose="02020603050405020304" pitchFamily="18" charset="0"/>
              </a:rPr>
              <a:t>, HIS</a:t>
            </a:r>
            <a:r>
              <a:rPr lang="en-US" sz="1400" kern="1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sz="1400" kern="0" dirty="0">
                <a:latin typeface="+mj-lt"/>
                <a:ea typeface="PingFangSC-Semibold"/>
                <a:cs typeface="Times New Roman" panose="02020603050405020304" pitchFamily="18" charset="0"/>
              </a:rPr>
              <a:t>as explanatory variables</a:t>
            </a:r>
            <a:r>
              <a:rPr lang="en-US" altLang="zh-CN" sz="1400" dirty="0">
                <a:latin typeface="+mj-lt"/>
              </a:rPr>
              <a:t>.</a:t>
            </a:r>
            <a:r>
              <a:rPr lang="zh-CN" altLang="en-US" sz="1400" dirty="0">
                <a:latin typeface="+mj-lt"/>
              </a:rPr>
              <a:t> </a:t>
            </a:r>
            <a:endParaRPr lang="en-US" altLang="zh-CN" sz="1400" dirty="0">
              <a:latin typeface="+mj-lt"/>
            </a:endParaRPr>
          </a:p>
          <a:p>
            <a:r>
              <a:rPr lang="en-US" altLang="zh-CN" sz="1400" dirty="0"/>
              <a:t>  </a:t>
            </a:r>
          </a:p>
        </p:txBody>
      </p:sp>
      <p:graphicFrame>
        <p:nvGraphicFramePr>
          <p:cNvPr id="5" name="表格 4"/>
          <p:cNvGraphicFramePr>
            <a:graphicFrameLocks noGrp="1"/>
          </p:cNvGraphicFramePr>
          <p:nvPr>
            <p:extLst>
              <p:ext uri="{D42A27DB-BD31-4B8C-83A1-F6EECF244321}">
                <p14:modId xmlns:p14="http://schemas.microsoft.com/office/powerpoint/2010/main" val="3493304673"/>
              </p:ext>
            </p:extLst>
          </p:nvPr>
        </p:nvGraphicFramePr>
        <p:xfrm>
          <a:off x="575555" y="1503173"/>
          <a:ext cx="7704855" cy="1595120"/>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20000"/>
                    </a:ext>
                  </a:extLst>
                </a:gridCol>
                <a:gridCol w="1584176">
                  <a:extLst>
                    <a:ext uri="{9D8B030D-6E8A-4147-A177-3AD203B41FA5}">
                      <a16:colId xmlns:a16="http://schemas.microsoft.com/office/drawing/2014/main" val="20001"/>
                    </a:ext>
                  </a:extLst>
                </a:gridCol>
                <a:gridCol w="4608511">
                  <a:extLst>
                    <a:ext uri="{9D8B030D-6E8A-4147-A177-3AD203B41FA5}">
                      <a16:colId xmlns:a16="http://schemas.microsoft.com/office/drawing/2014/main" val="20002"/>
                    </a:ext>
                  </a:extLst>
                </a:gridCol>
              </a:tblGrid>
              <a:tr h="370840">
                <a:tc>
                  <a:txBody>
                    <a:bodyPr/>
                    <a:lstStyle/>
                    <a:p>
                      <a:pPr algn="l">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method</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1400" kern="0">
                          <a:effectLst/>
                          <a:latin typeface="Times New Roman" panose="02020603050405020304" pitchFamily="18" charset="0"/>
                          <a:ea typeface="PingFangSC-Semibold"/>
                          <a:cs typeface="Times New Roman" panose="02020603050405020304" pitchFamily="18" charset="0"/>
                        </a:rPr>
                        <a:t>Best score</a:t>
                      </a:r>
                      <a:endParaRPr lang="zh-CN" sz="1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1400" kern="0">
                          <a:effectLst/>
                          <a:latin typeface="Times New Roman" panose="02020603050405020304" pitchFamily="18" charset="0"/>
                          <a:ea typeface="PingFangSC-Semibold"/>
                          <a:cs typeface="Times New Roman" panose="02020603050405020304" pitchFamily="18" charset="0"/>
                        </a:rPr>
                        <a:t>variable</a:t>
                      </a:r>
                      <a:endParaRPr lang="zh-CN" sz="1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70840">
                <a:tc>
                  <a:txBody>
                    <a:bodyPr/>
                    <a:lstStyle/>
                    <a:p>
                      <a:pPr algn="l">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AdjR2</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0.998229</a:t>
                      </a:r>
                    </a:p>
                  </a:txBody>
                  <a:tcPr marL="68580" marR="68580" marT="0" marB="0"/>
                </a:tc>
                <a:tc>
                  <a:txBody>
                    <a:bodyPr/>
                    <a:lstStyle/>
                    <a:p>
                      <a:pPr algn="l">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All Variables </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70840">
                <a:tc>
                  <a:txBody>
                    <a:bodyPr/>
                    <a:lstStyle/>
                    <a:p>
                      <a:pPr algn="l">
                        <a:spcAft>
                          <a:spcPts val="0"/>
                        </a:spcAft>
                      </a:pPr>
                      <a:r>
                        <a:rPr lang="en-US" sz="1400" kern="0">
                          <a:effectLst/>
                          <a:latin typeface="Times New Roman" panose="02020603050405020304" pitchFamily="18" charset="0"/>
                          <a:ea typeface="PingFangSC-Semibold"/>
                          <a:cs typeface="Times New Roman" panose="02020603050405020304" pitchFamily="18" charset="0"/>
                        </a:rPr>
                        <a:t>AIC</a:t>
                      </a:r>
                      <a:endParaRPr lang="zh-CN" sz="1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17316.9</a:t>
                      </a:r>
                    </a:p>
                  </a:txBody>
                  <a:tcPr marL="68580" marR="68580" marT="0" marB="0"/>
                </a:tc>
                <a:tc>
                  <a:txBody>
                    <a:bodyPr/>
                    <a:lstStyle/>
                    <a:p>
                      <a:pPr algn="l">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FTSE100, NIKKEI225, DJIA, USDJPY, USDGBP, NASDAQ, </a:t>
                      </a:r>
                      <a:r>
                        <a:rPr lang="en-US" sz="1400" kern="0" dirty="0" err="1">
                          <a:effectLst/>
                          <a:latin typeface="Times New Roman" panose="02020603050405020304" pitchFamily="18" charset="0"/>
                          <a:ea typeface="PingFangSC-Semibold"/>
                          <a:cs typeface="Times New Roman" panose="02020603050405020304" pitchFamily="18" charset="0"/>
                        </a:rPr>
                        <a:t>crudeoil</a:t>
                      </a:r>
                      <a:r>
                        <a:rPr lang="en-US" sz="1400" kern="0" dirty="0">
                          <a:effectLst/>
                          <a:latin typeface="Times New Roman" panose="02020603050405020304" pitchFamily="18" charset="0"/>
                          <a:ea typeface="PingFangSC-Semibold"/>
                          <a:cs typeface="Times New Roman" panose="02020603050405020304" pitchFamily="18" charset="0"/>
                        </a:rPr>
                        <a:t>, HSI</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70840">
                <a:tc>
                  <a:txBody>
                    <a:bodyPr/>
                    <a:lstStyle/>
                    <a:p>
                      <a:pPr algn="l">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BIC</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altLang="zh-CN" sz="1400" kern="100" dirty="0">
                          <a:effectLst/>
                          <a:latin typeface="Times New Roman" panose="02020603050405020304" pitchFamily="18" charset="0"/>
                          <a:ea typeface="等线" panose="02010600030101010101" pitchFamily="2" charset="-122"/>
                          <a:cs typeface="Times New Roman" panose="02020603050405020304" pitchFamily="18" charset="0"/>
                        </a:rPr>
                        <a:t>17366.9</a:t>
                      </a:r>
                    </a:p>
                  </a:txBody>
                  <a:tcPr marL="68580" marR="68580" marT="0" marB="0"/>
                </a:tc>
                <a:tc>
                  <a:txBody>
                    <a:bodyPr/>
                    <a:lstStyle/>
                    <a:p>
                      <a:pPr algn="l">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FTSE100, NIKKEI225, DJIA, USDJPY, USDGBP, NASDAQ, </a:t>
                      </a:r>
                      <a:r>
                        <a:rPr lang="en-US" sz="1400" kern="0" dirty="0" err="1">
                          <a:effectLst/>
                          <a:latin typeface="Times New Roman" panose="02020603050405020304" pitchFamily="18" charset="0"/>
                          <a:ea typeface="PingFangSC-Semibold"/>
                          <a:cs typeface="Times New Roman" panose="02020603050405020304" pitchFamily="18" charset="0"/>
                        </a:rPr>
                        <a:t>crudeoil</a:t>
                      </a:r>
                      <a:r>
                        <a:rPr lang="en-US" sz="1400" kern="0" dirty="0">
                          <a:effectLst/>
                          <a:latin typeface="Times New Roman" panose="02020603050405020304" pitchFamily="18" charset="0"/>
                          <a:ea typeface="PingFangSC-Semibold"/>
                          <a:cs typeface="Times New Roman" panose="02020603050405020304" pitchFamily="18" charset="0"/>
                        </a:rPr>
                        <a:t>, HSI</a:t>
                      </a:r>
                      <a:endParaRPr lang="zh-CN" altLang="en-US"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custDataLst>
      <p:tags r:id="rId1"/>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H_Text_1"/>
          <p:cNvSpPr/>
          <p:nvPr>
            <p:custDataLst>
              <p:tags r:id="rId2"/>
            </p:custDataLst>
          </p:nvPr>
        </p:nvSpPr>
        <p:spPr>
          <a:xfrm>
            <a:off x="747541" y="839414"/>
            <a:ext cx="2376264"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pPr marL="285750" indent="-285750">
              <a:lnSpc>
                <a:spcPct val="120000"/>
              </a:lnSpc>
              <a:buClr>
                <a:schemeClr val="accent1"/>
              </a:buClr>
              <a:buFont typeface="Wingdings" panose="05000000000000000000" pitchFamily="2" charset="2"/>
              <a:buChar char="n"/>
            </a:pPr>
            <a:endParaRPr lang="en-US" altLang="zh-CN" sz="1400" b="1" dirty="0">
              <a:solidFill>
                <a:schemeClr val="tx1">
                  <a:lumMod val="85000"/>
                  <a:lumOff val="15000"/>
                </a:schemeClr>
              </a:solidFill>
              <a:cs typeface="+mn-ea"/>
              <a:sym typeface="+mn-lt"/>
            </a:endParaRPr>
          </a:p>
        </p:txBody>
      </p:sp>
      <p:sp>
        <p:nvSpPr>
          <p:cNvPr id="23" name="MH_Text_1"/>
          <p:cNvSpPr/>
          <p:nvPr>
            <p:custDataLst>
              <p:tags r:id="rId3"/>
            </p:custDataLst>
          </p:nvPr>
        </p:nvSpPr>
        <p:spPr>
          <a:xfrm>
            <a:off x="755576" y="1390426"/>
            <a:ext cx="2767248" cy="561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endParaRPr lang="en-US" altLang="zh-CN" sz="1050" dirty="0">
              <a:solidFill>
                <a:schemeClr val="tx1"/>
              </a:solidFill>
              <a:cs typeface="+mn-ea"/>
              <a:sym typeface="+mn-lt"/>
            </a:endParaRPr>
          </a:p>
        </p:txBody>
      </p:sp>
      <p:sp>
        <p:nvSpPr>
          <p:cNvPr id="2" name="标题 1"/>
          <p:cNvSpPr>
            <a:spLocks noGrp="1"/>
          </p:cNvSpPr>
          <p:nvPr>
            <p:ph type="title"/>
          </p:nvPr>
        </p:nvSpPr>
        <p:spPr>
          <a:xfrm>
            <a:off x="611560" y="376076"/>
            <a:ext cx="8139644" cy="493395"/>
          </a:xfrm>
        </p:spPr>
        <p:txBody>
          <a:bodyPr>
            <a:normAutofit fontScale="90000"/>
          </a:bodyPr>
          <a:lstStyle/>
          <a:p>
            <a:br>
              <a:rPr lang="en-US" altLang="zh-CN" dirty="0">
                <a:latin typeface="+mn-lt"/>
                <a:ea typeface="+mn-ea"/>
                <a:cs typeface="+mn-ea"/>
                <a:sym typeface="+mn-lt"/>
              </a:rPr>
            </a:br>
            <a:br>
              <a:rPr lang="en-US" altLang="zh-CN" dirty="0">
                <a:latin typeface="+mn-lt"/>
                <a:ea typeface="+mn-ea"/>
                <a:cs typeface="+mn-ea"/>
                <a:sym typeface="+mn-lt"/>
              </a:rPr>
            </a:br>
            <a:r>
              <a:rPr lang="en-US" altLang="zh-CN" dirty="0">
                <a:latin typeface="+mn-lt"/>
                <a:ea typeface="+mn-ea"/>
                <a:cs typeface="+mn-ea"/>
                <a:sym typeface="+mn-lt"/>
              </a:rPr>
              <a:t>Multi-linear regression models</a:t>
            </a:r>
            <a:br>
              <a:rPr lang="en-US" altLang="zh-CN" dirty="0">
                <a:latin typeface="+mn-lt"/>
                <a:ea typeface="+mn-ea"/>
                <a:cs typeface="+mn-ea"/>
                <a:sym typeface="+mn-lt"/>
              </a:rPr>
            </a:br>
            <a:endParaRPr lang="zh-CN" altLang="en-US" dirty="0">
              <a:latin typeface="+mn-lt"/>
              <a:ea typeface="+mn-ea"/>
              <a:cs typeface="+mn-ea"/>
              <a:sym typeface="+mn-lt"/>
            </a:endParaRPr>
          </a:p>
        </p:txBody>
      </p:sp>
      <p:sp>
        <p:nvSpPr>
          <p:cNvPr id="6" name="MH_Text_1">
            <a:extLst>
              <a:ext uri="{FF2B5EF4-FFF2-40B4-BE49-F238E27FC236}">
                <a16:creationId xmlns:a16="http://schemas.microsoft.com/office/drawing/2014/main" id="{AF352C44-8A22-42E1-8CF7-4E4325EEF484}"/>
              </a:ext>
            </a:extLst>
          </p:cNvPr>
          <p:cNvSpPr/>
          <p:nvPr>
            <p:custDataLst>
              <p:tags r:id="rId4"/>
            </p:custDataLst>
          </p:nvPr>
        </p:nvSpPr>
        <p:spPr>
          <a:xfrm>
            <a:off x="3897557" y="893975"/>
            <a:ext cx="2767248" cy="561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endParaRPr lang="en-US" altLang="zh-CN" sz="1050" dirty="0">
              <a:solidFill>
                <a:schemeClr val="tx1"/>
              </a:solidFill>
              <a:cs typeface="+mn-ea"/>
              <a:sym typeface="+mn-lt"/>
            </a:endParaRPr>
          </a:p>
        </p:txBody>
      </p:sp>
      <p:sp>
        <p:nvSpPr>
          <p:cNvPr id="7" name="矩形 6">
            <a:extLst>
              <a:ext uri="{FF2B5EF4-FFF2-40B4-BE49-F238E27FC236}">
                <a16:creationId xmlns:a16="http://schemas.microsoft.com/office/drawing/2014/main" id="{3B20852D-E8CB-4376-81AC-A40E692A1BBA}"/>
              </a:ext>
            </a:extLst>
          </p:cNvPr>
          <p:cNvSpPr/>
          <p:nvPr/>
        </p:nvSpPr>
        <p:spPr>
          <a:xfrm>
            <a:off x="683568" y="1123378"/>
            <a:ext cx="7128792" cy="3108543"/>
          </a:xfrm>
          <a:prstGeom prst="rect">
            <a:avLst/>
          </a:prstGeom>
        </p:spPr>
        <p:txBody>
          <a:bodyPr wrap="square">
            <a:spAutoFit/>
          </a:bodyPr>
          <a:lstStyle/>
          <a:p>
            <a:r>
              <a:rPr lang="en-US" altLang="zh-CN" sz="1400" dirty="0"/>
              <a:t>By using </a:t>
            </a:r>
            <a:r>
              <a:rPr lang="en-US" altLang="zh-CN" sz="1400" b="1" i="1" dirty="0"/>
              <a:t>forward selection</a:t>
            </a:r>
            <a:r>
              <a:rPr lang="en-US" altLang="zh-CN" sz="1400" i="1" dirty="0"/>
              <a:t>:</a:t>
            </a:r>
          </a:p>
          <a:p>
            <a:endParaRPr lang="en-US" altLang="zh-CN" sz="1400" dirty="0"/>
          </a:p>
          <a:p>
            <a:r>
              <a:rPr lang="en-US" altLang="zh-CN" sz="1400" dirty="0"/>
              <a:t>AIC best score: </a:t>
            </a:r>
            <a:r>
              <a:rPr lang="en-US" sz="1400" kern="0" dirty="0">
                <a:latin typeface="Times New Roman" panose="02020603050405020304" pitchFamily="18" charset="0"/>
                <a:ea typeface="PingFangSC-Semibold"/>
                <a:cs typeface="Times New Roman" panose="02020603050405020304" pitchFamily="18" charset="0"/>
              </a:rPr>
              <a:t>17316.9</a:t>
            </a:r>
          </a:p>
          <a:p>
            <a:r>
              <a:rPr lang="en-US" altLang="zh-CN" sz="1400" dirty="0"/>
              <a:t>Variables: </a:t>
            </a:r>
            <a:r>
              <a:rPr lang="en-US" sz="1400" i="1" kern="0" dirty="0">
                <a:latin typeface="Times New Roman" panose="02020603050405020304" pitchFamily="18" charset="0"/>
                <a:ea typeface="PingFangSC-Semibold"/>
                <a:cs typeface="Times New Roman" panose="02020603050405020304" pitchFamily="18" charset="0"/>
              </a:rPr>
              <a:t>FTSE100, NIKKEI225, DJIA, USDJPY, USDGBP, NASDAQ, </a:t>
            </a:r>
            <a:r>
              <a:rPr lang="en-US" sz="1400" i="1" kern="0" dirty="0" err="1">
                <a:latin typeface="Times New Roman" panose="02020603050405020304" pitchFamily="18" charset="0"/>
                <a:ea typeface="PingFangSC-Semibold"/>
                <a:cs typeface="Times New Roman" panose="02020603050405020304" pitchFamily="18" charset="0"/>
              </a:rPr>
              <a:t>crudeoil</a:t>
            </a:r>
            <a:r>
              <a:rPr lang="en-US" sz="1400" i="1" kern="0" dirty="0">
                <a:latin typeface="Times New Roman" panose="02020603050405020304" pitchFamily="18" charset="0"/>
                <a:ea typeface="PingFangSC-Semibold"/>
                <a:cs typeface="Times New Roman" panose="02020603050405020304" pitchFamily="18" charset="0"/>
              </a:rPr>
              <a:t>, HSI</a:t>
            </a:r>
            <a:endParaRPr lang="zh-CN" altLang="en-US" sz="1400" i="1" kern="100" dirty="0">
              <a:latin typeface="Times New Roman" panose="02020603050405020304" pitchFamily="18" charset="0"/>
              <a:ea typeface="等线" panose="02010600030101010101" pitchFamily="2" charset="-122"/>
              <a:cs typeface="Times New Roman" panose="02020603050405020304" pitchFamily="18" charset="0"/>
            </a:endParaRPr>
          </a:p>
          <a:p>
            <a:endParaRPr lang="en-US" altLang="zh-CN" sz="1400" dirty="0"/>
          </a:p>
          <a:p>
            <a:r>
              <a:rPr lang="en-US" altLang="zh-CN" sz="1400" dirty="0"/>
              <a:t>By using </a:t>
            </a:r>
            <a:r>
              <a:rPr lang="en-US" altLang="zh-CN" sz="1400" b="1" i="1" dirty="0"/>
              <a:t>backward selection</a:t>
            </a:r>
            <a:r>
              <a:rPr lang="en-US" altLang="zh-CN" sz="1400" i="1" dirty="0"/>
              <a:t>:</a:t>
            </a:r>
          </a:p>
          <a:p>
            <a:endParaRPr lang="en-US" altLang="zh-CN" sz="1400" dirty="0"/>
          </a:p>
          <a:p>
            <a:r>
              <a:rPr lang="en-US" altLang="zh-CN" sz="1400" dirty="0"/>
              <a:t>AIC best score:</a:t>
            </a:r>
            <a:r>
              <a:rPr lang="en-US" sz="1400" kern="0" dirty="0">
                <a:latin typeface="Times New Roman" panose="02020603050405020304" pitchFamily="18" charset="0"/>
                <a:ea typeface="PingFangSC-Semibold"/>
                <a:cs typeface="Times New Roman" panose="02020603050405020304" pitchFamily="18" charset="0"/>
              </a:rPr>
              <a:t> 17316.9</a:t>
            </a:r>
          </a:p>
          <a:p>
            <a:r>
              <a:rPr lang="en-US" altLang="zh-CN" sz="1400" dirty="0"/>
              <a:t>Variables: </a:t>
            </a:r>
            <a:r>
              <a:rPr lang="en-US" sz="1400" i="1" kern="0" dirty="0">
                <a:latin typeface="Times New Roman" panose="02020603050405020304" pitchFamily="18" charset="0"/>
                <a:ea typeface="PingFangSC-Semibold"/>
                <a:cs typeface="Times New Roman" panose="02020603050405020304" pitchFamily="18" charset="0"/>
              </a:rPr>
              <a:t>FTSE100, NIKKEI225, DJIA, USDJPY, USDGBP, NASDAQ, </a:t>
            </a:r>
            <a:r>
              <a:rPr lang="en-US" sz="1400" i="1" kern="0" dirty="0" err="1">
                <a:latin typeface="Times New Roman" panose="02020603050405020304" pitchFamily="18" charset="0"/>
                <a:ea typeface="PingFangSC-Semibold"/>
                <a:cs typeface="Times New Roman" panose="02020603050405020304" pitchFamily="18" charset="0"/>
              </a:rPr>
              <a:t>crudeoil</a:t>
            </a:r>
            <a:r>
              <a:rPr lang="en-US" sz="1400" i="1" kern="0" dirty="0">
                <a:latin typeface="Times New Roman" panose="02020603050405020304" pitchFamily="18" charset="0"/>
                <a:ea typeface="PingFangSC-Semibold"/>
                <a:cs typeface="Times New Roman" panose="02020603050405020304" pitchFamily="18" charset="0"/>
              </a:rPr>
              <a:t>, HSI</a:t>
            </a:r>
            <a:endParaRPr lang="zh-CN" altLang="en-US" sz="1400" i="1" kern="100" dirty="0">
              <a:latin typeface="Times New Roman" panose="02020603050405020304" pitchFamily="18" charset="0"/>
              <a:ea typeface="等线" panose="02010600030101010101" pitchFamily="2" charset="-122"/>
              <a:cs typeface="Times New Roman" panose="02020603050405020304" pitchFamily="18" charset="0"/>
            </a:endParaRPr>
          </a:p>
          <a:p>
            <a:endParaRPr lang="en-US" altLang="zh-CN" sz="1400" dirty="0"/>
          </a:p>
          <a:p>
            <a:r>
              <a:rPr lang="en-US" altLang="zh-CN" sz="1400" b="1" i="1" dirty="0"/>
              <a:t>Summary:</a:t>
            </a:r>
          </a:p>
          <a:p>
            <a:endParaRPr lang="en-US" altLang="zh-CN" sz="1400" b="1" i="1" dirty="0"/>
          </a:p>
          <a:p>
            <a:r>
              <a:rPr lang="en-US" altLang="zh-CN" sz="1400" dirty="0"/>
              <a:t>Different methods on AIC score are consistent with each other, the final model selected include </a:t>
            </a:r>
            <a:r>
              <a:rPr lang="en-US" sz="1400" i="1" kern="0" dirty="0">
                <a:latin typeface="Times New Roman" panose="02020603050405020304" pitchFamily="18" charset="0"/>
                <a:ea typeface="PingFangSC-Semibold"/>
                <a:cs typeface="Times New Roman" panose="02020603050405020304" pitchFamily="18" charset="0"/>
              </a:rPr>
              <a:t>FTSE100, NIKKEI225, DJIA, USDJPY, USDGBP, NASDAQ, </a:t>
            </a:r>
            <a:r>
              <a:rPr lang="en-US" sz="1400" i="1" kern="0" dirty="0" err="1">
                <a:latin typeface="Times New Roman" panose="02020603050405020304" pitchFamily="18" charset="0"/>
                <a:ea typeface="PingFangSC-Semibold"/>
                <a:cs typeface="Times New Roman" panose="02020603050405020304" pitchFamily="18" charset="0"/>
              </a:rPr>
              <a:t>crudeoil</a:t>
            </a:r>
            <a:r>
              <a:rPr lang="en-US" sz="1400" i="1" kern="0" dirty="0">
                <a:latin typeface="Times New Roman" panose="02020603050405020304" pitchFamily="18" charset="0"/>
                <a:ea typeface="PingFangSC-Semibold"/>
                <a:cs typeface="Times New Roman" panose="02020603050405020304" pitchFamily="18" charset="0"/>
              </a:rPr>
              <a:t>, HSI.</a:t>
            </a:r>
            <a:endParaRPr lang="zh-CN" altLang="en-US" sz="1400" i="1" kern="100" dirty="0">
              <a:latin typeface="Times New Roman" panose="02020603050405020304" pitchFamily="18" charset="0"/>
              <a:ea typeface="等线" panose="02010600030101010101" pitchFamily="2" charset="-122"/>
              <a:cs typeface="Times New Roman" panose="02020603050405020304" pitchFamily="18" charset="0"/>
            </a:endParaRPr>
          </a:p>
        </p:txBody>
      </p:sp>
    </p:spTree>
    <p:custDataLst>
      <p:tags r:id="rId1"/>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nodePh="1">
                                  <p:stCondLst>
                                    <p:cond delay="0"/>
                                  </p:stCondLst>
                                  <p:endCondLst>
                                    <p:cond evt="begin" delay="0">
                                      <p:tn val="5"/>
                                    </p:cond>
                                  </p:end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781282" y="2453333"/>
            <a:ext cx="5869467"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123730" y="2517074"/>
            <a:ext cx="5040556" cy="400110"/>
          </a:xfrm>
          <a:prstGeom prst="rect">
            <a:avLst/>
          </a:prstGeom>
          <a:noFill/>
        </p:spPr>
        <p:txBody>
          <a:bodyPr wrap="square" rtlCol="0">
            <a:spAutoFit/>
          </a:bodyPr>
          <a:lstStyle/>
          <a:p>
            <a:pPr algn="ctr"/>
            <a:r>
              <a:rPr lang="en-US" altLang="zh-CN" sz="2000" b="1" dirty="0">
                <a:solidFill>
                  <a:schemeClr val="bg1"/>
                </a:solidFill>
                <a:cs typeface="+mn-ea"/>
                <a:sym typeface="+mn-lt"/>
              </a:rPr>
              <a:t>Linear Regression Model Diagnostics</a:t>
            </a:r>
            <a:endParaRPr lang="zh-CN" altLang="en-US" sz="2000" b="1" dirty="0">
              <a:solidFill>
                <a:schemeClr val="bg1"/>
              </a:solidFill>
              <a:cs typeface="+mn-ea"/>
              <a:sym typeface="+mn-lt"/>
            </a:endParaRPr>
          </a:p>
        </p:txBody>
      </p:sp>
      <p:sp>
        <p:nvSpPr>
          <p:cNvPr id="30" name="TextBox 29"/>
          <p:cNvSpPr txBox="1"/>
          <p:nvPr/>
        </p:nvSpPr>
        <p:spPr>
          <a:xfrm>
            <a:off x="4716016" y="3222745"/>
            <a:ext cx="1728000" cy="276999"/>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cs typeface="+mn-ea"/>
                <a:sym typeface="+mn-lt"/>
              </a:rPr>
              <a:t>Model diagnostics</a:t>
            </a:r>
            <a:endParaRPr lang="zh-CN" altLang="en-US" sz="1200" dirty="0">
              <a:cs typeface="+mn-ea"/>
              <a:sym typeface="+mn-lt"/>
            </a:endParaRPr>
          </a:p>
        </p:txBody>
      </p:sp>
      <p:sp>
        <p:nvSpPr>
          <p:cNvPr id="54" name="TextBox 53"/>
          <p:cNvSpPr txBox="1"/>
          <p:nvPr/>
        </p:nvSpPr>
        <p:spPr>
          <a:xfrm>
            <a:off x="4716016" y="3514832"/>
            <a:ext cx="1728000" cy="276999"/>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cs typeface="+mn-ea"/>
                <a:sym typeface="+mn-lt"/>
              </a:rPr>
              <a:t>Model remedies</a:t>
            </a:r>
            <a:endParaRPr lang="zh-CN" altLang="en-US" sz="1200" dirty="0">
              <a:cs typeface="+mn-ea"/>
              <a:sym typeface="+mn-lt"/>
            </a:endParaRP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bg1"/>
                </a:solidFill>
                <a:latin typeface="Impact" panose="020B0806030902050204" pitchFamily="34" charset="0"/>
                <a:cs typeface="+mn-ea"/>
                <a:sym typeface="+mn-lt"/>
              </a:rPr>
              <a:t>03</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11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KSO_Shape"/>
          <p:cNvSpPr/>
          <p:nvPr/>
        </p:nvSpPr>
        <p:spPr bwMode="auto">
          <a:xfrm>
            <a:off x="3563888" y="3318765"/>
            <a:ext cx="670248" cy="669131"/>
          </a:xfrm>
          <a:custGeom>
            <a:avLst/>
            <a:gdLst>
              <a:gd name="T0" fmla="*/ 1435690 w 5147"/>
              <a:gd name="T1" fmla="*/ 1165934 h 5145"/>
              <a:gd name="T2" fmla="*/ 1462708 w 5147"/>
              <a:gd name="T3" fmla="*/ 1091584 h 5145"/>
              <a:gd name="T4" fmla="*/ 1474552 w 5147"/>
              <a:gd name="T5" fmla="*/ 867423 h 5145"/>
              <a:gd name="T6" fmla="*/ 1440131 w 5147"/>
              <a:gd name="T7" fmla="*/ 746834 h 5145"/>
              <a:gd name="T8" fmla="*/ 1367218 w 5147"/>
              <a:gd name="T9" fmla="*/ 623656 h 5145"/>
              <a:gd name="T10" fmla="*/ 1264325 w 5147"/>
              <a:gd name="T11" fmla="*/ 524892 h 5145"/>
              <a:gd name="T12" fmla="*/ 1138114 w 5147"/>
              <a:gd name="T13" fmla="*/ 456830 h 5145"/>
              <a:gd name="T14" fmla="*/ 867928 w 5147"/>
              <a:gd name="T15" fmla="*/ 429457 h 5145"/>
              <a:gd name="T16" fmla="*/ 801307 w 5147"/>
              <a:gd name="T17" fmla="*/ 444993 h 5145"/>
              <a:gd name="T18" fmla="*/ 727653 w 5147"/>
              <a:gd name="T19" fmla="*/ 472736 h 5145"/>
              <a:gd name="T20" fmla="*/ 483375 w 5147"/>
              <a:gd name="T21" fmla="*/ 707255 h 5145"/>
              <a:gd name="T22" fmla="*/ 452285 w 5147"/>
              <a:gd name="T23" fmla="*/ 779016 h 5145"/>
              <a:gd name="T24" fmla="*/ 432298 w 5147"/>
              <a:gd name="T25" fmla="*/ 855956 h 5145"/>
              <a:gd name="T26" fmla="*/ 443772 w 5147"/>
              <a:gd name="T27" fmla="*/ 1097502 h 5145"/>
              <a:gd name="T28" fmla="*/ 502251 w 5147"/>
              <a:gd name="T29" fmla="*/ 1229558 h 5145"/>
              <a:gd name="T30" fmla="*/ 593300 w 5147"/>
              <a:gd name="T31" fmla="*/ 1339419 h 5145"/>
              <a:gd name="T32" fmla="*/ 709887 w 5147"/>
              <a:gd name="T33" fmla="*/ 1421167 h 5145"/>
              <a:gd name="T34" fmla="*/ 847201 w 5147"/>
              <a:gd name="T35" fmla="*/ 1469625 h 5145"/>
              <a:gd name="T36" fmla="*/ 1070383 w 5147"/>
              <a:gd name="T37" fmla="*/ 1466665 h 5145"/>
              <a:gd name="T38" fmla="*/ 1146257 w 5147"/>
              <a:gd name="T39" fmla="*/ 1443362 h 5145"/>
              <a:gd name="T40" fmla="*/ 1846521 w 5147"/>
              <a:gd name="T41" fmla="*/ 1844706 h 5145"/>
              <a:gd name="T42" fmla="*/ 1006722 w 5147"/>
              <a:gd name="T43" fmla="*/ 527112 h 5145"/>
              <a:gd name="T44" fmla="*/ 1079636 w 5147"/>
              <a:gd name="T45" fmla="*/ 543018 h 5145"/>
              <a:gd name="T46" fmla="*/ 1146997 w 5147"/>
              <a:gd name="T47" fmla="*/ 570390 h 5145"/>
              <a:gd name="T48" fmla="*/ 1208437 w 5147"/>
              <a:gd name="T49" fmla="*/ 608860 h 5145"/>
              <a:gd name="T50" fmla="*/ 1262104 w 5147"/>
              <a:gd name="T51" fmla="*/ 656208 h 5145"/>
              <a:gd name="T52" fmla="*/ 1307259 w 5147"/>
              <a:gd name="T53" fmla="*/ 712433 h 5145"/>
              <a:gd name="T54" fmla="*/ 1342790 w 5147"/>
              <a:gd name="T55" fmla="*/ 775317 h 5145"/>
              <a:gd name="T56" fmla="*/ 1367218 w 5147"/>
              <a:gd name="T57" fmla="*/ 844858 h 5145"/>
              <a:gd name="T58" fmla="*/ 1379432 w 5147"/>
              <a:gd name="T59" fmla="*/ 918469 h 5145"/>
              <a:gd name="T60" fmla="*/ 1379432 w 5147"/>
              <a:gd name="T61" fmla="*/ 982092 h 5145"/>
              <a:gd name="T62" fmla="*/ 1368698 w 5147"/>
              <a:gd name="T63" fmla="*/ 1052004 h 5145"/>
              <a:gd name="T64" fmla="*/ 1065201 w 5147"/>
              <a:gd name="T65" fmla="*/ 734627 h 5145"/>
              <a:gd name="T66" fmla="*/ 851643 w 5147"/>
              <a:gd name="T67" fmla="*/ 535620 h 5145"/>
              <a:gd name="T68" fmla="*/ 921595 w 5147"/>
              <a:gd name="T69" fmla="*/ 524892 h 5145"/>
              <a:gd name="T70" fmla="*/ 1034851 w 5147"/>
              <a:gd name="T71" fmla="*/ 959898 h 5145"/>
              <a:gd name="T72" fmla="*/ 1010794 w 5147"/>
              <a:gd name="T73" fmla="*/ 1010205 h 5145"/>
              <a:gd name="T74" fmla="*/ 960828 w 5147"/>
              <a:gd name="T75" fmla="*/ 1033879 h 5145"/>
              <a:gd name="T76" fmla="*/ 912712 w 5147"/>
              <a:gd name="T77" fmla="*/ 1024631 h 5145"/>
              <a:gd name="T78" fmla="*/ 876071 w 5147"/>
              <a:gd name="T79" fmla="*/ 983942 h 5145"/>
              <a:gd name="T80" fmla="*/ 870889 w 5147"/>
              <a:gd name="T81" fmla="*/ 934745 h 5145"/>
              <a:gd name="T82" fmla="*/ 899758 w 5147"/>
              <a:gd name="T83" fmla="*/ 887397 h 5145"/>
              <a:gd name="T84" fmla="*/ 952315 w 5147"/>
              <a:gd name="T85" fmla="*/ 868532 h 5145"/>
              <a:gd name="T86" fmla="*/ 998950 w 5147"/>
              <a:gd name="T87" fmla="*/ 882958 h 5145"/>
              <a:gd name="T88" fmla="*/ 1031520 w 5147"/>
              <a:gd name="T89" fmla="*/ 926977 h 5145"/>
              <a:gd name="T90" fmla="*/ 941582 w 5147"/>
              <a:gd name="T91" fmla="*/ 1379368 h 5145"/>
              <a:gd name="T92" fmla="*/ 866077 w 5147"/>
              <a:gd name="T93" fmla="*/ 1370861 h 5145"/>
              <a:gd name="T94" fmla="*/ 795755 w 5147"/>
              <a:gd name="T95" fmla="*/ 1349776 h 5145"/>
              <a:gd name="T96" fmla="*/ 730244 w 5147"/>
              <a:gd name="T97" fmla="*/ 1317225 h 5145"/>
              <a:gd name="T98" fmla="*/ 672135 w 5147"/>
              <a:gd name="T99" fmla="*/ 1275056 h 5145"/>
              <a:gd name="T100" fmla="*/ 622169 w 5147"/>
              <a:gd name="T101" fmla="*/ 1223269 h 5145"/>
              <a:gd name="T102" fmla="*/ 581086 w 5147"/>
              <a:gd name="T103" fmla="*/ 1164085 h 5145"/>
              <a:gd name="T104" fmla="*/ 549996 w 5147"/>
              <a:gd name="T105" fmla="*/ 1098242 h 5145"/>
              <a:gd name="T106" fmla="*/ 530750 w 5147"/>
              <a:gd name="T107" fmla="*/ 1027221 h 5145"/>
              <a:gd name="T108" fmla="*/ 524088 w 5147"/>
              <a:gd name="T109" fmla="*/ 951391 h 5145"/>
              <a:gd name="T110" fmla="*/ 528529 w 5147"/>
              <a:gd name="T111" fmla="*/ 890357 h 5145"/>
              <a:gd name="T112" fmla="*/ 544074 w 5147"/>
              <a:gd name="T113" fmla="*/ 822664 h 5145"/>
              <a:gd name="T114" fmla="*/ 1090739 w 5147"/>
              <a:gd name="T115" fmla="*/ 1356434 h 5145"/>
              <a:gd name="T116" fmla="*/ 1023378 w 5147"/>
              <a:gd name="T117" fmla="*/ 1373450 h 5145"/>
              <a:gd name="T118" fmla="*/ 952315 w 5147"/>
              <a:gd name="T119" fmla="*/ 1379368 h 51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47" h="5145">
                <a:moveTo>
                  <a:pt x="4989" y="4987"/>
                </a:moveTo>
                <a:lnTo>
                  <a:pt x="3826" y="3260"/>
                </a:lnTo>
                <a:lnTo>
                  <a:pt x="3841" y="3233"/>
                </a:lnTo>
                <a:lnTo>
                  <a:pt x="3854" y="3207"/>
                </a:lnTo>
                <a:lnTo>
                  <a:pt x="3867" y="3179"/>
                </a:lnTo>
                <a:lnTo>
                  <a:pt x="3879" y="3152"/>
                </a:lnTo>
                <a:lnTo>
                  <a:pt x="3892" y="3124"/>
                </a:lnTo>
                <a:lnTo>
                  <a:pt x="3903" y="3096"/>
                </a:lnTo>
                <a:lnTo>
                  <a:pt x="3914" y="3067"/>
                </a:lnTo>
                <a:lnTo>
                  <a:pt x="3924" y="3038"/>
                </a:lnTo>
                <a:lnTo>
                  <a:pt x="3934" y="3010"/>
                </a:lnTo>
                <a:lnTo>
                  <a:pt x="3944" y="2980"/>
                </a:lnTo>
                <a:lnTo>
                  <a:pt x="3952" y="2951"/>
                </a:lnTo>
                <a:lnTo>
                  <a:pt x="3959" y="2921"/>
                </a:lnTo>
                <a:lnTo>
                  <a:pt x="3967" y="2891"/>
                </a:lnTo>
                <a:lnTo>
                  <a:pt x="3973" y="2861"/>
                </a:lnTo>
                <a:lnTo>
                  <a:pt x="3979" y="2831"/>
                </a:lnTo>
                <a:lnTo>
                  <a:pt x="3984" y="2800"/>
                </a:lnTo>
                <a:lnTo>
                  <a:pt x="5147" y="2572"/>
                </a:lnTo>
                <a:lnTo>
                  <a:pt x="3984" y="2345"/>
                </a:lnTo>
                <a:lnTo>
                  <a:pt x="3974" y="2289"/>
                </a:lnTo>
                <a:lnTo>
                  <a:pt x="3962" y="2233"/>
                </a:lnTo>
                <a:lnTo>
                  <a:pt x="3947" y="2178"/>
                </a:lnTo>
                <a:lnTo>
                  <a:pt x="3930" y="2124"/>
                </a:lnTo>
                <a:lnTo>
                  <a:pt x="3912" y="2071"/>
                </a:lnTo>
                <a:lnTo>
                  <a:pt x="3891" y="2019"/>
                </a:lnTo>
                <a:lnTo>
                  <a:pt x="3868" y="1968"/>
                </a:lnTo>
                <a:lnTo>
                  <a:pt x="3844" y="1918"/>
                </a:lnTo>
                <a:lnTo>
                  <a:pt x="3817" y="1869"/>
                </a:lnTo>
                <a:lnTo>
                  <a:pt x="3789" y="1821"/>
                </a:lnTo>
                <a:lnTo>
                  <a:pt x="3759" y="1774"/>
                </a:lnTo>
                <a:lnTo>
                  <a:pt x="3728" y="1730"/>
                </a:lnTo>
                <a:lnTo>
                  <a:pt x="3694" y="1686"/>
                </a:lnTo>
                <a:lnTo>
                  <a:pt x="3658" y="1643"/>
                </a:lnTo>
                <a:lnTo>
                  <a:pt x="3622" y="1601"/>
                </a:lnTo>
                <a:lnTo>
                  <a:pt x="3584" y="1562"/>
                </a:lnTo>
                <a:lnTo>
                  <a:pt x="3544" y="1524"/>
                </a:lnTo>
                <a:lnTo>
                  <a:pt x="3502" y="1487"/>
                </a:lnTo>
                <a:lnTo>
                  <a:pt x="3461" y="1452"/>
                </a:lnTo>
                <a:lnTo>
                  <a:pt x="3416" y="1419"/>
                </a:lnTo>
                <a:lnTo>
                  <a:pt x="3371" y="1386"/>
                </a:lnTo>
                <a:lnTo>
                  <a:pt x="3324" y="1357"/>
                </a:lnTo>
                <a:lnTo>
                  <a:pt x="3277" y="1328"/>
                </a:lnTo>
                <a:lnTo>
                  <a:pt x="3228" y="1302"/>
                </a:lnTo>
                <a:lnTo>
                  <a:pt x="3178" y="1277"/>
                </a:lnTo>
                <a:lnTo>
                  <a:pt x="3127" y="1255"/>
                </a:lnTo>
                <a:lnTo>
                  <a:pt x="3075" y="1235"/>
                </a:lnTo>
                <a:lnTo>
                  <a:pt x="3022" y="1215"/>
                </a:lnTo>
                <a:lnTo>
                  <a:pt x="2968" y="1199"/>
                </a:lnTo>
                <a:lnTo>
                  <a:pt x="2913" y="1185"/>
                </a:lnTo>
                <a:lnTo>
                  <a:pt x="2858" y="1171"/>
                </a:lnTo>
                <a:lnTo>
                  <a:pt x="2801" y="1161"/>
                </a:lnTo>
                <a:lnTo>
                  <a:pt x="2573" y="0"/>
                </a:lnTo>
                <a:lnTo>
                  <a:pt x="2345" y="1161"/>
                </a:lnTo>
                <a:lnTo>
                  <a:pt x="2315" y="1166"/>
                </a:lnTo>
                <a:lnTo>
                  <a:pt x="2284" y="1172"/>
                </a:lnTo>
                <a:lnTo>
                  <a:pt x="2255" y="1180"/>
                </a:lnTo>
                <a:lnTo>
                  <a:pt x="2224" y="1187"/>
                </a:lnTo>
                <a:lnTo>
                  <a:pt x="2194" y="1194"/>
                </a:lnTo>
                <a:lnTo>
                  <a:pt x="2165" y="1203"/>
                </a:lnTo>
                <a:lnTo>
                  <a:pt x="2135" y="1212"/>
                </a:lnTo>
                <a:lnTo>
                  <a:pt x="2107" y="1221"/>
                </a:lnTo>
                <a:lnTo>
                  <a:pt x="2078" y="1232"/>
                </a:lnTo>
                <a:lnTo>
                  <a:pt x="2050" y="1243"/>
                </a:lnTo>
                <a:lnTo>
                  <a:pt x="2021" y="1254"/>
                </a:lnTo>
                <a:lnTo>
                  <a:pt x="1994" y="1266"/>
                </a:lnTo>
                <a:lnTo>
                  <a:pt x="1966" y="1278"/>
                </a:lnTo>
                <a:lnTo>
                  <a:pt x="1939" y="1292"/>
                </a:lnTo>
                <a:lnTo>
                  <a:pt x="1912" y="1305"/>
                </a:lnTo>
                <a:lnTo>
                  <a:pt x="1886" y="1319"/>
                </a:lnTo>
                <a:lnTo>
                  <a:pt x="158" y="157"/>
                </a:lnTo>
                <a:lnTo>
                  <a:pt x="1320" y="1885"/>
                </a:lnTo>
                <a:lnTo>
                  <a:pt x="1306" y="1912"/>
                </a:lnTo>
                <a:lnTo>
                  <a:pt x="1292" y="1938"/>
                </a:lnTo>
                <a:lnTo>
                  <a:pt x="1279" y="1966"/>
                </a:lnTo>
                <a:lnTo>
                  <a:pt x="1266" y="1993"/>
                </a:lnTo>
                <a:lnTo>
                  <a:pt x="1254" y="2021"/>
                </a:lnTo>
                <a:lnTo>
                  <a:pt x="1243" y="2049"/>
                </a:lnTo>
                <a:lnTo>
                  <a:pt x="1232" y="2077"/>
                </a:lnTo>
                <a:lnTo>
                  <a:pt x="1222" y="2106"/>
                </a:lnTo>
                <a:lnTo>
                  <a:pt x="1212" y="2135"/>
                </a:lnTo>
                <a:lnTo>
                  <a:pt x="1203" y="2165"/>
                </a:lnTo>
                <a:lnTo>
                  <a:pt x="1195" y="2194"/>
                </a:lnTo>
                <a:lnTo>
                  <a:pt x="1187" y="2224"/>
                </a:lnTo>
                <a:lnTo>
                  <a:pt x="1180" y="2253"/>
                </a:lnTo>
                <a:lnTo>
                  <a:pt x="1174" y="2284"/>
                </a:lnTo>
                <a:lnTo>
                  <a:pt x="1168" y="2314"/>
                </a:lnTo>
                <a:lnTo>
                  <a:pt x="1162" y="2345"/>
                </a:lnTo>
                <a:lnTo>
                  <a:pt x="0" y="2572"/>
                </a:lnTo>
                <a:lnTo>
                  <a:pt x="1162" y="2800"/>
                </a:lnTo>
                <a:lnTo>
                  <a:pt x="1173" y="2856"/>
                </a:lnTo>
                <a:lnTo>
                  <a:pt x="1185" y="2912"/>
                </a:lnTo>
                <a:lnTo>
                  <a:pt x="1199" y="2967"/>
                </a:lnTo>
                <a:lnTo>
                  <a:pt x="1216" y="3021"/>
                </a:lnTo>
                <a:lnTo>
                  <a:pt x="1235" y="3074"/>
                </a:lnTo>
                <a:lnTo>
                  <a:pt x="1255" y="3126"/>
                </a:lnTo>
                <a:lnTo>
                  <a:pt x="1278" y="3177"/>
                </a:lnTo>
                <a:lnTo>
                  <a:pt x="1303" y="3227"/>
                </a:lnTo>
                <a:lnTo>
                  <a:pt x="1330" y="3276"/>
                </a:lnTo>
                <a:lnTo>
                  <a:pt x="1357" y="3324"/>
                </a:lnTo>
                <a:lnTo>
                  <a:pt x="1388" y="3371"/>
                </a:lnTo>
                <a:lnTo>
                  <a:pt x="1419" y="3415"/>
                </a:lnTo>
                <a:lnTo>
                  <a:pt x="1453" y="3459"/>
                </a:lnTo>
                <a:lnTo>
                  <a:pt x="1487" y="3502"/>
                </a:lnTo>
                <a:lnTo>
                  <a:pt x="1524" y="3543"/>
                </a:lnTo>
                <a:lnTo>
                  <a:pt x="1563" y="3582"/>
                </a:lnTo>
                <a:lnTo>
                  <a:pt x="1603" y="3621"/>
                </a:lnTo>
                <a:lnTo>
                  <a:pt x="1643" y="3658"/>
                </a:lnTo>
                <a:lnTo>
                  <a:pt x="1686" y="3692"/>
                </a:lnTo>
                <a:lnTo>
                  <a:pt x="1730" y="3726"/>
                </a:lnTo>
                <a:lnTo>
                  <a:pt x="1775" y="3758"/>
                </a:lnTo>
                <a:lnTo>
                  <a:pt x="1822" y="3788"/>
                </a:lnTo>
                <a:lnTo>
                  <a:pt x="1869" y="3816"/>
                </a:lnTo>
                <a:lnTo>
                  <a:pt x="1918" y="3842"/>
                </a:lnTo>
                <a:lnTo>
                  <a:pt x="1968" y="3868"/>
                </a:lnTo>
                <a:lnTo>
                  <a:pt x="2019" y="3890"/>
                </a:lnTo>
                <a:lnTo>
                  <a:pt x="2071" y="3910"/>
                </a:lnTo>
                <a:lnTo>
                  <a:pt x="2124" y="3930"/>
                </a:lnTo>
                <a:lnTo>
                  <a:pt x="2178" y="3946"/>
                </a:lnTo>
                <a:lnTo>
                  <a:pt x="2233" y="3960"/>
                </a:lnTo>
                <a:lnTo>
                  <a:pt x="2289" y="3973"/>
                </a:lnTo>
                <a:lnTo>
                  <a:pt x="2345" y="3983"/>
                </a:lnTo>
                <a:lnTo>
                  <a:pt x="2573" y="5145"/>
                </a:lnTo>
                <a:lnTo>
                  <a:pt x="2801" y="3983"/>
                </a:lnTo>
                <a:lnTo>
                  <a:pt x="2831" y="3978"/>
                </a:lnTo>
                <a:lnTo>
                  <a:pt x="2862" y="3972"/>
                </a:lnTo>
                <a:lnTo>
                  <a:pt x="2892" y="3965"/>
                </a:lnTo>
                <a:lnTo>
                  <a:pt x="2922" y="3958"/>
                </a:lnTo>
                <a:lnTo>
                  <a:pt x="2951" y="3950"/>
                </a:lnTo>
                <a:lnTo>
                  <a:pt x="2981" y="3942"/>
                </a:lnTo>
                <a:lnTo>
                  <a:pt x="3010" y="3933"/>
                </a:lnTo>
                <a:lnTo>
                  <a:pt x="3039" y="3924"/>
                </a:lnTo>
                <a:lnTo>
                  <a:pt x="3068" y="3913"/>
                </a:lnTo>
                <a:lnTo>
                  <a:pt x="3097" y="3902"/>
                </a:lnTo>
                <a:lnTo>
                  <a:pt x="3124" y="3891"/>
                </a:lnTo>
                <a:lnTo>
                  <a:pt x="3152" y="3879"/>
                </a:lnTo>
                <a:lnTo>
                  <a:pt x="3180" y="3867"/>
                </a:lnTo>
                <a:lnTo>
                  <a:pt x="3207" y="3853"/>
                </a:lnTo>
                <a:lnTo>
                  <a:pt x="3233" y="3839"/>
                </a:lnTo>
                <a:lnTo>
                  <a:pt x="3260" y="3826"/>
                </a:lnTo>
                <a:lnTo>
                  <a:pt x="4989" y="4987"/>
                </a:lnTo>
                <a:close/>
                <a:moveTo>
                  <a:pt x="2573" y="1416"/>
                </a:moveTo>
                <a:lnTo>
                  <a:pt x="2573" y="1416"/>
                </a:lnTo>
                <a:lnTo>
                  <a:pt x="2603" y="1416"/>
                </a:lnTo>
                <a:lnTo>
                  <a:pt x="2632" y="1417"/>
                </a:lnTo>
                <a:lnTo>
                  <a:pt x="2662" y="1419"/>
                </a:lnTo>
                <a:lnTo>
                  <a:pt x="2692" y="1422"/>
                </a:lnTo>
                <a:lnTo>
                  <a:pt x="2720" y="1425"/>
                </a:lnTo>
                <a:lnTo>
                  <a:pt x="2750" y="1429"/>
                </a:lnTo>
                <a:lnTo>
                  <a:pt x="2778" y="1433"/>
                </a:lnTo>
                <a:lnTo>
                  <a:pt x="2806" y="1439"/>
                </a:lnTo>
                <a:lnTo>
                  <a:pt x="2834" y="1445"/>
                </a:lnTo>
                <a:lnTo>
                  <a:pt x="2862" y="1452"/>
                </a:lnTo>
                <a:lnTo>
                  <a:pt x="2889" y="1460"/>
                </a:lnTo>
                <a:lnTo>
                  <a:pt x="2917" y="1468"/>
                </a:lnTo>
                <a:lnTo>
                  <a:pt x="2944" y="1476"/>
                </a:lnTo>
                <a:lnTo>
                  <a:pt x="2971" y="1486"/>
                </a:lnTo>
                <a:lnTo>
                  <a:pt x="2997" y="1496"/>
                </a:lnTo>
                <a:lnTo>
                  <a:pt x="3023" y="1507"/>
                </a:lnTo>
                <a:lnTo>
                  <a:pt x="3049" y="1518"/>
                </a:lnTo>
                <a:lnTo>
                  <a:pt x="3075" y="1530"/>
                </a:lnTo>
                <a:lnTo>
                  <a:pt x="3099" y="1542"/>
                </a:lnTo>
                <a:lnTo>
                  <a:pt x="3124" y="1555"/>
                </a:lnTo>
                <a:lnTo>
                  <a:pt x="3149" y="1569"/>
                </a:lnTo>
                <a:lnTo>
                  <a:pt x="3172" y="1583"/>
                </a:lnTo>
                <a:lnTo>
                  <a:pt x="3196" y="1598"/>
                </a:lnTo>
                <a:lnTo>
                  <a:pt x="3219" y="1613"/>
                </a:lnTo>
                <a:lnTo>
                  <a:pt x="3243" y="1629"/>
                </a:lnTo>
                <a:lnTo>
                  <a:pt x="3265" y="1646"/>
                </a:lnTo>
                <a:lnTo>
                  <a:pt x="3287" y="1662"/>
                </a:lnTo>
                <a:lnTo>
                  <a:pt x="3309" y="1680"/>
                </a:lnTo>
                <a:lnTo>
                  <a:pt x="3330" y="1698"/>
                </a:lnTo>
                <a:lnTo>
                  <a:pt x="3351" y="1716"/>
                </a:lnTo>
                <a:lnTo>
                  <a:pt x="3371" y="1736"/>
                </a:lnTo>
                <a:lnTo>
                  <a:pt x="3390" y="1755"/>
                </a:lnTo>
                <a:lnTo>
                  <a:pt x="3410" y="1774"/>
                </a:lnTo>
                <a:lnTo>
                  <a:pt x="3429" y="1795"/>
                </a:lnTo>
                <a:lnTo>
                  <a:pt x="3447" y="1816"/>
                </a:lnTo>
                <a:lnTo>
                  <a:pt x="3466" y="1837"/>
                </a:lnTo>
                <a:lnTo>
                  <a:pt x="3483" y="1859"/>
                </a:lnTo>
                <a:lnTo>
                  <a:pt x="3500" y="1880"/>
                </a:lnTo>
                <a:lnTo>
                  <a:pt x="3517" y="1903"/>
                </a:lnTo>
                <a:lnTo>
                  <a:pt x="3532" y="1926"/>
                </a:lnTo>
                <a:lnTo>
                  <a:pt x="3547" y="1950"/>
                </a:lnTo>
                <a:lnTo>
                  <a:pt x="3563" y="1973"/>
                </a:lnTo>
                <a:lnTo>
                  <a:pt x="3577" y="1996"/>
                </a:lnTo>
                <a:lnTo>
                  <a:pt x="3590" y="2021"/>
                </a:lnTo>
                <a:lnTo>
                  <a:pt x="3603" y="2046"/>
                </a:lnTo>
                <a:lnTo>
                  <a:pt x="3616" y="2071"/>
                </a:lnTo>
                <a:lnTo>
                  <a:pt x="3628" y="2096"/>
                </a:lnTo>
                <a:lnTo>
                  <a:pt x="3639" y="2123"/>
                </a:lnTo>
                <a:lnTo>
                  <a:pt x="3650" y="2148"/>
                </a:lnTo>
                <a:lnTo>
                  <a:pt x="3659" y="2175"/>
                </a:lnTo>
                <a:lnTo>
                  <a:pt x="3669" y="2201"/>
                </a:lnTo>
                <a:lnTo>
                  <a:pt x="3678" y="2229"/>
                </a:lnTo>
                <a:lnTo>
                  <a:pt x="3686" y="2256"/>
                </a:lnTo>
                <a:lnTo>
                  <a:pt x="3694" y="2284"/>
                </a:lnTo>
                <a:lnTo>
                  <a:pt x="3700" y="2311"/>
                </a:lnTo>
                <a:lnTo>
                  <a:pt x="3706" y="2340"/>
                </a:lnTo>
                <a:lnTo>
                  <a:pt x="3712" y="2368"/>
                </a:lnTo>
                <a:lnTo>
                  <a:pt x="3716" y="2397"/>
                </a:lnTo>
                <a:lnTo>
                  <a:pt x="3720" y="2425"/>
                </a:lnTo>
                <a:lnTo>
                  <a:pt x="3725" y="2454"/>
                </a:lnTo>
                <a:lnTo>
                  <a:pt x="3727" y="2483"/>
                </a:lnTo>
                <a:lnTo>
                  <a:pt x="3729" y="2513"/>
                </a:lnTo>
                <a:lnTo>
                  <a:pt x="3730" y="2542"/>
                </a:lnTo>
                <a:lnTo>
                  <a:pt x="3730" y="2572"/>
                </a:lnTo>
                <a:lnTo>
                  <a:pt x="3730" y="2600"/>
                </a:lnTo>
                <a:lnTo>
                  <a:pt x="3729" y="2628"/>
                </a:lnTo>
                <a:lnTo>
                  <a:pt x="3727" y="2655"/>
                </a:lnTo>
                <a:lnTo>
                  <a:pt x="3725" y="2683"/>
                </a:lnTo>
                <a:lnTo>
                  <a:pt x="3721" y="2711"/>
                </a:lnTo>
                <a:lnTo>
                  <a:pt x="3718" y="2738"/>
                </a:lnTo>
                <a:lnTo>
                  <a:pt x="3714" y="2764"/>
                </a:lnTo>
                <a:lnTo>
                  <a:pt x="3709" y="2791"/>
                </a:lnTo>
                <a:lnTo>
                  <a:pt x="3704" y="2817"/>
                </a:lnTo>
                <a:lnTo>
                  <a:pt x="3698" y="2844"/>
                </a:lnTo>
                <a:lnTo>
                  <a:pt x="3691" y="2870"/>
                </a:lnTo>
                <a:lnTo>
                  <a:pt x="3684" y="2896"/>
                </a:lnTo>
                <a:lnTo>
                  <a:pt x="3676" y="2921"/>
                </a:lnTo>
                <a:lnTo>
                  <a:pt x="3667" y="2947"/>
                </a:lnTo>
                <a:lnTo>
                  <a:pt x="3649" y="2997"/>
                </a:lnTo>
                <a:lnTo>
                  <a:pt x="3159" y="2268"/>
                </a:lnTo>
                <a:lnTo>
                  <a:pt x="2878" y="1986"/>
                </a:lnTo>
                <a:lnTo>
                  <a:pt x="2149" y="1496"/>
                </a:lnTo>
                <a:lnTo>
                  <a:pt x="2198" y="1478"/>
                </a:lnTo>
                <a:lnTo>
                  <a:pt x="2224" y="1470"/>
                </a:lnTo>
                <a:lnTo>
                  <a:pt x="2249" y="1462"/>
                </a:lnTo>
                <a:lnTo>
                  <a:pt x="2276" y="1455"/>
                </a:lnTo>
                <a:lnTo>
                  <a:pt x="2301" y="1448"/>
                </a:lnTo>
                <a:lnTo>
                  <a:pt x="2328" y="1442"/>
                </a:lnTo>
                <a:lnTo>
                  <a:pt x="2354" y="1436"/>
                </a:lnTo>
                <a:lnTo>
                  <a:pt x="2381" y="1431"/>
                </a:lnTo>
                <a:lnTo>
                  <a:pt x="2407" y="1427"/>
                </a:lnTo>
                <a:lnTo>
                  <a:pt x="2435" y="1424"/>
                </a:lnTo>
                <a:lnTo>
                  <a:pt x="2462" y="1421"/>
                </a:lnTo>
                <a:lnTo>
                  <a:pt x="2490" y="1419"/>
                </a:lnTo>
                <a:lnTo>
                  <a:pt x="2517" y="1417"/>
                </a:lnTo>
                <a:lnTo>
                  <a:pt x="2545" y="1416"/>
                </a:lnTo>
                <a:lnTo>
                  <a:pt x="2573" y="1416"/>
                </a:lnTo>
                <a:close/>
                <a:moveTo>
                  <a:pt x="2797" y="2572"/>
                </a:moveTo>
                <a:lnTo>
                  <a:pt x="2797" y="2572"/>
                </a:lnTo>
                <a:lnTo>
                  <a:pt x="2796" y="2595"/>
                </a:lnTo>
                <a:lnTo>
                  <a:pt x="2792" y="2618"/>
                </a:lnTo>
                <a:lnTo>
                  <a:pt x="2787" y="2639"/>
                </a:lnTo>
                <a:lnTo>
                  <a:pt x="2780" y="2660"/>
                </a:lnTo>
                <a:lnTo>
                  <a:pt x="2770" y="2679"/>
                </a:lnTo>
                <a:lnTo>
                  <a:pt x="2759" y="2698"/>
                </a:lnTo>
                <a:lnTo>
                  <a:pt x="2747" y="2715"/>
                </a:lnTo>
                <a:lnTo>
                  <a:pt x="2731" y="2731"/>
                </a:lnTo>
                <a:lnTo>
                  <a:pt x="2716" y="2745"/>
                </a:lnTo>
                <a:lnTo>
                  <a:pt x="2699" y="2758"/>
                </a:lnTo>
                <a:lnTo>
                  <a:pt x="2680" y="2770"/>
                </a:lnTo>
                <a:lnTo>
                  <a:pt x="2660" y="2779"/>
                </a:lnTo>
                <a:lnTo>
                  <a:pt x="2640" y="2787"/>
                </a:lnTo>
                <a:lnTo>
                  <a:pt x="2618" y="2792"/>
                </a:lnTo>
                <a:lnTo>
                  <a:pt x="2596" y="2795"/>
                </a:lnTo>
                <a:lnTo>
                  <a:pt x="2573" y="2797"/>
                </a:lnTo>
                <a:lnTo>
                  <a:pt x="2550" y="2795"/>
                </a:lnTo>
                <a:lnTo>
                  <a:pt x="2528" y="2792"/>
                </a:lnTo>
                <a:lnTo>
                  <a:pt x="2506" y="2787"/>
                </a:lnTo>
                <a:lnTo>
                  <a:pt x="2486" y="2779"/>
                </a:lnTo>
                <a:lnTo>
                  <a:pt x="2466" y="2770"/>
                </a:lnTo>
                <a:lnTo>
                  <a:pt x="2448" y="2758"/>
                </a:lnTo>
                <a:lnTo>
                  <a:pt x="2431" y="2745"/>
                </a:lnTo>
                <a:lnTo>
                  <a:pt x="2414" y="2731"/>
                </a:lnTo>
                <a:lnTo>
                  <a:pt x="2400" y="2715"/>
                </a:lnTo>
                <a:lnTo>
                  <a:pt x="2387" y="2698"/>
                </a:lnTo>
                <a:lnTo>
                  <a:pt x="2376" y="2679"/>
                </a:lnTo>
                <a:lnTo>
                  <a:pt x="2367" y="2660"/>
                </a:lnTo>
                <a:lnTo>
                  <a:pt x="2358" y="2639"/>
                </a:lnTo>
                <a:lnTo>
                  <a:pt x="2353" y="2618"/>
                </a:lnTo>
                <a:lnTo>
                  <a:pt x="2350" y="2595"/>
                </a:lnTo>
                <a:lnTo>
                  <a:pt x="2348" y="2572"/>
                </a:lnTo>
                <a:lnTo>
                  <a:pt x="2350" y="2550"/>
                </a:lnTo>
                <a:lnTo>
                  <a:pt x="2353" y="2527"/>
                </a:lnTo>
                <a:lnTo>
                  <a:pt x="2358" y="2506"/>
                </a:lnTo>
                <a:lnTo>
                  <a:pt x="2367" y="2485"/>
                </a:lnTo>
                <a:lnTo>
                  <a:pt x="2376" y="2465"/>
                </a:lnTo>
                <a:lnTo>
                  <a:pt x="2387" y="2447"/>
                </a:lnTo>
                <a:lnTo>
                  <a:pt x="2400" y="2429"/>
                </a:lnTo>
                <a:lnTo>
                  <a:pt x="2414" y="2414"/>
                </a:lnTo>
                <a:lnTo>
                  <a:pt x="2431" y="2399"/>
                </a:lnTo>
                <a:lnTo>
                  <a:pt x="2448" y="2387"/>
                </a:lnTo>
                <a:lnTo>
                  <a:pt x="2466" y="2375"/>
                </a:lnTo>
                <a:lnTo>
                  <a:pt x="2486" y="2365"/>
                </a:lnTo>
                <a:lnTo>
                  <a:pt x="2506" y="2358"/>
                </a:lnTo>
                <a:lnTo>
                  <a:pt x="2528" y="2353"/>
                </a:lnTo>
                <a:lnTo>
                  <a:pt x="2550" y="2349"/>
                </a:lnTo>
                <a:lnTo>
                  <a:pt x="2573" y="2348"/>
                </a:lnTo>
                <a:lnTo>
                  <a:pt x="2596" y="2349"/>
                </a:lnTo>
                <a:lnTo>
                  <a:pt x="2618" y="2353"/>
                </a:lnTo>
                <a:lnTo>
                  <a:pt x="2640" y="2358"/>
                </a:lnTo>
                <a:lnTo>
                  <a:pt x="2660" y="2365"/>
                </a:lnTo>
                <a:lnTo>
                  <a:pt x="2680" y="2375"/>
                </a:lnTo>
                <a:lnTo>
                  <a:pt x="2699" y="2387"/>
                </a:lnTo>
                <a:lnTo>
                  <a:pt x="2716" y="2399"/>
                </a:lnTo>
                <a:lnTo>
                  <a:pt x="2731" y="2414"/>
                </a:lnTo>
                <a:lnTo>
                  <a:pt x="2747" y="2429"/>
                </a:lnTo>
                <a:lnTo>
                  <a:pt x="2759" y="2447"/>
                </a:lnTo>
                <a:lnTo>
                  <a:pt x="2770" y="2465"/>
                </a:lnTo>
                <a:lnTo>
                  <a:pt x="2780" y="2485"/>
                </a:lnTo>
                <a:lnTo>
                  <a:pt x="2787" y="2506"/>
                </a:lnTo>
                <a:lnTo>
                  <a:pt x="2792" y="2527"/>
                </a:lnTo>
                <a:lnTo>
                  <a:pt x="2796" y="2550"/>
                </a:lnTo>
                <a:lnTo>
                  <a:pt x="2797" y="2572"/>
                </a:lnTo>
                <a:close/>
                <a:moveTo>
                  <a:pt x="2573" y="3729"/>
                </a:moveTo>
                <a:lnTo>
                  <a:pt x="2573" y="3729"/>
                </a:lnTo>
                <a:lnTo>
                  <a:pt x="2544" y="3729"/>
                </a:lnTo>
                <a:lnTo>
                  <a:pt x="2513" y="3728"/>
                </a:lnTo>
                <a:lnTo>
                  <a:pt x="2485" y="3726"/>
                </a:lnTo>
                <a:lnTo>
                  <a:pt x="2455" y="3723"/>
                </a:lnTo>
                <a:lnTo>
                  <a:pt x="2426" y="3720"/>
                </a:lnTo>
                <a:lnTo>
                  <a:pt x="2397" y="3716"/>
                </a:lnTo>
                <a:lnTo>
                  <a:pt x="2369" y="3711"/>
                </a:lnTo>
                <a:lnTo>
                  <a:pt x="2340" y="3706"/>
                </a:lnTo>
                <a:lnTo>
                  <a:pt x="2313" y="3700"/>
                </a:lnTo>
                <a:lnTo>
                  <a:pt x="2284" y="3692"/>
                </a:lnTo>
                <a:lnTo>
                  <a:pt x="2257" y="3685"/>
                </a:lnTo>
                <a:lnTo>
                  <a:pt x="2229" y="3677"/>
                </a:lnTo>
                <a:lnTo>
                  <a:pt x="2203" y="3668"/>
                </a:lnTo>
                <a:lnTo>
                  <a:pt x="2176" y="3659"/>
                </a:lnTo>
                <a:lnTo>
                  <a:pt x="2150" y="3649"/>
                </a:lnTo>
                <a:lnTo>
                  <a:pt x="2123" y="3638"/>
                </a:lnTo>
                <a:lnTo>
                  <a:pt x="2098" y="3627"/>
                </a:lnTo>
                <a:lnTo>
                  <a:pt x="2072" y="3615"/>
                </a:lnTo>
                <a:lnTo>
                  <a:pt x="2047" y="3603"/>
                </a:lnTo>
                <a:lnTo>
                  <a:pt x="2022" y="3590"/>
                </a:lnTo>
                <a:lnTo>
                  <a:pt x="1998" y="3575"/>
                </a:lnTo>
                <a:lnTo>
                  <a:pt x="1973" y="3561"/>
                </a:lnTo>
                <a:lnTo>
                  <a:pt x="1950" y="3547"/>
                </a:lnTo>
                <a:lnTo>
                  <a:pt x="1926" y="3531"/>
                </a:lnTo>
                <a:lnTo>
                  <a:pt x="1904" y="3515"/>
                </a:lnTo>
                <a:lnTo>
                  <a:pt x="1882" y="3499"/>
                </a:lnTo>
                <a:lnTo>
                  <a:pt x="1859" y="3482"/>
                </a:lnTo>
                <a:lnTo>
                  <a:pt x="1838" y="3464"/>
                </a:lnTo>
                <a:lnTo>
                  <a:pt x="1816" y="3447"/>
                </a:lnTo>
                <a:lnTo>
                  <a:pt x="1796" y="3429"/>
                </a:lnTo>
                <a:lnTo>
                  <a:pt x="1776" y="3409"/>
                </a:lnTo>
                <a:lnTo>
                  <a:pt x="1755" y="3390"/>
                </a:lnTo>
                <a:lnTo>
                  <a:pt x="1736" y="3370"/>
                </a:lnTo>
                <a:lnTo>
                  <a:pt x="1717" y="3350"/>
                </a:lnTo>
                <a:lnTo>
                  <a:pt x="1698" y="3329"/>
                </a:lnTo>
                <a:lnTo>
                  <a:pt x="1681" y="3307"/>
                </a:lnTo>
                <a:lnTo>
                  <a:pt x="1664" y="3286"/>
                </a:lnTo>
                <a:lnTo>
                  <a:pt x="1646" y="3264"/>
                </a:lnTo>
                <a:lnTo>
                  <a:pt x="1630" y="3241"/>
                </a:lnTo>
                <a:lnTo>
                  <a:pt x="1614" y="3219"/>
                </a:lnTo>
                <a:lnTo>
                  <a:pt x="1598" y="3195"/>
                </a:lnTo>
                <a:lnTo>
                  <a:pt x="1584" y="3172"/>
                </a:lnTo>
                <a:lnTo>
                  <a:pt x="1570" y="3147"/>
                </a:lnTo>
                <a:lnTo>
                  <a:pt x="1556" y="3123"/>
                </a:lnTo>
                <a:lnTo>
                  <a:pt x="1543" y="3099"/>
                </a:lnTo>
                <a:lnTo>
                  <a:pt x="1530" y="3073"/>
                </a:lnTo>
                <a:lnTo>
                  <a:pt x="1519" y="3048"/>
                </a:lnTo>
                <a:lnTo>
                  <a:pt x="1507" y="3022"/>
                </a:lnTo>
                <a:lnTo>
                  <a:pt x="1497" y="2996"/>
                </a:lnTo>
                <a:lnTo>
                  <a:pt x="1486" y="2969"/>
                </a:lnTo>
                <a:lnTo>
                  <a:pt x="1477" y="2943"/>
                </a:lnTo>
                <a:lnTo>
                  <a:pt x="1468" y="2916"/>
                </a:lnTo>
                <a:lnTo>
                  <a:pt x="1460" y="2889"/>
                </a:lnTo>
                <a:lnTo>
                  <a:pt x="1453" y="2861"/>
                </a:lnTo>
                <a:lnTo>
                  <a:pt x="1446" y="2833"/>
                </a:lnTo>
                <a:lnTo>
                  <a:pt x="1440" y="2805"/>
                </a:lnTo>
                <a:lnTo>
                  <a:pt x="1434" y="2777"/>
                </a:lnTo>
                <a:lnTo>
                  <a:pt x="1429" y="2748"/>
                </a:lnTo>
                <a:lnTo>
                  <a:pt x="1425" y="2720"/>
                </a:lnTo>
                <a:lnTo>
                  <a:pt x="1422" y="2690"/>
                </a:lnTo>
                <a:lnTo>
                  <a:pt x="1419" y="2662"/>
                </a:lnTo>
                <a:lnTo>
                  <a:pt x="1418" y="2632"/>
                </a:lnTo>
                <a:lnTo>
                  <a:pt x="1416" y="2603"/>
                </a:lnTo>
                <a:lnTo>
                  <a:pt x="1416" y="2572"/>
                </a:lnTo>
                <a:lnTo>
                  <a:pt x="1416" y="2544"/>
                </a:lnTo>
                <a:lnTo>
                  <a:pt x="1417" y="2517"/>
                </a:lnTo>
                <a:lnTo>
                  <a:pt x="1419" y="2488"/>
                </a:lnTo>
                <a:lnTo>
                  <a:pt x="1421" y="2461"/>
                </a:lnTo>
                <a:lnTo>
                  <a:pt x="1424" y="2434"/>
                </a:lnTo>
                <a:lnTo>
                  <a:pt x="1428" y="2407"/>
                </a:lnTo>
                <a:lnTo>
                  <a:pt x="1432" y="2380"/>
                </a:lnTo>
                <a:lnTo>
                  <a:pt x="1438" y="2354"/>
                </a:lnTo>
                <a:lnTo>
                  <a:pt x="1443" y="2328"/>
                </a:lnTo>
                <a:lnTo>
                  <a:pt x="1449" y="2301"/>
                </a:lnTo>
                <a:lnTo>
                  <a:pt x="1455" y="2275"/>
                </a:lnTo>
                <a:lnTo>
                  <a:pt x="1462" y="2249"/>
                </a:lnTo>
                <a:lnTo>
                  <a:pt x="1470" y="2224"/>
                </a:lnTo>
                <a:lnTo>
                  <a:pt x="1478" y="2198"/>
                </a:lnTo>
                <a:lnTo>
                  <a:pt x="1497" y="2148"/>
                </a:lnTo>
                <a:lnTo>
                  <a:pt x="1987" y="2877"/>
                </a:lnTo>
                <a:lnTo>
                  <a:pt x="2269" y="3159"/>
                </a:lnTo>
                <a:lnTo>
                  <a:pt x="2997" y="3649"/>
                </a:lnTo>
                <a:lnTo>
                  <a:pt x="2947" y="3667"/>
                </a:lnTo>
                <a:lnTo>
                  <a:pt x="2922" y="3675"/>
                </a:lnTo>
                <a:lnTo>
                  <a:pt x="2896" y="3683"/>
                </a:lnTo>
                <a:lnTo>
                  <a:pt x="2871" y="3690"/>
                </a:lnTo>
                <a:lnTo>
                  <a:pt x="2844" y="3696"/>
                </a:lnTo>
                <a:lnTo>
                  <a:pt x="2819" y="3703"/>
                </a:lnTo>
                <a:lnTo>
                  <a:pt x="2792" y="3708"/>
                </a:lnTo>
                <a:lnTo>
                  <a:pt x="2765" y="3713"/>
                </a:lnTo>
                <a:lnTo>
                  <a:pt x="2738" y="3717"/>
                </a:lnTo>
                <a:lnTo>
                  <a:pt x="2711" y="3721"/>
                </a:lnTo>
                <a:lnTo>
                  <a:pt x="2684" y="3724"/>
                </a:lnTo>
                <a:lnTo>
                  <a:pt x="2657" y="3726"/>
                </a:lnTo>
                <a:lnTo>
                  <a:pt x="2629" y="3728"/>
                </a:lnTo>
                <a:lnTo>
                  <a:pt x="2601" y="3729"/>
                </a:lnTo>
                <a:lnTo>
                  <a:pt x="2573" y="372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934"/>
                                        <p:tgtEl>
                                          <p:spTgt spid="18"/>
                                        </p:tgtEl>
                                      </p:cBhvr>
                                    </p:animEffect>
                                    <p:anim calcmode="lin" valueType="num">
                                      <p:cBhvr>
                                        <p:cTn id="8" dur="934" fill="hold"/>
                                        <p:tgtEl>
                                          <p:spTgt spid="18"/>
                                        </p:tgtEl>
                                        <p:attrNameLst>
                                          <p:attrName>ppt_x</p:attrName>
                                        </p:attrNameLst>
                                      </p:cBhvr>
                                      <p:tavLst>
                                        <p:tav tm="0">
                                          <p:val>
                                            <p:strVal val="#ppt_x"/>
                                          </p:val>
                                        </p:tav>
                                        <p:tav tm="100000">
                                          <p:val>
                                            <p:strVal val="#ppt_x"/>
                                          </p:val>
                                        </p:tav>
                                      </p:tavLst>
                                    </p:anim>
                                    <p:anim calcmode="lin" valueType="num">
                                      <p:cBhvr>
                                        <p:cTn id="9" dur="841" decel="100000" fill="hold"/>
                                        <p:tgtEl>
                                          <p:spTgt spid="18"/>
                                        </p:tgtEl>
                                        <p:attrNameLst>
                                          <p:attrName>ppt_y</p:attrName>
                                        </p:attrNameLst>
                                      </p:cBhvr>
                                      <p:tavLst>
                                        <p:tav tm="0">
                                          <p:val>
                                            <p:strVal val="#ppt_y+1"/>
                                          </p:val>
                                        </p:tav>
                                        <p:tav tm="100000">
                                          <p:val>
                                            <p:strVal val="#ppt_y-.03"/>
                                          </p:val>
                                        </p:tav>
                                      </p:tavLst>
                                    </p:anim>
                                    <p:anim calcmode="lin" valueType="num">
                                      <p:cBhvr>
                                        <p:cTn id="10" dur="93" accel="100000" fill="hold">
                                          <p:stCondLst>
                                            <p:cond delay="841"/>
                                          </p:stCondLst>
                                        </p:cTn>
                                        <p:tgtEl>
                                          <p:spTgt spid="1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3" presetClass="entr" presetSubtype="272"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2/3*#ppt_w"/>
                                          </p:val>
                                        </p:tav>
                                        <p:tav tm="100000">
                                          <p:val>
                                            <p:strVal val="#ppt_w"/>
                                          </p:val>
                                        </p:tav>
                                      </p:tavLst>
                                    </p:anim>
                                    <p:anim calcmode="lin" valueType="num">
                                      <p:cBhvr>
                                        <p:cTn id="15" dur="1000" fill="hold"/>
                                        <p:tgtEl>
                                          <p:spTgt spid="11"/>
                                        </p:tgtEl>
                                        <p:attrNameLst>
                                          <p:attrName>ppt_h</p:attrName>
                                        </p:attrNameLst>
                                      </p:cBhvr>
                                      <p:tavLst>
                                        <p:tav tm="0">
                                          <p:val>
                                            <p:strVal val="2/3*#ppt_h"/>
                                          </p:val>
                                        </p:tav>
                                        <p:tav tm="100000">
                                          <p:val>
                                            <p:strVal val="#ppt_h"/>
                                          </p:val>
                                        </p:tav>
                                      </p:tavLst>
                                    </p:anim>
                                  </p:childTnLst>
                                </p:cTn>
                              </p:par>
                              <p:par>
                                <p:cTn id="16" presetID="22" presetClass="entr" presetSubtype="8" fill="hold" grpId="0" nodeType="withEffect">
                                  <p:stCondLst>
                                    <p:cond delay="50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1250"/>
                                        <p:tgtEl>
                                          <p:spTgt spid="25"/>
                                        </p:tgtEl>
                                      </p:cBhvr>
                                    </p:animEffect>
                                  </p:childTnLst>
                                </p:cTn>
                              </p:par>
                            </p:childTnLst>
                          </p:cTn>
                        </p:par>
                        <p:par>
                          <p:cTn id="19" fill="hold">
                            <p:stCondLst>
                              <p:cond delay="2000"/>
                            </p:stCondLst>
                            <p:childTnLst>
                              <p:par>
                                <p:cTn id="20" presetID="12" presetClass="entr" presetSubtype="2"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p:tgtEl>
                                          <p:spTgt spid="13"/>
                                        </p:tgtEl>
                                        <p:attrNameLst>
                                          <p:attrName>ppt_x</p:attrName>
                                        </p:attrNameLst>
                                      </p:cBhvr>
                                      <p:tavLst>
                                        <p:tav tm="0">
                                          <p:val>
                                            <p:strVal val="#ppt_x+#ppt_w*1.125000"/>
                                          </p:val>
                                        </p:tav>
                                        <p:tav tm="100000">
                                          <p:val>
                                            <p:strVal val="#ppt_x"/>
                                          </p:val>
                                        </p:tav>
                                      </p:tavLst>
                                    </p:anim>
                                    <p:animEffect transition="in" filter="wipe(left)">
                                      <p:cBhvr>
                                        <p:cTn id="23" dur="500"/>
                                        <p:tgtEl>
                                          <p:spTgt spid="13"/>
                                        </p:tgtEl>
                                      </p:cBhvr>
                                    </p:animEffect>
                                  </p:childTnLst>
                                </p:cTn>
                              </p:par>
                              <p:par>
                                <p:cTn id="24" presetID="16" presetClass="entr" presetSubtype="42"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outHorizontal)">
                                      <p:cBhvr>
                                        <p:cTn id="26" dur="500"/>
                                        <p:tgtEl>
                                          <p:spTgt spid="3"/>
                                        </p:tgtEl>
                                      </p:cBhvr>
                                    </p:animEffect>
                                  </p:childTnLst>
                                </p:cTn>
                              </p:par>
                            </p:childTnLst>
                          </p:cTn>
                        </p:par>
                        <p:par>
                          <p:cTn id="27" fill="hold">
                            <p:stCondLst>
                              <p:cond delay="2500"/>
                            </p:stCondLst>
                            <p:childTnLst>
                              <p:par>
                                <p:cTn id="28" presetID="12" presetClass="entr" presetSubtype="8"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p:tgtEl>
                                          <p:spTgt spid="30"/>
                                        </p:tgtEl>
                                        <p:attrNameLst>
                                          <p:attrName>ppt_x</p:attrName>
                                        </p:attrNameLst>
                                      </p:cBhvr>
                                      <p:tavLst>
                                        <p:tav tm="0">
                                          <p:val>
                                            <p:strVal val="#ppt_x-#ppt_w*1.125000"/>
                                          </p:val>
                                        </p:tav>
                                        <p:tav tm="100000">
                                          <p:val>
                                            <p:strVal val="#ppt_x"/>
                                          </p:val>
                                        </p:tav>
                                      </p:tavLst>
                                    </p:anim>
                                    <p:animEffect transition="in" filter="wipe(right)">
                                      <p:cBhvr>
                                        <p:cTn id="31" dur="500"/>
                                        <p:tgtEl>
                                          <p:spTgt spid="30"/>
                                        </p:tgtEl>
                                      </p:cBhvr>
                                    </p:animEffect>
                                  </p:childTnLst>
                                </p:cTn>
                              </p:par>
                              <p:par>
                                <p:cTn id="32" presetID="12" presetClass="entr" presetSubtype="8" fill="hold" grpId="0" nodeType="withEffect">
                                  <p:stCondLst>
                                    <p:cond delay="250"/>
                                  </p:stCondLst>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500"/>
                                        <p:tgtEl>
                                          <p:spTgt spid="54"/>
                                        </p:tgtEl>
                                        <p:attrNameLst>
                                          <p:attrName>ppt_x</p:attrName>
                                        </p:attrNameLst>
                                      </p:cBhvr>
                                      <p:tavLst>
                                        <p:tav tm="0">
                                          <p:val>
                                            <p:strVal val="#ppt_x-#ppt_w*1.125000"/>
                                          </p:val>
                                        </p:tav>
                                        <p:tav tm="100000">
                                          <p:val>
                                            <p:strVal val="#ppt_x"/>
                                          </p:val>
                                        </p:tav>
                                      </p:tavLst>
                                    </p:anim>
                                    <p:animEffect transition="in" filter="wipe(right)">
                                      <p:cBhvr>
                                        <p:cTn id="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p:bldP spid="30" grpId="0"/>
      <p:bldP spid="54" grpId="0"/>
      <p:bldP spid="18"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H_Text_1"/>
          <p:cNvSpPr/>
          <p:nvPr>
            <p:custDataLst>
              <p:tags r:id="rId2"/>
            </p:custDataLst>
          </p:nvPr>
        </p:nvSpPr>
        <p:spPr>
          <a:xfrm>
            <a:off x="747540" y="839414"/>
            <a:ext cx="2816347"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pPr>
              <a:lnSpc>
                <a:spcPct val="120000"/>
              </a:lnSpc>
              <a:buClr>
                <a:schemeClr val="accent1"/>
              </a:buClr>
            </a:pPr>
            <a:endParaRPr lang="en-US" altLang="zh-CN" b="1" dirty="0">
              <a:solidFill>
                <a:schemeClr val="tx1">
                  <a:lumMod val="85000"/>
                  <a:lumOff val="15000"/>
                </a:schemeClr>
              </a:solidFill>
              <a:cs typeface="+mn-ea"/>
              <a:sym typeface="+mn-lt"/>
            </a:endParaRPr>
          </a:p>
        </p:txBody>
      </p:sp>
      <p:sp>
        <p:nvSpPr>
          <p:cNvPr id="2" name="标题 1"/>
          <p:cNvSpPr>
            <a:spLocks noGrp="1"/>
          </p:cNvSpPr>
          <p:nvPr>
            <p:ph type="title"/>
          </p:nvPr>
        </p:nvSpPr>
        <p:spPr>
          <a:xfrm>
            <a:off x="611560" y="376076"/>
            <a:ext cx="8139644" cy="493395"/>
          </a:xfrm>
        </p:spPr>
        <p:txBody>
          <a:bodyPr>
            <a:normAutofit fontScale="90000"/>
          </a:bodyPr>
          <a:lstStyle/>
          <a:p>
            <a:br>
              <a:rPr lang="en-US" altLang="zh-CN" dirty="0">
                <a:latin typeface="+mn-lt"/>
                <a:ea typeface="+mn-ea"/>
                <a:cs typeface="+mn-ea"/>
                <a:sym typeface="+mn-lt"/>
              </a:rPr>
            </a:br>
            <a:br>
              <a:rPr lang="en-US" altLang="zh-CN" dirty="0">
                <a:latin typeface="+mn-lt"/>
                <a:ea typeface="+mn-ea"/>
                <a:cs typeface="+mn-ea"/>
                <a:sym typeface="+mn-lt"/>
              </a:rPr>
            </a:br>
            <a:r>
              <a:rPr lang="en-US" altLang="zh-CN" dirty="0">
                <a:latin typeface="+mn-lt"/>
                <a:ea typeface="+mn-ea"/>
                <a:cs typeface="+mn-ea"/>
                <a:sym typeface="+mn-lt"/>
              </a:rPr>
              <a:t>Multi-linear regression models</a:t>
            </a:r>
            <a:br>
              <a:rPr lang="en-US" altLang="zh-CN" dirty="0">
                <a:latin typeface="+mn-lt"/>
                <a:ea typeface="+mn-ea"/>
                <a:cs typeface="+mn-ea"/>
                <a:sym typeface="+mn-lt"/>
              </a:rPr>
            </a:br>
            <a:endParaRPr lang="zh-CN" altLang="en-US" dirty="0">
              <a:latin typeface="+mn-lt"/>
              <a:ea typeface="+mn-ea"/>
              <a:cs typeface="+mn-ea"/>
              <a:sym typeface="+mn-lt"/>
            </a:endParaRPr>
          </a:p>
        </p:txBody>
      </p:sp>
      <p:sp>
        <p:nvSpPr>
          <p:cNvPr id="4" name="矩形 3">
            <a:extLst>
              <a:ext uri="{FF2B5EF4-FFF2-40B4-BE49-F238E27FC236}">
                <a16:creationId xmlns:a16="http://schemas.microsoft.com/office/drawing/2014/main" id="{8AC6A19C-7E29-41B5-AE2B-05AE0599F4D4}"/>
              </a:ext>
            </a:extLst>
          </p:cNvPr>
          <p:cNvSpPr/>
          <p:nvPr/>
        </p:nvSpPr>
        <p:spPr>
          <a:xfrm>
            <a:off x="539552" y="896423"/>
            <a:ext cx="6408712" cy="307777"/>
          </a:xfrm>
          <a:prstGeom prst="rect">
            <a:avLst/>
          </a:prstGeom>
        </p:spPr>
        <p:txBody>
          <a:bodyPr wrap="square">
            <a:spAutoFit/>
          </a:bodyPr>
          <a:lstStyle/>
          <a:p>
            <a:r>
              <a:rPr lang="en-US" altLang="zh-CN" sz="1400" i="1" dirty="0"/>
              <a:t>Externally studentized residual plot (A3, assumption of constant variances)</a:t>
            </a:r>
            <a:endParaRPr lang="zh-CN" altLang="en-US" sz="1400" i="1" dirty="0"/>
          </a:p>
        </p:txBody>
      </p:sp>
      <p:sp>
        <p:nvSpPr>
          <p:cNvPr id="8" name="矩形 7">
            <a:extLst>
              <a:ext uri="{FF2B5EF4-FFF2-40B4-BE49-F238E27FC236}">
                <a16:creationId xmlns:a16="http://schemas.microsoft.com/office/drawing/2014/main" id="{0DB11DCC-69CD-4BC6-A442-B68EF09AFA74}"/>
              </a:ext>
            </a:extLst>
          </p:cNvPr>
          <p:cNvSpPr/>
          <p:nvPr/>
        </p:nvSpPr>
        <p:spPr>
          <a:xfrm>
            <a:off x="5364088" y="2643758"/>
            <a:ext cx="3499450" cy="954107"/>
          </a:xfrm>
          <a:prstGeom prst="rect">
            <a:avLst/>
          </a:prstGeom>
        </p:spPr>
        <p:txBody>
          <a:bodyPr wrap="square">
            <a:spAutoFit/>
          </a:bodyPr>
          <a:lstStyle/>
          <a:p>
            <a:r>
              <a:rPr lang="en-US" altLang="zh-CN" sz="1400" i="1" kern="0" dirty="0">
                <a:latin typeface="Helvetica" panose="020B0604020202020204" pitchFamily="34" charset="0"/>
                <a:ea typeface="PingFangSC-Semibold"/>
                <a:cs typeface="Times New Roman" panose="02020603050405020304" pitchFamily="18" charset="0"/>
              </a:rPr>
              <a:t>Conclusion: There is some patterns of the e</a:t>
            </a:r>
            <a:r>
              <a:rPr lang="en-US" altLang="zh-CN" sz="1400" i="1" dirty="0"/>
              <a:t>xternally studentized residual. </a:t>
            </a:r>
            <a:r>
              <a:rPr lang="en-US" altLang="zh-CN" sz="1400" i="1" kern="0" dirty="0">
                <a:latin typeface="Helvetica" panose="020B0604020202020204" pitchFamily="34" charset="0"/>
                <a:ea typeface="PingFangSC-Semibold"/>
                <a:cs typeface="Times New Roman" panose="02020603050405020304" pitchFamily="18" charset="0"/>
              </a:rPr>
              <a:t>So the assumption of constant variance should be suspected.</a:t>
            </a:r>
            <a:endParaRPr lang="zh-CN" altLang="zh-CN" sz="1400" i="1"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6" name="Picture 5">
            <a:extLst>
              <a:ext uri="{FF2B5EF4-FFF2-40B4-BE49-F238E27FC236}">
                <a16:creationId xmlns:a16="http://schemas.microsoft.com/office/drawing/2014/main" id="{7CEC48CA-E31C-424F-9C8A-C36ED5B101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28" y="1491630"/>
            <a:ext cx="4813300" cy="3200400"/>
          </a:xfrm>
          <a:prstGeom prst="rect">
            <a:avLst/>
          </a:prstGeom>
        </p:spPr>
      </p:pic>
    </p:spTree>
    <p:custDataLst>
      <p:tags r:id="rId1"/>
    </p:custDataLst>
    <p:extLst>
      <p:ext uri="{BB962C8B-B14F-4D97-AF65-F5344CB8AC3E}">
        <p14:creationId xmlns:p14="http://schemas.microsoft.com/office/powerpoint/2010/main" val="150416659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nodePh="1">
                                  <p:stCondLst>
                                    <p:cond delay="0"/>
                                  </p:stCondLst>
                                  <p:endCondLst>
                                    <p:cond evt="begin" delay="0">
                                      <p:tn val="5"/>
                                    </p:cond>
                                  </p:end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H_Text_1"/>
          <p:cNvSpPr/>
          <p:nvPr>
            <p:custDataLst>
              <p:tags r:id="rId2"/>
            </p:custDataLst>
          </p:nvPr>
        </p:nvSpPr>
        <p:spPr>
          <a:xfrm>
            <a:off x="323528" y="753385"/>
            <a:ext cx="2816347"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pPr marL="285750" indent="-285750">
              <a:lnSpc>
                <a:spcPct val="120000"/>
              </a:lnSpc>
              <a:buClr>
                <a:schemeClr val="accent1"/>
              </a:buClr>
              <a:buFont typeface="Wingdings" panose="05000000000000000000" pitchFamily="2" charset="2"/>
              <a:buChar char="n"/>
            </a:pPr>
            <a:endParaRPr lang="en-US" altLang="zh-CN" b="1" dirty="0">
              <a:solidFill>
                <a:schemeClr val="tx1">
                  <a:lumMod val="85000"/>
                  <a:lumOff val="15000"/>
                </a:schemeClr>
              </a:solidFill>
              <a:cs typeface="+mn-ea"/>
              <a:sym typeface="+mn-lt"/>
            </a:endParaRPr>
          </a:p>
        </p:txBody>
      </p:sp>
      <p:sp>
        <p:nvSpPr>
          <p:cNvPr id="2" name="标题 1"/>
          <p:cNvSpPr>
            <a:spLocks noGrp="1"/>
          </p:cNvSpPr>
          <p:nvPr>
            <p:ph type="title"/>
          </p:nvPr>
        </p:nvSpPr>
        <p:spPr>
          <a:xfrm>
            <a:off x="611560" y="376076"/>
            <a:ext cx="8139644" cy="493395"/>
          </a:xfrm>
        </p:spPr>
        <p:txBody>
          <a:bodyPr>
            <a:normAutofit fontScale="90000"/>
          </a:bodyPr>
          <a:lstStyle/>
          <a:p>
            <a:br>
              <a:rPr lang="en-US" altLang="zh-CN" dirty="0">
                <a:latin typeface="+mn-lt"/>
                <a:ea typeface="+mn-ea"/>
                <a:cs typeface="+mn-ea"/>
                <a:sym typeface="+mn-lt"/>
              </a:rPr>
            </a:br>
            <a:br>
              <a:rPr lang="en-US" altLang="zh-CN" dirty="0">
                <a:latin typeface="+mn-lt"/>
                <a:ea typeface="+mn-ea"/>
                <a:cs typeface="+mn-ea"/>
                <a:sym typeface="+mn-lt"/>
              </a:rPr>
            </a:br>
            <a:r>
              <a:rPr lang="en-US" altLang="zh-CN" dirty="0">
                <a:latin typeface="+mn-lt"/>
                <a:ea typeface="+mn-ea"/>
                <a:cs typeface="+mn-ea"/>
                <a:sym typeface="+mn-lt"/>
              </a:rPr>
              <a:t>Multi-linear regression models</a:t>
            </a:r>
            <a:br>
              <a:rPr lang="en-US" altLang="zh-CN" dirty="0">
                <a:latin typeface="+mn-lt"/>
                <a:ea typeface="+mn-ea"/>
                <a:cs typeface="+mn-ea"/>
                <a:sym typeface="+mn-lt"/>
              </a:rPr>
            </a:br>
            <a:endParaRPr lang="zh-CN" altLang="en-US" dirty="0">
              <a:latin typeface="+mn-lt"/>
              <a:ea typeface="+mn-ea"/>
              <a:cs typeface="+mn-ea"/>
              <a:sym typeface="+mn-lt"/>
            </a:endParaRPr>
          </a:p>
        </p:txBody>
      </p:sp>
      <p:sp>
        <p:nvSpPr>
          <p:cNvPr id="4" name="矩形 3">
            <a:extLst>
              <a:ext uri="{FF2B5EF4-FFF2-40B4-BE49-F238E27FC236}">
                <a16:creationId xmlns:a16="http://schemas.microsoft.com/office/drawing/2014/main" id="{8AC6A19C-7E29-41B5-AE2B-05AE0599F4D4}"/>
              </a:ext>
            </a:extLst>
          </p:cNvPr>
          <p:cNvSpPr/>
          <p:nvPr/>
        </p:nvSpPr>
        <p:spPr>
          <a:xfrm>
            <a:off x="611560" y="869471"/>
            <a:ext cx="4073551" cy="307777"/>
          </a:xfrm>
          <a:prstGeom prst="rect">
            <a:avLst/>
          </a:prstGeom>
        </p:spPr>
        <p:txBody>
          <a:bodyPr wrap="none">
            <a:spAutoFit/>
          </a:bodyPr>
          <a:lstStyle/>
          <a:p>
            <a:r>
              <a:rPr lang="en-US" altLang="zh-CN" sz="1400" i="1" dirty="0"/>
              <a:t>Q-Q  plot: (A4, assumption of normal distribution)</a:t>
            </a:r>
            <a:endParaRPr lang="zh-CN" altLang="en-US" sz="1400" i="1" dirty="0"/>
          </a:p>
        </p:txBody>
      </p:sp>
      <p:sp>
        <p:nvSpPr>
          <p:cNvPr id="8" name="矩形 7">
            <a:extLst>
              <a:ext uri="{FF2B5EF4-FFF2-40B4-BE49-F238E27FC236}">
                <a16:creationId xmlns:a16="http://schemas.microsoft.com/office/drawing/2014/main" id="{0DB11DCC-69CD-4BC6-A442-B68EF09AFA74}"/>
              </a:ext>
            </a:extLst>
          </p:cNvPr>
          <p:cNvSpPr/>
          <p:nvPr/>
        </p:nvSpPr>
        <p:spPr>
          <a:xfrm>
            <a:off x="5364088" y="2355726"/>
            <a:ext cx="3168352" cy="1169551"/>
          </a:xfrm>
          <a:prstGeom prst="rect">
            <a:avLst/>
          </a:prstGeom>
        </p:spPr>
        <p:txBody>
          <a:bodyPr wrap="square">
            <a:spAutoFit/>
          </a:bodyPr>
          <a:lstStyle/>
          <a:p>
            <a:r>
              <a:rPr lang="en-US" altLang="zh-CN" sz="1400" i="1" kern="0" dirty="0">
                <a:latin typeface="Helvetica" panose="020B0604020202020204" pitchFamily="34" charset="0"/>
                <a:ea typeface="PingFangSC-Semibold"/>
                <a:cs typeface="Times New Roman" panose="02020603050405020304" pitchFamily="18" charset="0"/>
              </a:rPr>
              <a:t>Conclusion: </a:t>
            </a:r>
          </a:p>
          <a:p>
            <a:r>
              <a:rPr lang="en-US" altLang="zh-CN" sz="1400" i="1" kern="0" dirty="0">
                <a:latin typeface="Helvetica" panose="020B0604020202020204" pitchFamily="34" charset="0"/>
                <a:ea typeface="PingFangSC-Semibold"/>
                <a:cs typeface="Times New Roman" panose="02020603050405020304" pitchFamily="18" charset="0"/>
              </a:rPr>
              <a:t>From the </a:t>
            </a:r>
            <a:r>
              <a:rPr lang="en-US" altLang="zh-CN" sz="1400" i="1" kern="0" dirty="0" err="1">
                <a:latin typeface="Helvetica" panose="020B0604020202020204" pitchFamily="34" charset="0"/>
                <a:ea typeface="PingFangSC-Semibold"/>
                <a:cs typeface="Times New Roman" panose="02020603050405020304" pitchFamily="18" charset="0"/>
              </a:rPr>
              <a:t>qq</a:t>
            </a:r>
            <a:r>
              <a:rPr lang="en-US" altLang="zh-CN" sz="1400" i="1" kern="0" dirty="0">
                <a:latin typeface="Helvetica" panose="020B0604020202020204" pitchFamily="34" charset="0"/>
                <a:ea typeface="PingFangSC-Semibold"/>
                <a:cs typeface="Times New Roman" panose="02020603050405020304" pitchFamily="18" charset="0"/>
              </a:rPr>
              <a:t> plot, we suspect the assumption of a normal distribution.</a:t>
            </a:r>
          </a:p>
          <a:p>
            <a:r>
              <a:rPr lang="en-US" altLang="zh-CN" sz="1400" i="1" kern="0" dirty="0">
                <a:latin typeface="Helvetica" panose="020B0604020202020204" pitchFamily="34" charset="0"/>
                <a:ea typeface="PingFangSC-Semibold"/>
                <a:cs typeface="Times New Roman" panose="02020603050405020304" pitchFamily="18" charset="0"/>
              </a:rPr>
              <a:t>Then we do normality test of </a:t>
            </a:r>
            <a:r>
              <a:rPr lang="en-US" altLang="zh-CN" sz="1400" i="1" kern="0" dirty="0" err="1">
                <a:latin typeface="Helvetica" panose="020B0604020202020204" pitchFamily="34" charset="0"/>
                <a:ea typeface="PingFangSC-Semibold"/>
                <a:cs typeface="Times New Roman" panose="02020603050405020304" pitchFamily="18" charset="0"/>
              </a:rPr>
              <a:t>extresid</a:t>
            </a:r>
            <a:r>
              <a:rPr lang="en-US" altLang="zh-CN" sz="1400" i="1" kern="0" dirty="0">
                <a:latin typeface="Helvetica" panose="020B0604020202020204" pitchFamily="34" charset="0"/>
                <a:ea typeface="PingFangSC-Semibold"/>
                <a:cs typeface="Times New Roman" panose="02020603050405020304" pitchFamily="18" charset="0"/>
              </a:rPr>
              <a:t>.</a:t>
            </a:r>
          </a:p>
          <a:p>
            <a:endParaRPr lang="zh-CN" altLang="zh-CN" sz="1400" i="1"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31230C21-3305-CA40-B27B-17E87A5910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1421228"/>
            <a:ext cx="4927600" cy="3378200"/>
          </a:xfrm>
          <a:prstGeom prst="rect">
            <a:avLst/>
          </a:prstGeom>
        </p:spPr>
      </p:pic>
    </p:spTree>
    <p:custDataLst>
      <p:tags r:id="rId1"/>
    </p:custDataLst>
    <p:extLst>
      <p:ext uri="{BB962C8B-B14F-4D97-AF65-F5344CB8AC3E}">
        <p14:creationId xmlns:p14="http://schemas.microsoft.com/office/powerpoint/2010/main" val="162042403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nodePh="1">
                                  <p:stCondLst>
                                    <p:cond delay="0"/>
                                  </p:stCondLst>
                                  <p:endCondLst>
                                    <p:cond evt="begin" delay="0">
                                      <p:tn val="5"/>
                                    </p:cond>
                                  </p:end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H_Text_1"/>
          <p:cNvSpPr/>
          <p:nvPr>
            <p:custDataLst>
              <p:tags r:id="rId2"/>
            </p:custDataLst>
          </p:nvPr>
        </p:nvSpPr>
        <p:spPr>
          <a:xfrm>
            <a:off x="352772" y="835299"/>
            <a:ext cx="2816347"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pPr>
              <a:lnSpc>
                <a:spcPct val="120000"/>
              </a:lnSpc>
              <a:buClr>
                <a:schemeClr val="accent1"/>
              </a:buClr>
            </a:pPr>
            <a:endParaRPr lang="en-US" altLang="zh-CN" b="1" dirty="0">
              <a:solidFill>
                <a:schemeClr val="tx1">
                  <a:lumMod val="85000"/>
                  <a:lumOff val="15000"/>
                </a:schemeClr>
              </a:solidFill>
              <a:cs typeface="+mn-ea"/>
              <a:sym typeface="+mn-lt"/>
            </a:endParaRPr>
          </a:p>
        </p:txBody>
      </p:sp>
      <p:sp>
        <p:nvSpPr>
          <p:cNvPr id="2" name="标题 1"/>
          <p:cNvSpPr>
            <a:spLocks noGrp="1"/>
          </p:cNvSpPr>
          <p:nvPr>
            <p:ph type="title"/>
          </p:nvPr>
        </p:nvSpPr>
        <p:spPr>
          <a:xfrm>
            <a:off x="611560" y="376076"/>
            <a:ext cx="8139644" cy="493395"/>
          </a:xfrm>
        </p:spPr>
        <p:txBody>
          <a:bodyPr>
            <a:normAutofit fontScale="90000"/>
          </a:bodyPr>
          <a:lstStyle/>
          <a:p>
            <a:br>
              <a:rPr lang="en-US" altLang="zh-CN" dirty="0">
                <a:latin typeface="+mn-lt"/>
                <a:ea typeface="+mn-ea"/>
                <a:cs typeface="+mn-ea"/>
                <a:sym typeface="+mn-lt"/>
              </a:rPr>
            </a:br>
            <a:br>
              <a:rPr lang="en-US" altLang="zh-CN" dirty="0">
                <a:latin typeface="+mn-lt"/>
                <a:ea typeface="+mn-ea"/>
                <a:cs typeface="+mn-ea"/>
                <a:sym typeface="+mn-lt"/>
              </a:rPr>
            </a:br>
            <a:r>
              <a:rPr lang="en-US" altLang="zh-CN" dirty="0">
                <a:latin typeface="+mn-lt"/>
                <a:ea typeface="+mn-ea"/>
                <a:cs typeface="+mn-ea"/>
                <a:sym typeface="+mn-lt"/>
              </a:rPr>
              <a:t>Multi-linear regression models</a:t>
            </a:r>
            <a:br>
              <a:rPr lang="en-US" altLang="zh-CN" dirty="0">
                <a:latin typeface="+mn-lt"/>
                <a:ea typeface="+mn-ea"/>
                <a:cs typeface="+mn-ea"/>
                <a:sym typeface="+mn-lt"/>
              </a:rPr>
            </a:br>
            <a:endParaRPr lang="zh-CN" altLang="en-US" dirty="0">
              <a:latin typeface="+mn-lt"/>
              <a:ea typeface="+mn-ea"/>
              <a:cs typeface="+mn-ea"/>
              <a:sym typeface="+mn-lt"/>
            </a:endParaRPr>
          </a:p>
        </p:txBody>
      </p:sp>
      <p:sp>
        <p:nvSpPr>
          <p:cNvPr id="4" name="矩形 3">
            <a:extLst>
              <a:ext uri="{FF2B5EF4-FFF2-40B4-BE49-F238E27FC236}">
                <a16:creationId xmlns:a16="http://schemas.microsoft.com/office/drawing/2014/main" id="{8AC6A19C-7E29-41B5-AE2B-05AE0599F4D4}"/>
              </a:ext>
            </a:extLst>
          </p:cNvPr>
          <p:cNvSpPr/>
          <p:nvPr/>
        </p:nvSpPr>
        <p:spPr>
          <a:xfrm>
            <a:off x="611560" y="847850"/>
            <a:ext cx="3935693" cy="307777"/>
          </a:xfrm>
          <a:prstGeom prst="rect">
            <a:avLst/>
          </a:prstGeom>
        </p:spPr>
        <p:txBody>
          <a:bodyPr wrap="none">
            <a:spAutoFit/>
          </a:bodyPr>
          <a:lstStyle/>
          <a:p>
            <a:r>
              <a:rPr lang="en-US" altLang="zh-CN" sz="1400" i="1" kern="0" dirty="0">
                <a:latin typeface="Helvetica" panose="020B0604020202020204" pitchFamily="34" charset="0"/>
                <a:ea typeface="PingFangSC-Semibold"/>
                <a:cs typeface="Times New Roman" panose="02020603050405020304" pitchFamily="18" charset="0"/>
              </a:rPr>
              <a:t>Normality test of externally studentized residual</a:t>
            </a:r>
            <a:endParaRPr lang="zh-CN" altLang="en-US" sz="1400" i="1" dirty="0"/>
          </a:p>
        </p:txBody>
      </p:sp>
      <p:graphicFrame>
        <p:nvGraphicFramePr>
          <p:cNvPr id="3" name="表格 2">
            <a:extLst>
              <a:ext uri="{FF2B5EF4-FFF2-40B4-BE49-F238E27FC236}">
                <a16:creationId xmlns:a16="http://schemas.microsoft.com/office/drawing/2014/main" id="{81FCEEED-257A-4895-A679-3775C76C9B0C}"/>
              </a:ext>
            </a:extLst>
          </p:cNvPr>
          <p:cNvGraphicFramePr>
            <a:graphicFrameLocks noGrp="1"/>
          </p:cNvGraphicFramePr>
          <p:nvPr>
            <p:extLst>
              <p:ext uri="{D42A27DB-BD31-4B8C-83A1-F6EECF244321}">
                <p14:modId xmlns:p14="http://schemas.microsoft.com/office/powerpoint/2010/main" val="1254332382"/>
              </p:ext>
            </p:extLst>
          </p:nvPr>
        </p:nvGraphicFramePr>
        <p:xfrm>
          <a:off x="683568" y="1419622"/>
          <a:ext cx="7200800" cy="153924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4215030939"/>
                    </a:ext>
                  </a:extLst>
                </a:gridCol>
                <a:gridCol w="2304256">
                  <a:extLst>
                    <a:ext uri="{9D8B030D-6E8A-4147-A177-3AD203B41FA5}">
                      <a16:colId xmlns:a16="http://schemas.microsoft.com/office/drawing/2014/main" val="3004855542"/>
                    </a:ext>
                  </a:extLst>
                </a:gridCol>
                <a:gridCol w="2592288">
                  <a:extLst>
                    <a:ext uri="{9D8B030D-6E8A-4147-A177-3AD203B41FA5}">
                      <a16:colId xmlns:a16="http://schemas.microsoft.com/office/drawing/2014/main" val="444362518"/>
                    </a:ext>
                  </a:extLst>
                </a:gridCol>
              </a:tblGrid>
              <a:tr h="370840">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Test method</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Statistic</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p-value / Critical Value</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60555899"/>
                  </a:ext>
                </a:extLst>
              </a:tr>
              <a:tr h="370840">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Shapiro-Wilk test</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0.9604</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1.7757e-22</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072582"/>
                  </a:ext>
                </a:extLst>
              </a:tr>
              <a:tr h="370840">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K-S test</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0.0845</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2.1014e-12</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67873370"/>
                  </a:ext>
                </a:extLst>
              </a:tr>
              <a:tr h="370840">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Anderson-Darling test</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25.0873</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[0.575, 0.655, 0.785, 0.916, 1.09 ] [15. , 10. ,  5. ,  2.5,  1. ]</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36617613"/>
                  </a:ext>
                </a:extLst>
              </a:tr>
            </a:tbl>
          </a:graphicData>
        </a:graphic>
      </p:graphicFrame>
      <p:sp>
        <p:nvSpPr>
          <p:cNvPr id="5" name="文本框 4">
            <a:extLst>
              <a:ext uri="{FF2B5EF4-FFF2-40B4-BE49-F238E27FC236}">
                <a16:creationId xmlns:a16="http://schemas.microsoft.com/office/drawing/2014/main" id="{6B9F5768-3E8A-4595-8AC0-DE1B428894F0}"/>
              </a:ext>
            </a:extLst>
          </p:cNvPr>
          <p:cNvSpPr txBox="1"/>
          <p:nvPr/>
        </p:nvSpPr>
        <p:spPr>
          <a:xfrm>
            <a:off x="611560" y="3291830"/>
            <a:ext cx="8352928" cy="1169551"/>
          </a:xfrm>
          <a:prstGeom prst="rect">
            <a:avLst/>
          </a:prstGeom>
          <a:noFill/>
        </p:spPr>
        <p:txBody>
          <a:bodyPr wrap="square" rtlCol="0">
            <a:spAutoFit/>
          </a:bodyPr>
          <a:lstStyle/>
          <a:p>
            <a:r>
              <a:rPr lang="en-US" altLang="zh-CN" sz="1400" dirty="0">
                <a:latin typeface="+mj-lt"/>
              </a:rPr>
              <a:t>For </a:t>
            </a:r>
            <a:r>
              <a:rPr lang="en-US" sz="1400" kern="0" dirty="0">
                <a:latin typeface="+mj-lt"/>
                <a:ea typeface="PingFangSC-Semibold"/>
                <a:cs typeface="Times New Roman" panose="02020603050405020304" pitchFamily="18" charset="0"/>
              </a:rPr>
              <a:t>Shapiro-Wilk test and K-S test, p-values are smaller than corresponding significant level (0.15, 0.1, 0.05, 0.025, 0.01), so we conclude that the H0 should be rejected.</a:t>
            </a:r>
            <a:endParaRPr lang="zh-CN" altLang="en-US" sz="1400" kern="100" dirty="0">
              <a:latin typeface="+mj-lt"/>
              <a:ea typeface="等线" panose="02010600030101010101" pitchFamily="2" charset="-122"/>
              <a:cs typeface="Times New Roman" panose="02020603050405020304" pitchFamily="18" charset="0"/>
            </a:endParaRPr>
          </a:p>
          <a:p>
            <a:pPr>
              <a:spcAft>
                <a:spcPts val="0"/>
              </a:spcAft>
            </a:pPr>
            <a:endParaRPr lang="en-US" altLang="zh-CN" sz="1400" kern="100" dirty="0">
              <a:latin typeface="+mj-lt"/>
              <a:ea typeface="等线" panose="02010600030101010101" pitchFamily="2" charset="-122"/>
              <a:cs typeface="Times New Roman" panose="02020603050405020304" pitchFamily="18" charset="0"/>
            </a:endParaRPr>
          </a:p>
          <a:p>
            <a:r>
              <a:rPr lang="en-US" altLang="zh-CN" sz="1400" kern="100" dirty="0">
                <a:latin typeface="+mj-lt"/>
                <a:ea typeface="等线" panose="02010600030101010101" pitchFamily="2" charset="-122"/>
                <a:cs typeface="Times New Roman" panose="02020603050405020304" pitchFamily="18" charset="0"/>
              </a:rPr>
              <a:t>For the </a:t>
            </a:r>
            <a:r>
              <a:rPr lang="en-US" sz="1400" kern="0" dirty="0">
                <a:latin typeface="+mj-lt"/>
                <a:ea typeface="PingFangSC-Semibold"/>
                <a:cs typeface="Times New Roman" panose="02020603050405020304" pitchFamily="18" charset="0"/>
              </a:rPr>
              <a:t>Anderson-Darling test, the statistic is larger than corresponding critical values at different significant level as above. So we draw the same conclusion as previous tests.</a:t>
            </a:r>
            <a:endParaRPr lang="zh-CN" altLang="en-US" sz="1400" kern="100" dirty="0">
              <a:latin typeface="+mj-lt"/>
              <a:ea typeface="等线"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63773262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nodePh="1">
                                  <p:stCondLst>
                                    <p:cond delay="0"/>
                                  </p:stCondLst>
                                  <p:endCondLst>
                                    <p:cond evt="begin" delay="0">
                                      <p:tn val="5"/>
                                    </p:cond>
                                  </p:end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H_Text_1"/>
          <p:cNvSpPr/>
          <p:nvPr>
            <p:custDataLst>
              <p:tags r:id="rId2"/>
            </p:custDataLst>
          </p:nvPr>
        </p:nvSpPr>
        <p:spPr>
          <a:xfrm>
            <a:off x="297468" y="748996"/>
            <a:ext cx="2816347"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pPr marL="285750" indent="-285750">
              <a:lnSpc>
                <a:spcPct val="120000"/>
              </a:lnSpc>
              <a:buClr>
                <a:schemeClr val="accent1"/>
              </a:buClr>
              <a:buFont typeface="Wingdings" panose="05000000000000000000" pitchFamily="2" charset="2"/>
              <a:buChar char="n"/>
            </a:pPr>
            <a:endParaRPr lang="en-US" altLang="zh-CN" b="1" dirty="0">
              <a:solidFill>
                <a:schemeClr val="tx1">
                  <a:lumMod val="85000"/>
                  <a:lumOff val="15000"/>
                </a:schemeClr>
              </a:solidFill>
              <a:cs typeface="+mn-ea"/>
              <a:sym typeface="+mn-lt"/>
            </a:endParaRPr>
          </a:p>
        </p:txBody>
      </p:sp>
      <p:sp>
        <p:nvSpPr>
          <p:cNvPr id="2" name="标题 1"/>
          <p:cNvSpPr>
            <a:spLocks noGrp="1"/>
          </p:cNvSpPr>
          <p:nvPr>
            <p:ph type="title"/>
          </p:nvPr>
        </p:nvSpPr>
        <p:spPr>
          <a:xfrm>
            <a:off x="611560" y="376076"/>
            <a:ext cx="8139644" cy="493395"/>
          </a:xfrm>
        </p:spPr>
        <p:txBody>
          <a:bodyPr>
            <a:normAutofit fontScale="90000"/>
          </a:bodyPr>
          <a:lstStyle/>
          <a:p>
            <a:br>
              <a:rPr lang="en-US" altLang="zh-CN" dirty="0">
                <a:latin typeface="+mn-lt"/>
                <a:ea typeface="+mn-ea"/>
                <a:cs typeface="+mn-ea"/>
                <a:sym typeface="+mn-lt"/>
              </a:rPr>
            </a:br>
            <a:br>
              <a:rPr lang="en-US" altLang="zh-CN" dirty="0">
                <a:latin typeface="+mn-lt"/>
                <a:ea typeface="+mn-ea"/>
                <a:cs typeface="+mn-ea"/>
                <a:sym typeface="+mn-lt"/>
              </a:rPr>
            </a:br>
            <a:r>
              <a:rPr lang="en-US" altLang="zh-CN" dirty="0">
                <a:latin typeface="+mn-lt"/>
                <a:ea typeface="+mn-ea"/>
                <a:cs typeface="+mn-ea"/>
                <a:sym typeface="+mn-lt"/>
              </a:rPr>
              <a:t>Multi-linear regression models</a:t>
            </a:r>
            <a:br>
              <a:rPr lang="en-US" altLang="zh-CN" dirty="0">
                <a:latin typeface="+mn-lt"/>
                <a:ea typeface="+mn-ea"/>
                <a:cs typeface="+mn-ea"/>
                <a:sym typeface="+mn-lt"/>
              </a:rPr>
            </a:br>
            <a:endParaRPr lang="zh-CN" altLang="en-US" dirty="0">
              <a:latin typeface="+mn-lt"/>
              <a:ea typeface="+mn-ea"/>
              <a:cs typeface="+mn-ea"/>
              <a:sym typeface="+mn-lt"/>
            </a:endParaRPr>
          </a:p>
        </p:txBody>
      </p:sp>
      <p:sp>
        <p:nvSpPr>
          <p:cNvPr id="4" name="矩形 3">
            <a:extLst>
              <a:ext uri="{FF2B5EF4-FFF2-40B4-BE49-F238E27FC236}">
                <a16:creationId xmlns:a16="http://schemas.microsoft.com/office/drawing/2014/main" id="{8AC6A19C-7E29-41B5-AE2B-05AE0599F4D4}"/>
              </a:ext>
            </a:extLst>
          </p:cNvPr>
          <p:cNvSpPr/>
          <p:nvPr/>
        </p:nvSpPr>
        <p:spPr>
          <a:xfrm>
            <a:off x="539552" y="869471"/>
            <a:ext cx="2114681" cy="307777"/>
          </a:xfrm>
          <a:prstGeom prst="rect">
            <a:avLst/>
          </a:prstGeom>
        </p:spPr>
        <p:txBody>
          <a:bodyPr wrap="none">
            <a:spAutoFit/>
          </a:bodyPr>
          <a:lstStyle/>
          <a:p>
            <a:r>
              <a:rPr lang="en-US" altLang="zh-CN" sz="1400" i="1" dirty="0"/>
              <a:t>Box-Cox transformation </a:t>
            </a:r>
            <a:endParaRPr lang="zh-CN" altLang="en-US" sz="1400" i="1" dirty="0"/>
          </a:p>
        </p:txBody>
      </p:sp>
      <p:sp>
        <p:nvSpPr>
          <p:cNvPr id="5" name="矩形 4">
            <a:extLst>
              <a:ext uri="{FF2B5EF4-FFF2-40B4-BE49-F238E27FC236}">
                <a16:creationId xmlns:a16="http://schemas.microsoft.com/office/drawing/2014/main" id="{1A9A38F4-E67B-4D9A-BB21-32A9624CBCD8}"/>
              </a:ext>
            </a:extLst>
          </p:cNvPr>
          <p:cNvSpPr/>
          <p:nvPr/>
        </p:nvSpPr>
        <p:spPr>
          <a:xfrm>
            <a:off x="755576" y="4453654"/>
            <a:ext cx="2658035" cy="307777"/>
          </a:xfrm>
          <a:prstGeom prst="rect">
            <a:avLst/>
          </a:prstGeom>
        </p:spPr>
        <p:txBody>
          <a:bodyPr wrap="none">
            <a:spAutoFit/>
          </a:bodyPr>
          <a:lstStyle/>
          <a:p>
            <a:r>
              <a:rPr lang="en-US" altLang="zh-CN" sz="1400" dirty="0"/>
              <a:t>We choose lambda to be 0.55. </a:t>
            </a:r>
            <a:endParaRPr lang="zh-CN" altLang="en-US" sz="1400" dirty="0"/>
          </a:p>
        </p:txBody>
      </p:sp>
      <p:pic>
        <p:nvPicPr>
          <p:cNvPr id="7" name="Picture 6">
            <a:extLst>
              <a:ext uri="{FF2B5EF4-FFF2-40B4-BE49-F238E27FC236}">
                <a16:creationId xmlns:a16="http://schemas.microsoft.com/office/drawing/2014/main" id="{0BBBB647-DAF6-5741-B792-C5FCC8AA4C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3648" y="1168346"/>
            <a:ext cx="5328592" cy="3147590"/>
          </a:xfrm>
          <a:prstGeom prst="rect">
            <a:avLst/>
          </a:prstGeom>
        </p:spPr>
      </p:pic>
    </p:spTree>
    <p:custDataLst>
      <p:tags r:id="rId1"/>
    </p:custDataLst>
    <p:extLst>
      <p:ext uri="{BB962C8B-B14F-4D97-AF65-F5344CB8AC3E}">
        <p14:creationId xmlns:p14="http://schemas.microsoft.com/office/powerpoint/2010/main" val="323932979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nodePh="1">
                                  <p:stCondLst>
                                    <p:cond delay="0"/>
                                  </p:stCondLst>
                                  <p:endCondLst>
                                    <p:cond evt="begin" delay="0">
                                      <p:tn val="5"/>
                                    </p:cond>
                                  </p:end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H_Text_1"/>
          <p:cNvSpPr/>
          <p:nvPr>
            <p:custDataLst>
              <p:tags r:id="rId2"/>
            </p:custDataLst>
          </p:nvPr>
        </p:nvSpPr>
        <p:spPr>
          <a:xfrm>
            <a:off x="747540" y="839414"/>
            <a:ext cx="2816347"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pPr>
              <a:lnSpc>
                <a:spcPct val="120000"/>
              </a:lnSpc>
              <a:buClr>
                <a:schemeClr val="accent1"/>
              </a:buClr>
            </a:pPr>
            <a:endParaRPr lang="en-US" altLang="zh-CN" b="1" dirty="0">
              <a:solidFill>
                <a:schemeClr val="tx1">
                  <a:lumMod val="85000"/>
                  <a:lumOff val="15000"/>
                </a:schemeClr>
              </a:solidFill>
              <a:cs typeface="+mn-ea"/>
              <a:sym typeface="+mn-lt"/>
            </a:endParaRPr>
          </a:p>
        </p:txBody>
      </p:sp>
      <p:sp>
        <p:nvSpPr>
          <p:cNvPr id="2" name="标题 1"/>
          <p:cNvSpPr>
            <a:spLocks noGrp="1"/>
          </p:cNvSpPr>
          <p:nvPr>
            <p:ph type="title"/>
          </p:nvPr>
        </p:nvSpPr>
        <p:spPr>
          <a:xfrm>
            <a:off x="611560" y="376076"/>
            <a:ext cx="8139644" cy="493395"/>
          </a:xfrm>
        </p:spPr>
        <p:txBody>
          <a:bodyPr>
            <a:normAutofit fontScale="90000"/>
          </a:bodyPr>
          <a:lstStyle/>
          <a:p>
            <a:br>
              <a:rPr lang="en-US" altLang="zh-CN" dirty="0">
                <a:latin typeface="+mn-lt"/>
                <a:ea typeface="+mn-ea"/>
                <a:cs typeface="+mn-ea"/>
                <a:sym typeface="+mn-lt"/>
              </a:rPr>
            </a:br>
            <a:br>
              <a:rPr lang="en-US" altLang="zh-CN" dirty="0">
                <a:latin typeface="+mn-lt"/>
                <a:ea typeface="+mn-ea"/>
                <a:cs typeface="+mn-ea"/>
                <a:sym typeface="+mn-lt"/>
              </a:rPr>
            </a:br>
            <a:r>
              <a:rPr lang="en-US" altLang="zh-CN" dirty="0">
                <a:latin typeface="+mn-lt"/>
                <a:ea typeface="+mn-ea"/>
                <a:cs typeface="+mn-ea"/>
                <a:sym typeface="+mn-lt"/>
              </a:rPr>
              <a:t>Multi-linear regression models</a:t>
            </a:r>
            <a:br>
              <a:rPr lang="en-US" altLang="zh-CN" dirty="0">
                <a:latin typeface="+mn-lt"/>
                <a:ea typeface="+mn-ea"/>
                <a:cs typeface="+mn-ea"/>
                <a:sym typeface="+mn-lt"/>
              </a:rPr>
            </a:br>
            <a:endParaRPr lang="zh-CN" altLang="en-US" dirty="0">
              <a:latin typeface="+mn-lt"/>
              <a:ea typeface="+mn-ea"/>
              <a:cs typeface="+mn-ea"/>
              <a:sym typeface="+mn-lt"/>
            </a:endParaRPr>
          </a:p>
        </p:txBody>
      </p:sp>
      <p:sp>
        <p:nvSpPr>
          <p:cNvPr id="8" name="TextBox 7">
            <a:extLst>
              <a:ext uri="{FF2B5EF4-FFF2-40B4-BE49-F238E27FC236}">
                <a16:creationId xmlns:a16="http://schemas.microsoft.com/office/drawing/2014/main" id="{A8B36947-996A-1546-8D1F-97D5B6EDD546}"/>
              </a:ext>
            </a:extLst>
          </p:cNvPr>
          <p:cNvSpPr txBox="1"/>
          <p:nvPr/>
        </p:nvSpPr>
        <p:spPr>
          <a:xfrm>
            <a:off x="611560" y="839414"/>
            <a:ext cx="4599272" cy="307777"/>
          </a:xfrm>
          <a:prstGeom prst="rect">
            <a:avLst/>
          </a:prstGeom>
          <a:noFill/>
        </p:spPr>
        <p:txBody>
          <a:bodyPr wrap="none" rtlCol="0">
            <a:spAutoFit/>
          </a:bodyPr>
          <a:lstStyle/>
          <a:p>
            <a:r>
              <a:rPr lang="en-US" sz="1400" dirty="0"/>
              <a:t>We fit a new OLS model after Box-Cox transformation</a:t>
            </a:r>
          </a:p>
        </p:txBody>
      </p:sp>
      <p:pic>
        <p:nvPicPr>
          <p:cNvPr id="12" name="Picture 11">
            <a:extLst>
              <a:ext uri="{FF2B5EF4-FFF2-40B4-BE49-F238E27FC236}">
                <a16:creationId xmlns:a16="http://schemas.microsoft.com/office/drawing/2014/main" id="{4E6C80B6-03A6-C443-B10F-B5A316360F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70" y="1612161"/>
            <a:ext cx="4380210" cy="2469190"/>
          </a:xfrm>
          <a:prstGeom prst="rect">
            <a:avLst/>
          </a:prstGeom>
        </p:spPr>
      </p:pic>
      <p:pic>
        <p:nvPicPr>
          <p:cNvPr id="14" name="Picture 13">
            <a:extLst>
              <a:ext uri="{FF2B5EF4-FFF2-40B4-BE49-F238E27FC236}">
                <a16:creationId xmlns:a16="http://schemas.microsoft.com/office/drawing/2014/main" id="{08E25CC3-1CC3-E245-9527-8D5D555B64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2880" y="555526"/>
            <a:ext cx="3611568" cy="3591452"/>
          </a:xfrm>
          <a:prstGeom prst="rect">
            <a:avLst/>
          </a:prstGeom>
        </p:spPr>
      </p:pic>
    </p:spTree>
    <p:custDataLst>
      <p:tags r:id="rId1"/>
    </p:custDataLst>
    <p:extLst>
      <p:ext uri="{BB962C8B-B14F-4D97-AF65-F5344CB8AC3E}">
        <p14:creationId xmlns:p14="http://schemas.microsoft.com/office/powerpoint/2010/main" val="33126379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nodePh="1">
                                  <p:stCondLst>
                                    <p:cond delay="0"/>
                                  </p:stCondLst>
                                  <p:endCondLst>
                                    <p:cond evt="begin" delay="0">
                                      <p:tn val="5"/>
                                    </p:cond>
                                  </p:end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H_Text_1"/>
          <p:cNvSpPr/>
          <p:nvPr>
            <p:custDataLst>
              <p:tags r:id="rId2"/>
            </p:custDataLst>
          </p:nvPr>
        </p:nvSpPr>
        <p:spPr>
          <a:xfrm>
            <a:off x="323528" y="786897"/>
            <a:ext cx="2816347"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pPr>
              <a:lnSpc>
                <a:spcPct val="120000"/>
              </a:lnSpc>
              <a:buClr>
                <a:schemeClr val="accent1"/>
              </a:buClr>
            </a:pPr>
            <a:endParaRPr lang="en-US" altLang="zh-CN" b="1" dirty="0">
              <a:solidFill>
                <a:schemeClr val="tx1">
                  <a:lumMod val="85000"/>
                  <a:lumOff val="15000"/>
                </a:schemeClr>
              </a:solidFill>
              <a:cs typeface="+mn-ea"/>
              <a:sym typeface="+mn-lt"/>
            </a:endParaRPr>
          </a:p>
        </p:txBody>
      </p:sp>
      <p:sp>
        <p:nvSpPr>
          <p:cNvPr id="2" name="标题 1"/>
          <p:cNvSpPr>
            <a:spLocks noGrp="1"/>
          </p:cNvSpPr>
          <p:nvPr>
            <p:ph type="title"/>
          </p:nvPr>
        </p:nvSpPr>
        <p:spPr>
          <a:xfrm>
            <a:off x="611560" y="376076"/>
            <a:ext cx="8139644" cy="493395"/>
          </a:xfrm>
        </p:spPr>
        <p:txBody>
          <a:bodyPr>
            <a:normAutofit fontScale="90000"/>
          </a:bodyPr>
          <a:lstStyle/>
          <a:p>
            <a:br>
              <a:rPr lang="en-US" altLang="zh-CN" dirty="0">
                <a:latin typeface="+mn-lt"/>
                <a:ea typeface="+mn-ea"/>
                <a:cs typeface="+mn-ea"/>
                <a:sym typeface="+mn-lt"/>
              </a:rPr>
            </a:br>
            <a:br>
              <a:rPr lang="en-US" altLang="zh-CN" dirty="0">
                <a:latin typeface="+mn-lt"/>
                <a:ea typeface="+mn-ea"/>
                <a:cs typeface="+mn-ea"/>
                <a:sym typeface="+mn-lt"/>
              </a:rPr>
            </a:br>
            <a:r>
              <a:rPr lang="en-US" altLang="zh-CN" dirty="0">
                <a:latin typeface="+mn-lt"/>
                <a:ea typeface="+mn-ea"/>
                <a:cs typeface="+mn-ea"/>
                <a:sym typeface="+mn-lt"/>
              </a:rPr>
              <a:t>Multi-linear regression models</a:t>
            </a:r>
            <a:br>
              <a:rPr lang="en-US" altLang="zh-CN" dirty="0">
                <a:latin typeface="+mn-lt"/>
                <a:ea typeface="+mn-ea"/>
                <a:cs typeface="+mn-ea"/>
                <a:sym typeface="+mn-lt"/>
              </a:rPr>
            </a:br>
            <a:endParaRPr lang="zh-CN" altLang="en-US" dirty="0">
              <a:latin typeface="+mn-lt"/>
              <a:ea typeface="+mn-ea"/>
              <a:cs typeface="+mn-ea"/>
              <a:sym typeface="+mn-lt"/>
            </a:endParaRPr>
          </a:p>
        </p:txBody>
      </p:sp>
      <p:sp>
        <p:nvSpPr>
          <p:cNvPr id="4" name="矩形 3">
            <a:extLst>
              <a:ext uri="{FF2B5EF4-FFF2-40B4-BE49-F238E27FC236}">
                <a16:creationId xmlns:a16="http://schemas.microsoft.com/office/drawing/2014/main" id="{8AC6A19C-7E29-41B5-AE2B-05AE0599F4D4}"/>
              </a:ext>
            </a:extLst>
          </p:cNvPr>
          <p:cNvSpPr/>
          <p:nvPr/>
        </p:nvSpPr>
        <p:spPr>
          <a:xfrm>
            <a:off x="588668" y="840227"/>
            <a:ext cx="5953874" cy="307777"/>
          </a:xfrm>
          <a:prstGeom prst="rect">
            <a:avLst/>
          </a:prstGeom>
        </p:spPr>
        <p:txBody>
          <a:bodyPr wrap="none">
            <a:spAutoFit/>
          </a:bodyPr>
          <a:lstStyle/>
          <a:p>
            <a:r>
              <a:rPr lang="en-US" altLang="zh-CN" sz="1400" i="1" dirty="0"/>
              <a:t>Externally studentized residual plot and </a:t>
            </a:r>
            <a:r>
              <a:rPr lang="nl-NL" altLang="zh-CN" sz="1400" i="1" dirty="0"/>
              <a:t>Q-Q plot </a:t>
            </a:r>
            <a:r>
              <a:rPr lang="nl-NL" altLang="zh-CN" sz="1400" i="1" dirty="0" err="1"/>
              <a:t>after</a:t>
            </a:r>
            <a:r>
              <a:rPr lang="nl-NL" altLang="zh-CN" sz="1400" i="1" dirty="0"/>
              <a:t> box_cox transform:</a:t>
            </a:r>
            <a:endParaRPr lang="zh-CN" altLang="en-US" sz="1400" i="1" dirty="0"/>
          </a:p>
        </p:txBody>
      </p:sp>
      <p:pic>
        <p:nvPicPr>
          <p:cNvPr id="7" name="Picture 6">
            <a:extLst>
              <a:ext uri="{FF2B5EF4-FFF2-40B4-BE49-F238E27FC236}">
                <a16:creationId xmlns:a16="http://schemas.microsoft.com/office/drawing/2014/main" id="{2B8E9385-EE40-004B-BABD-0CCF7D1129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502" y="1531774"/>
            <a:ext cx="4084804" cy="2752328"/>
          </a:xfrm>
          <a:prstGeom prst="rect">
            <a:avLst/>
          </a:prstGeom>
        </p:spPr>
      </p:pic>
      <p:pic>
        <p:nvPicPr>
          <p:cNvPr id="9" name="Picture 8">
            <a:extLst>
              <a:ext uri="{FF2B5EF4-FFF2-40B4-BE49-F238E27FC236}">
                <a16:creationId xmlns:a16="http://schemas.microsoft.com/office/drawing/2014/main" id="{73CABF20-CB81-C74E-85BC-BD6CDEAD87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3968" y="1531774"/>
            <a:ext cx="4206297" cy="2883698"/>
          </a:xfrm>
          <a:prstGeom prst="rect">
            <a:avLst/>
          </a:prstGeom>
        </p:spPr>
      </p:pic>
    </p:spTree>
    <p:custDataLst>
      <p:tags r:id="rId1"/>
    </p:custDataLst>
    <p:extLst>
      <p:ext uri="{BB962C8B-B14F-4D97-AF65-F5344CB8AC3E}">
        <p14:creationId xmlns:p14="http://schemas.microsoft.com/office/powerpoint/2010/main" val="17216862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nodePh="1">
                                  <p:stCondLst>
                                    <p:cond delay="0"/>
                                  </p:stCondLst>
                                  <p:endCondLst>
                                    <p:cond evt="begin" delay="0">
                                      <p:tn val="5"/>
                                    </p:cond>
                                  </p:end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H_Text_1"/>
          <p:cNvSpPr/>
          <p:nvPr>
            <p:custDataLst>
              <p:tags r:id="rId2"/>
            </p:custDataLst>
          </p:nvPr>
        </p:nvSpPr>
        <p:spPr>
          <a:xfrm>
            <a:off x="352772" y="745243"/>
            <a:ext cx="2816347"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pPr marL="285750" indent="-285750">
              <a:lnSpc>
                <a:spcPct val="120000"/>
              </a:lnSpc>
              <a:buClr>
                <a:schemeClr val="accent1"/>
              </a:buClr>
              <a:buFont typeface="Wingdings" panose="05000000000000000000" pitchFamily="2" charset="2"/>
              <a:buChar char="n"/>
            </a:pPr>
            <a:endParaRPr lang="en-US" altLang="zh-CN" b="1" dirty="0">
              <a:solidFill>
                <a:schemeClr val="tx1">
                  <a:lumMod val="85000"/>
                  <a:lumOff val="15000"/>
                </a:schemeClr>
              </a:solidFill>
              <a:cs typeface="+mn-ea"/>
              <a:sym typeface="+mn-lt"/>
            </a:endParaRPr>
          </a:p>
        </p:txBody>
      </p:sp>
      <p:sp>
        <p:nvSpPr>
          <p:cNvPr id="2" name="标题 1"/>
          <p:cNvSpPr>
            <a:spLocks noGrp="1"/>
          </p:cNvSpPr>
          <p:nvPr>
            <p:ph type="title"/>
          </p:nvPr>
        </p:nvSpPr>
        <p:spPr>
          <a:xfrm>
            <a:off x="611560" y="376076"/>
            <a:ext cx="8139644" cy="493395"/>
          </a:xfrm>
        </p:spPr>
        <p:txBody>
          <a:bodyPr>
            <a:normAutofit fontScale="90000"/>
          </a:bodyPr>
          <a:lstStyle/>
          <a:p>
            <a:br>
              <a:rPr lang="en-US" altLang="zh-CN" dirty="0">
                <a:latin typeface="+mn-lt"/>
                <a:ea typeface="+mn-ea"/>
                <a:cs typeface="+mn-ea"/>
                <a:sym typeface="+mn-lt"/>
              </a:rPr>
            </a:br>
            <a:br>
              <a:rPr lang="en-US" altLang="zh-CN" dirty="0">
                <a:latin typeface="+mn-lt"/>
                <a:ea typeface="+mn-ea"/>
                <a:cs typeface="+mn-ea"/>
                <a:sym typeface="+mn-lt"/>
              </a:rPr>
            </a:br>
            <a:r>
              <a:rPr lang="en-US" altLang="zh-CN" dirty="0">
                <a:latin typeface="+mn-lt"/>
                <a:ea typeface="+mn-ea"/>
                <a:cs typeface="+mn-ea"/>
                <a:sym typeface="+mn-lt"/>
              </a:rPr>
              <a:t>Multi-linear regression models</a:t>
            </a:r>
            <a:br>
              <a:rPr lang="en-US" altLang="zh-CN" dirty="0">
                <a:latin typeface="+mn-lt"/>
                <a:ea typeface="+mn-ea"/>
                <a:cs typeface="+mn-ea"/>
                <a:sym typeface="+mn-lt"/>
              </a:rPr>
            </a:br>
            <a:endParaRPr lang="zh-CN" altLang="en-US" dirty="0">
              <a:latin typeface="+mn-lt"/>
              <a:ea typeface="+mn-ea"/>
              <a:cs typeface="+mn-ea"/>
              <a:sym typeface="+mn-lt"/>
            </a:endParaRPr>
          </a:p>
        </p:txBody>
      </p:sp>
      <p:sp>
        <p:nvSpPr>
          <p:cNvPr id="4" name="矩形 3">
            <a:extLst>
              <a:ext uri="{FF2B5EF4-FFF2-40B4-BE49-F238E27FC236}">
                <a16:creationId xmlns:a16="http://schemas.microsoft.com/office/drawing/2014/main" id="{8AC6A19C-7E29-41B5-AE2B-05AE0599F4D4}"/>
              </a:ext>
            </a:extLst>
          </p:cNvPr>
          <p:cNvSpPr/>
          <p:nvPr/>
        </p:nvSpPr>
        <p:spPr>
          <a:xfrm>
            <a:off x="611560" y="861266"/>
            <a:ext cx="4113627" cy="307777"/>
          </a:xfrm>
          <a:prstGeom prst="rect">
            <a:avLst/>
          </a:prstGeom>
        </p:spPr>
        <p:txBody>
          <a:bodyPr wrap="none">
            <a:spAutoFit/>
          </a:bodyPr>
          <a:lstStyle/>
          <a:p>
            <a:r>
              <a:rPr lang="en-US" altLang="zh-CN" sz="1400" i="1" kern="0" dirty="0">
                <a:latin typeface="Helvetica" panose="020B0604020202020204" pitchFamily="34" charset="0"/>
                <a:ea typeface="PingFangSC-Semibold"/>
                <a:cs typeface="Times New Roman" panose="02020603050405020304" pitchFamily="18" charset="0"/>
              </a:rPr>
              <a:t>Normality test of </a:t>
            </a:r>
            <a:r>
              <a:rPr lang="en-US" altLang="zh-CN" sz="1400" i="1" kern="0" dirty="0" err="1">
                <a:latin typeface="Helvetica" panose="020B0604020202020204" pitchFamily="34" charset="0"/>
                <a:ea typeface="PingFangSC-Semibold"/>
                <a:cs typeface="Times New Roman" panose="02020603050405020304" pitchFamily="18" charset="0"/>
              </a:rPr>
              <a:t>extresid</a:t>
            </a:r>
            <a:r>
              <a:rPr lang="en-US" altLang="zh-CN" sz="1400" i="1" kern="0" dirty="0">
                <a:latin typeface="Helvetica" panose="020B0604020202020204" pitchFamily="34" charset="0"/>
                <a:ea typeface="PingFangSC-Semibold"/>
                <a:cs typeface="Times New Roman" panose="02020603050405020304" pitchFamily="18" charset="0"/>
              </a:rPr>
              <a:t> after B-C transformation</a:t>
            </a:r>
            <a:endParaRPr lang="zh-CN" altLang="en-US" sz="1400" i="1" dirty="0"/>
          </a:p>
        </p:txBody>
      </p:sp>
      <p:graphicFrame>
        <p:nvGraphicFramePr>
          <p:cNvPr id="3" name="表格 2">
            <a:extLst>
              <a:ext uri="{FF2B5EF4-FFF2-40B4-BE49-F238E27FC236}">
                <a16:creationId xmlns:a16="http://schemas.microsoft.com/office/drawing/2014/main" id="{81FCEEED-257A-4895-A679-3775C76C9B0C}"/>
              </a:ext>
            </a:extLst>
          </p:cNvPr>
          <p:cNvGraphicFramePr>
            <a:graphicFrameLocks noGrp="1"/>
          </p:cNvGraphicFramePr>
          <p:nvPr>
            <p:extLst>
              <p:ext uri="{D42A27DB-BD31-4B8C-83A1-F6EECF244321}">
                <p14:modId xmlns:p14="http://schemas.microsoft.com/office/powerpoint/2010/main" val="2610352302"/>
              </p:ext>
            </p:extLst>
          </p:nvPr>
        </p:nvGraphicFramePr>
        <p:xfrm>
          <a:off x="755576" y="1707654"/>
          <a:ext cx="7344816" cy="1539240"/>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4215030939"/>
                    </a:ext>
                  </a:extLst>
                </a:gridCol>
                <a:gridCol w="2160240">
                  <a:extLst>
                    <a:ext uri="{9D8B030D-6E8A-4147-A177-3AD203B41FA5}">
                      <a16:colId xmlns:a16="http://schemas.microsoft.com/office/drawing/2014/main" val="3004855542"/>
                    </a:ext>
                  </a:extLst>
                </a:gridCol>
                <a:gridCol w="2736304">
                  <a:extLst>
                    <a:ext uri="{9D8B030D-6E8A-4147-A177-3AD203B41FA5}">
                      <a16:colId xmlns:a16="http://schemas.microsoft.com/office/drawing/2014/main" val="444362518"/>
                    </a:ext>
                  </a:extLst>
                </a:gridCol>
              </a:tblGrid>
              <a:tr h="370840">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Test method</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0">
                          <a:effectLst/>
                          <a:latin typeface="Times New Roman" panose="02020603050405020304" pitchFamily="18" charset="0"/>
                          <a:ea typeface="PingFangSC-Semibold"/>
                          <a:cs typeface="Times New Roman" panose="02020603050405020304" pitchFamily="18" charset="0"/>
                        </a:rPr>
                        <a:t>statistic</a:t>
                      </a:r>
                      <a:endParaRPr lang="zh-CN" sz="1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p-value</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60555899"/>
                  </a:ext>
                </a:extLst>
              </a:tr>
              <a:tr h="370840">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Shapiro-Wilk test</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0.9914</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3.1467e-9</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072582"/>
                  </a:ext>
                </a:extLst>
              </a:tr>
              <a:tr h="370840">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K-S test</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0.0397</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0.0045</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67873370"/>
                  </a:ext>
                </a:extLst>
              </a:tr>
              <a:tr h="370840">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Anderson-Darling test</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4.5914</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[0.575, 0.655, 0.786, 0.916, 1.09 ] </a:t>
                      </a:r>
                    </a:p>
                    <a:p>
                      <a:pPr algn="ctr">
                        <a:spcAft>
                          <a:spcPts val="0"/>
                        </a:spcAft>
                      </a:pPr>
                      <a:r>
                        <a:rPr lang="en-US" sz="1400" kern="0" dirty="0">
                          <a:effectLst/>
                          <a:latin typeface="Times New Roman" panose="02020603050405020304" pitchFamily="18" charset="0"/>
                          <a:ea typeface="PingFangSC-Semibold"/>
                          <a:cs typeface="Times New Roman" panose="02020603050405020304" pitchFamily="18" charset="0"/>
                        </a:rPr>
                        <a:t>[15. , 10. ,  5. ,  2.5,  1. ]</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36617613"/>
                  </a:ext>
                </a:extLst>
              </a:tr>
            </a:tbl>
          </a:graphicData>
        </a:graphic>
      </p:graphicFrame>
      <p:sp>
        <p:nvSpPr>
          <p:cNvPr id="5" name="文本框 4">
            <a:extLst>
              <a:ext uri="{FF2B5EF4-FFF2-40B4-BE49-F238E27FC236}">
                <a16:creationId xmlns:a16="http://schemas.microsoft.com/office/drawing/2014/main" id="{D72BF927-F7FC-486D-B294-400F613239B0}"/>
              </a:ext>
            </a:extLst>
          </p:cNvPr>
          <p:cNvSpPr txBox="1"/>
          <p:nvPr/>
        </p:nvSpPr>
        <p:spPr>
          <a:xfrm>
            <a:off x="755576" y="3610994"/>
            <a:ext cx="5328592" cy="307777"/>
          </a:xfrm>
          <a:prstGeom prst="rect">
            <a:avLst/>
          </a:prstGeom>
          <a:noFill/>
        </p:spPr>
        <p:txBody>
          <a:bodyPr wrap="square" rtlCol="0">
            <a:spAutoFit/>
          </a:bodyPr>
          <a:lstStyle/>
          <a:p>
            <a:r>
              <a:rPr lang="en-US" altLang="zh-CN" sz="1400" dirty="0"/>
              <a:t>It shows that the transformation doesn’t work.</a:t>
            </a:r>
            <a:endParaRPr lang="zh-CN" altLang="en-US" sz="1400" dirty="0"/>
          </a:p>
        </p:txBody>
      </p:sp>
    </p:spTree>
    <p:custDataLst>
      <p:tags r:id="rId1"/>
    </p:custDataLst>
    <p:extLst>
      <p:ext uri="{BB962C8B-B14F-4D97-AF65-F5344CB8AC3E}">
        <p14:creationId xmlns:p14="http://schemas.microsoft.com/office/powerpoint/2010/main" val="207948682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nodePh="1">
                                  <p:stCondLst>
                                    <p:cond delay="0"/>
                                  </p:stCondLst>
                                  <p:endCondLst>
                                    <p:cond evt="begin" delay="0">
                                      <p:tn val="5"/>
                                    </p:cond>
                                  </p:end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1778" y="2455320"/>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ea"/>
                <a:sym typeface="+mn-lt"/>
              </a:rPr>
              <a:t>Introduction</a:t>
            </a:r>
            <a:endParaRPr lang="zh-CN" altLang="en-US" sz="2000" b="1" dirty="0">
              <a:cs typeface="+mn-ea"/>
              <a:sym typeface="+mn-lt"/>
            </a:endParaRPr>
          </a:p>
        </p:txBody>
      </p:sp>
      <p:sp>
        <p:nvSpPr>
          <p:cNvPr id="18" name="椭圆 11"/>
          <p:cNvSpPr/>
          <p:nvPr/>
        </p:nvSpPr>
        <p:spPr>
          <a:xfrm>
            <a:off x="4097564"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bg1"/>
                </a:solidFill>
                <a:latin typeface="Impact" panose="020B0806030902050204" pitchFamily="34" charset="0"/>
                <a:cs typeface="+mn-ea"/>
                <a:sym typeface="+mn-lt"/>
              </a:rPr>
              <a:t>01</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531891" y="3113804"/>
            <a:ext cx="0" cy="14810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50104" y="3414810"/>
            <a:ext cx="1728000" cy="276999"/>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cs typeface="+mn-ea"/>
                <a:sym typeface="+mn-lt"/>
              </a:rPr>
              <a:t>Background </a:t>
            </a:r>
            <a:endParaRPr lang="zh-CN" altLang="en-US" sz="1200" dirty="0">
              <a:cs typeface="+mn-ea"/>
              <a:sym typeface="+mn-lt"/>
            </a:endParaRPr>
          </a:p>
        </p:txBody>
      </p:sp>
      <p:sp>
        <p:nvSpPr>
          <p:cNvPr id="15" name="TextBox 14"/>
          <p:cNvSpPr txBox="1"/>
          <p:nvPr/>
        </p:nvSpPr>
        <p:spPr>
          <a:xfrm>
            <a:off x="4750104" y="3715813"/>
            <a:ext cx="1728000" cy="276999"/>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cs typeface="+mn-ea"/>
                <a:sym typeface="+mn-lt"/>
              </a:rPr>
              <a:t>Data Exploration</a:t>
            </a:r>
            <a:endParaRPr lang="zh-CN" altLang="en-US" sz="1200" dirty="0">
              <a:cs typeface="+mn-ea"/>
              <a:sym typeface="+mn-lt"/>
            </a:endParaRPr>
          </a:p>
        </p:txBody>
      </p:sp>
      <p:sp>
        <p:nvSpPr>
          <p:cNvPr id="16" name="TextBox 15"/>
          <p:cNvSpPr txBox="1"/>
          <p:nvPr/>
        </p:nvSpPr>
        <p:spPr>
          <a:xfrm>
            <a:off x="4750104" y="4016816"/>
            <a:ext cx="1728000" cy="276999"/>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cs typeface="+mn-ea"/>
                <a:sym typeface="+mn-lt"/>
              </a:rPr>
              <a:t>Data Preprocessing</a:t>
            </a:r>
            <a:endParaRPr lang="zh-CN" altLang="en-US" sz="1200" dirty="0">
              <a:cs typeface="+mn-ea"/>
              <a:sym typeface="+mn-lt"/>
            </a:endParaRPr>
          </a:p>
        </p:txBody>
      </p:sp>
      <p:sp>
        <p:nvSpPr>
          <p:cNvPr id="17" name="KSO_Shape"/>
          <p:cNvSpPr/>
          <p:nvPr/>
        </p:nvSpPr>
        <p:spPr bwMode="auto">
          <a:xfrm>
            <a:off x="3707904" y="3544781"/>
            <a:ext cx="449760" cy="610534"/>
          </a:xfrm>
          <a:custGeom>
            <a:avLst/>
            <a:gdLst>
              <a:gd name="T0" fmla="*/ 1224924 w 2376488"/>
              <a:gd name="T1" fmla="*/ 2761395 h 3225800"/>
              <a:gd name="T2" fmla="*/ 1200514 w 2376488"/>
              <a:gd name="T3" fmla="*/ 2844137 h 3225800"/>
              <a:gd name="T4" fmla="*/ 434302 w 2376488"/>
              <a:gd name="T5" fmla="*/ 2840318 h 3225800"/>
              <a:gd name="T6" fmla="*/ 417817 w 2376488"/>
              <a:gd name="T7" fmla="*/ 2755348 h 3225800"/>
              <a:gd name="T8" fmla="*/ 1946947 w 2376488"/>
              <a:gd name="T9" fmla="*/ 2276790 h 3225800"/>
              <a:gd name="T10" fmla="*/ 2007871 w 2376488"/>
              <a:gd name="T11" fmla="*/ 2336867 h 3225800"/>
              <a:gd name="T12" fmla="*/ 1960274 w 2376488"/>
              <a:gd name="T13" fmla="*/ 2408268 h 3225800"/>
              <a:gd name="T14" fmla="*/ 421315 w 2376488"/>
              <a:gd name="T15" fmla="*/ 2381532 h 3225800"/>
              <a:gd name="T16" fmla="*/ 429565 w 2376488"/>
              <a:gd name="T17" fmla="*/ 2296291 h 3225800"/>
              <a:gd name="T18" fmla="*/ 1966620 w 2376488"/>
              <a:gd name="T19" fmla="*/ 1981797 h 3225800"/>
              <a:gd name="T20" fmla="*/ 2006602 w 2376488"/>
              <a:gd name="T21" fmla="*/ 2057463 h 3225800"/>
              <a:gd name="T22" fmla="*/ 1940284 w 2376488"/>
              <a:gd name="T23" fmla="*/ 2111375 h 3225800"/>
              <a:gd name="T24" fmla="*/ 412748 w 2376488"/>
              <a:gd name="T25" fmla="*/ 2064084 h 3225800"/>
              <a:gd name="T26" fmla="*/ 445431 w 2376488"/>
              <a:gd name="T27" fmla="*/ 1984634 h 3225800"/>
              <a:gd name="T28" fmla="*/ 1983438 w 2376488"/>
              <a:gd name="T29" fmla="*/ 1691813 h 3225800"/>
              <a:gd name="T30" fmla="*/ 1999621 w 2376488"/>
              <a:gd name="T31" fmla="*/ 1776110 h 3225800"/>
              <a:gd name="T32" fmla="*/ 464152 w 2376488"/>
              <a:gd name="T33" fmla="*/ 1809766 h 3225800"/>
              <a:gd name="T34" fmla="*/ 409575 w 2376488"/>
              <a:gd name="T35" fmla="*/ 1743712 h 3225800"/>
              <a:gd name="T36" fmla="*/ 464152 w 2376488"/>
              <a:gd name="T37" fmla="*/ 1677973 h 3225800"/>
              <a:gd name="T38" fmla="*/ 839503 w 2376488"/>
              <a:gd name="T39" fmla="*/ 1405929 h 3225800"/>
              <a:gd name="T40" fmla="*/ 831271 w 2376488"/>
              <a:gd name="T41" fmla="*/ 1491484 h 3225800"/>
              <a:gd name="T42" fmla="*/ 445349 w 2376488"/>
              <a:gd name="T43" fmla="*/ 1503122 h 3225800"/>
              <a:gd name="T44" fmla="*/ 412741 w 2376488"/>
              <a:gd name="T45" fmla="*/ 1423858 h 3225800"/>
              <a:gd name="T46" fmla="*/ 1305682 w 2376488"/>
              <a:gd name="T47" fmla="*/ 909637 h 3225800"/>
              <a:gd name="T48" fmla="*/ 1477663 w 2376488"/>
              <a:gd name="T49" fmla="*/ 930614 h 3225800"/>
              <a:gd name="T50" fmla="*/ 1610543 w 2376488"/>
              <a:gd name="T51" fmla="*/ 964305 h 3225800"/>
              <a:gd name="T52" fmla="*/ 1857547 w 2376488"/>
              <a:gd name="T53" fmla="*/ 995452 h 3225800"/>
              <a:gd name="T54" fmla="*/ 1953551 w 2376488"/>
              <a:gd name="T55" fmla="*/ 1129896 h 3225800"/>
              <a:gd name="T56" fmla="*/ 1951644 w 2376488"/>
              <a:gd name="T57" fmla="*/ 1484281 h 3225800"/>
              <a:gd name="T58" fmla="*/ 1772351 w 2376488"/>
              <a:gd name="T59" fmla="*/ 1229696 h 3225800"/>
              <a:gd name="T60" fmla="*/ 1346691 w 2376488"/>
              <a:gd name="T61" fmla="*/ 1512886 h 3225800"/>
              <a:gd name="T62" fmla="*/ 1134337 w 2376488"/>
              <a:gd name="T63" fmla="*/ 1276735 h 3225800"/>
              <a:gd name="T64" fmla="*/ 953455 w 2376488"/>
              <a:gd name="T65" fmla="*/ 1247177 h 3225800"/>
              <a:gd name="T66" fmla="*/ 985244 w 2376488"/>
              <a:gd name="T67" fmla="*/ 1088260 h 3225800"/>
              <a:gd name="T68" fmla="*/ 1137516 w 2376488"/>
              <a:gd name="T69" fmla="*/ 966212 h 3225800"/>
              <a:gd name="T70" fmla="*/ 1523318 w 2376488"/>
              <a:gd name="T71" fmla="*/ 269565 h 3225800"/>
              <a:gd name="T72" fmla="*/ 1643237 w 2376488"/>
              <a:gd name="T73" fmla="*/ 362372 h 3225800"/>
              <a:gd name="T74" fmla="*/ 1694767 w 2376488"/>
              <a:gd name="T75" fmla="*/ 516202 h 3225800"/>
              <a:gd name="T76" fmla="*/ 1720850 w 2376488"/>
              <a:gd name="T77" fmla="*/ 562923 h 3225800"/>
              <a:gd name="T78" fmla="*/ 1679181 w 2376488"/>
              <a:gd name="T79" fmla="*/ 652233 h 3225800"/>
              <a:gd name="T80" fmla="*/ 1618744 w 2376488"/>
              <a:gd name="T81" fmla="*/ 782861 h 3225800"/>
              <a:gd name="T82" fmla="*/ 1514411 w 2376488"/>
              <a:gd name="T83" fmla="*/ 865815 h 3225800"/>
              <a:gd name="T84" fmla="*/ 1382405 w 2376488"/>
              <a:gd name="T85" fmla="*/ 850559 h 3225800"/>
              <a:gd name="T86" fmla="*/ 1291750 w 2376488"/>
              <a:gd name="T87" fmla="*/ 748218 h 3225800"/>
              <a:gd name="T88" fmla="*/ 1240220 w 2376488"/>
              <a:gd name="T89" fmla="*/ 647783 h 3225800"/>
              <a:gd name="T90" fmla="*/ 1206503 w 2376488"/>
              <a:gd name="T91" fmla="*/ 551481 h 3225800"/>
              <a:gd name="T92" fmla="*/ 1239266 w 2376488"/>
              <a:gd name="T93" fmla="*/ 512705 h 3225800"/>
              <a:gd name="T94" fmla="*/ 1288251 w 2376488"/>
              <a:gd name="T95" fmla="*/ 361736 h 3225800"/>
              <a:gd name="T96" fmla="*/ 1408488 w 2376488"/>
              <a:gd name="T97" fmla="*/ 269565 h 3225800"/>
              <a:gd name="T98" fmla="*/ 124794 w 2376488"/>
              <a:gd name="T99" fmla="*/ 3092133 h 3225800"/>
              <a:gd name="T100" fmla="*/ 2233594 w 2376488"/>
              <a:gd name="T101" fmla="*/ 3105468 h 3225800"/>
              <a:gd name="T102" fmla="*/ 2257092 w 2376488"/>
              <a:gd name="T103" fmla="*/ 152400 h 3225800"/>
              <a:gd name="T104" fmla="*/ 2230736 w 2376488"/>
              <a:gd name="T105" fmla="*/ 120015 h 3225800"/>
              <a:gd name="T106" fmla="*/ 2289799 w 2376488"/>
              <a:gd name="T107" fmla="*/ 15557 h 3225800"/>
              <a:gd name="T108" fmla="*/ 2360928 w 2376488"/>
              <a:gd name="T109" fmla="*/ 86677 h 3225800"/>
              <a:gd name="T110" fmla="*/ 2372995 w 2376488"/>
              <a:gd name="T111" fmla="*/ 3104198 h 3225800"/>
              <a:gd name="T112" fmla="*/ 2320918 w 2376488"/>
              <a:gd name="T113" fmla="*/ 3191193 h 3225800"/>
              <a:gd name="T114" fmla="*/ 2224068 w 2376488"/>
              <a:gd name="T115" fmla="*/ 3225800 h 3225800"/>
              <a:gd name="T116" fmla="*/ 61285 w 2376488"/>
              <a:gd name="T117" fmla="*/ 3195638 h 3225800"/>
              <a:gd name="T118" fmla="*/ 5080 w 2376488"/>
              <a:gd name="T119" fmla="*/ 3111818 h 3225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76488" h="3225800">
                <a:moveTo>
                  <a:pt x="477415" y="2719387"/>
                </a:moveTo>
                <a:lnTo>
                  <a:pt x="1162156" y="2719387"/>
                </a:lnTo>
                <a:lnTo>
                  <a:pt x="1169130" y="2720024"/>
                </a:lnTo>
                <a:lnTo>
                  <a:pt x="1175787" y="2720978"/>
                </a:lnTo>
                <a:lnTo>
                  <a:pt x="1182444" y="2722570"/>
                </a:lnTo>
                <a:lnTo>
                  <a:pt x="1188468" y="2724797"/>
                </a:lnTo>
                <a:lnTo>
                  <a:pt x="1194491" y="2727980"/>
                </a:lnTo>
                <a:lnTo>
                  <a:pt x="1200514" y="2731162"/>
                </a:lnTo>
                <a:lnTo>
                  <a:pt x="1205269" y="2735299"/>
                </a:lnTo>
                <a:lnTo>
                  <a:pt x="1210342" y="2739436"/>
                </a:lnTo>
                <a:lnTo>
                  <a:pt x="1214463" y="2744528"/>
                </a:lnTo>
                <a:lnTo>
                  <a:pt x="1218584" y="2749938"/>
                </a:lnTo>
                <a:lnTo>
                  <a:pt x="1222071" y="2755348"/>
                </a:lnTo>
                <a:lnTo>
                  <a:pt x="1224924" y="2761395"/>
                </a:lnTo>
                <a:lnTo>
                  <a:pt x="1227143" y="2767442"/>
                </a:lnTo>
                <a:lnTo>
                  <a:pt x="1228728" y="2774125"/>
                </a:lnTo>
                <a:lnTo>
                  <a:pt x="1229679" y="2780808"/>
                </a:lnTo>
                <a:lnTo>
                  <a:pt x="1230313" y="2787809"/>
                </a:lnTo>
                <a:lnTo>
                  <a:pt x="1229679" y="2794810"/>
                </a:lnTo>
                <a:lnTo>
                  <a:pt x="1228728" y="2801493"/>
                </a:lnTo>
                <a:lnTo>
                  <a:pt x="1227143" y="2808176"/>
                </a:lnTo>
                <a:lnTo>
                  <a:pt x="1224924" y="2814223"/>
                </a:lnTo>
                <a:lnTo>
                  <a:pt x="1222071" y="2820269"/>
                </a:lnTo>
                <a:lnTo>
                  <a:pt x="1218584" y="2825679"/>
                </a:lnTo>
                <a:lnTo>
                  <a:pt x="1214463" y="2831090"/>
                </a:lnTo>
                <a:lnTo>
                  <a:pt x="1210342" y="2836181"/>
                </a:lnTo>
                <a:lnTo>
                  <a:pt x="1205269" y="2840318"/>
                </a:lnTo>
                <a:lnTo>
                  <a:pt x="1200514" y="2844137"/>
                </a:lnTo>
                <a:lnTo>
                  <a:pt x="1194491" y="2847638"/>
                </a:lnTo>
                <a:lnTo>
                  <a:pt x="1188468" y="2850820"/>
                </a:lnTo>
                <a:lnTo>
                  <a:pt x="1182444" y="2853048"/>
                </a:lnTo>
                <a:lnTo>
                  <a:pt x="1175787" y="2854639"/>
                </a:lnTo>
                <a:lnTo>
                  <a:pt x="1169130" y="2855594"/>
                </a:lnTo>
                <a:lnTo>
                  <a:pt x="1162156" y="2855912"/>
                </a:lnTo>
                <a:lnTo>
                  <a:pt x="477415" y="2855912"/>
                </a:lnTo>
                <a:lnTo>
                  <a:pt x="470441" y="2855594"/>
                </a:lnTo>
                <a:lnTo>
                  <a:pt x="464100" y="2854639"/>
                </a:lnTo>
                <a:lnTo>
                  <a:pt x="457126" y="2853048"/>
                </a:lnTo>
                <a:lnTo>
                  <a:pt x="451103" y="2850820"/>
                </a:lnTo>
                <a:lnTo>
                  <a:pt x="445397" y="2847638"/>
                </a:lnTo>
                <a:lnTo>
                  <a:pt x="439374" y="2844137"/>
                </a:lnTo>
                <a:lnTo>
                  <a:pt x="434302" y="2840318"/>
                </a:lnTo>
                <a:lnTo>
                  <a:pt x="429546" y="2836181"/>
                </a:lnTo>
                <a:lnTo>
                  <a:pt x="425108" y="2831090"/>
                </a:lnTo>
                <a:lnTo>
                  <a:pt x="421304" y="2825679"/>
                </a:lnTo>
                <a:lnTo>
                  <a:pt x="417817" y="2820269"/>
                </a:lnTo>
                <a:lnTo>
                  <a:pt x="414964" y="2814223"/>
                </a:lnTo>
                <a:lnTo>
                  <a:pt x="412745" y="2808176"/>
                </a:lnTo>
                <a:lnTo>
                  <a:pt x="410843" y="2801493"/>
                </a:lnTo>
                <a:lnTo>
                  <a:pt x="409575" y="2794810"/>
                </a:lnTo>
                <a:lnTo>
                  <a:pt x="409575" y="2787809"/>
                </a:lnTo>
                <a:lnTo>
                  <a:pt x="409575" y="2780808"/>
                </a:lnTo>
                <a:lnTo>
                  <a:pt x="410843" y="2774125"/>
                </a:lnTo>
                <a:lnTo>
                  <a:pt x="412745" y="2767442"/>
                </a:lnTo>
                <a:lnTo>
                  <a:pt x="414964" y="2761395"/>
                </a:lnTo>
                <a:lnTo>
                  <a:pt x="417817" y="2755348"/>
                </a:lnTo>
                <a:lnTo>
                  <a:pt x="421304" y="2749938"/>
                </a:lnTo>
                <a:lnTo>
                  <a:pt x="425108" y="2744528"/>
                </a:lnTo>
                <a:lnTo>
                  <a:pt x="429546" y="2739436"/>
                </a:lnTo>
                <a:lnTo>
                  <a:pt x="434302" y="2735299"/>
                </a:lnTo>
                <a:lnTo>
                  <a:pt x="439374" y="2731162"/>
                </a:lnTo>
                <a:lnTo>
                  <a:pt x="445397" y="2727980"/>
                </a:lnTo>
                <a:lnTo>
                  <a:pt x="451103" y="2724797"/>
                </a:lnTo>
                <a:lnTo>
                  <a:pt x="457126" y="2722570"/>
                </a:lnTo>
                <a:lnTo>
                  <a:pt x="464100" y="2720978"/>
                </a:lnTo>
                <a:lnTo>
                  <a:pt x="470441" y="2720024"/>
                </a:lnTo>
                <a:lnTo>
                  <a:pt x="477415" y="2719387"/>
                </a:lnTo>
                <a:close/>
                <a:moveTo>
                  <a:pt x="477479" y="2276475"/>
                </a:moveTo>
                <a:lnTo>
                  <a:pt x="1940284" y="2276475"/>
                </a:lnTo>
                <a:lnTo>
                  <a:pt x="1946947" y="2276790"/>
                </a:lnTo>
                <a:lnTo>
                  <a:pt x="1953928" y="2277733"/>
                </a:lnTo>
                <a:lnTo>
                  <a:pt x="1960274" y="2279621"/>
                </a:lnTo>
                <a:lnTo>
                  <a:pt x="1966620" y="2281822"/>
                </a:lnTo>
                <a:lnTo>
                  <a:pt x="1972649" y="2284339"/>
                </a:lnTo>
                <a:lnTo>
                  <a:pt x="1978044" y="2287799"/>
                </a:lnTo>
                <a:lnTo>
                  <a:pt x="1983438" y="2291573"/>
                </a:lnTo>
                <a:lnTo>
                  <a:pt x="1988197" y="2296291"/>
                </a:lnTo>
                <a:lnTo>
                  <a:pt x="1992640" y="2300695"/>
                </a:lnTo>
                <a:lnTo>
                  <a:pt x="1996448" y="2306042"/>
                </a:lnTo>
                <a:lnTo>
                  <a:pt x="1999621" y="2311704"/>
                </a:lnTo>
                <a:lnTo>
                  <a:pt x="2002794" y="2317366"/>
                </a:lnTo>
                <a:lnTo>
                  <a:pt x="2005015" y="2323971"/>
                </a:lnTo>
                <a:lnTo>
                  <a:pt x="2006602" y="2330262"/>
                </a:lnTo>
                <a:lnTo>
                  <a:pt x="2007871" y="2336867"/>
                </a:lnTo>
                <a:lnTo>
                  <a:pt x="2008188" y="2343787"/>
                </a:lnTo>
                <a:lnTo>
                  <a:pt x="2007871" y="2350707"/>
                </a:lnTo>
                <a:lnTo>
                  <a:pt x="2006602" y="2357312"/>
                </a:lnTo>
                <a:lnTo>
                  <a:pt x="2005015" y="2363603"/>
                </a:lnTo>
                <a:lnTo>
                  <a:pt x="2002794" y="2370208"/>
                </a:lnTo>
                <a:lnTo>
                  <a:pt x="1999621" y="2375870"/>
                </a:lnTo>
                <a:lnTo>
                  <a:pt x="1996448" y="2381532"/>
                </a:lnTo>
                <a:lnTo>
                  <a:pt x="1992640" y="2386879"/>
                </a:lnTo>
                <a:lnTo>
                  <a:pt x="1988197" y="2391283"/>
                </a:lnTo>
                <a:lnTo>
                  <a:pt x="1983438" y="2395686"/>
                </a:lnTo>
                <a:lnTo>
                  <a:pt x="1978044" y="2399775"/>
                </a:lnTo>
                <a:lnTo>
                  <a:pt x="1972649" y="2402921"/>
                </a:lnTo>
                <a:lnTo>
                  <a:pt x="1966620" y="2406066"/>
                </a:lnTo>
                <a:lnTo>
                  <a:pt x="1960274" y="2408268"/>
                </a:lnTo>
                <a:lnTo>
                  <a:pt x="1953928" y="2409841"/>
                </a:lnTo>
                <a:lnTo>
                  <a:pt x="1946947" y="2411099"/>
                </a:lnTo>
                <a:lnTo>
                  <a:pt x="1940284" y="2411413"/>
                </a:lnTo>
                <a:lnTo>
                  <a:pt x="477479" y="2411413"/>
                </a:lnTo>
                <a:lnTo>
                  <a:pt x="470498" y="2411099"/>
                </a:lnTo>
                <a:lnTo>
                  <a:pt x="464152" y="2409841"/>
                </a:lnTo>
                <a:lnTo>
                  <a:pt x="457171" y="2408268"/>
                </a:lnTo>
                <a:lnTo>
                  <a:pt x="451142" y="2406066"/>
                </a:lnTo>
                <a:lnTo>
                  <a:pt x="445431" y="2402921"/>
                </a:lnTo>
                <a:lnTo>
                  <a:pt x="439402" y="2399775"/>
                </a:lnTo>
                <a:lnTo>
                  <a:pt x="434325" y="2395686"/>
                </a:lnTo>
                <a:lnTo>
                  <a:pt x="429565" y="2391283"/>
                </a:lnTo>
                <a:lnTo>
                  <a:pt x="425123" y="2386879"/>
                </a:lnTo>
                <a:lnTo>
                  <a:pt x="421315" y="2381532"/>
                </a:lnTo>
                <a:lnTo>
                  <a:pt x="417825" y="2375870"/>
                </a:lnTo>
                <a:lnTo>
                  <a:pt x="414969" y="2370208"/>
                </a:lnTo>
                <a:lnTo>
                  <a:pt x="412748" y="2363603"/>
                </a:lnTo>
                <a:lnTo>
                  <a:pt x="410844" y="2357312"/>
                </a:lnTo>
                <a:lnTo>
                  <a:pt x="409575" y="2350707"/>
                </a:lnTo>
                <a:lnTo>
                  <a:pt x="409575" y="2343787"/>
                </a:lnTo>
                <a:lnTo>
                  <a:pt x="409575" y="2336867"/>
                </a:lnTo>
                <a:lnTo>
                  <a:pt x="410844" y="2330262"/>
                </a:lnTo>
                <a:lnTo>
                  <a:pt x="412748" y="2323971"/>
                </a:lnTo>
                <a:lnTo>
                  <a:pt x="414969" y="2317366"/>
                </a:lnTo>
                <a:lnTo>
                  <a:pt x="417825" y="2311704"/>
                </a:lnTo>
                <a:lnTo>
                  <a:pt x="421315" y="2306042"/>
                </a:lnTo>
                <a:lnTo>
                  <a:pt x="425123" y="2300695"/>
                </a:lnTo>
                <a:lnTo>
                  <a:pt x="429565" y="2296291"/>
                </a:lnTo>
                <a:lnTo>
                  <a:pt x="434325" y="2291573"/>
                </a:lnTo>
                <a:lnTo>
                  <a:pt x="439402" y="2287799"/>
                </a:lnTo>
                <a:lnTo>
                  <a:pt x="445431" y="2284339"/>
                </a:lnTo>
                <a:lnTo>
                  <a:pt x="451142" y="2281822"/>
                </a:lnTo>
                <a:lnTo>
                  <a:pt x="457171" y="2279621"/>
                </a:lnTo>
                <a:lnTo>
                  <a:pt x="464152" y="2277733"/>
                </a:lnTo>
                <a:lnTo>
                  <a:pt x="470498" y="2276790"/>
                </a:lnTo>
                <a:lnTo>
                  <a:pt x="477479" y="2276475"/>
                </a:lnTo>
                <a:close/>
                <a:moveTo>
                  <a:pt x="477479" y="1976437"/>
                </a:moveTo>
                <a:lnTo>
                  <a:pt x="1940284" y="1976437"/>
                </a:lnTo>
                <a:lnTo>
                  <a:pt x="1946947" y="1977068"/>
                </a:lnTo>
                <a:lnTo>
                  <a:pt x="1953928" y="1977698"/>
                </a:lnTo>
                <a:lnTo>
                  <a:pt x="1960274" y="1979590"/>
                </a:lnTo>
                <a:lnTo>
                  <a:pt x="1966620" y="1981797"/>
                </a:lnTo>
                <a:lnTo>
                  <a:pt x="1972649" y="1984634"/>
                </a:lnTo>
                <a:lnTo>
                  <a:pt x="1978044" y="1988102"/>
                </a:lnTo>
                <a:lnTo>
                  <a:pt x="1983438" y="1991886"/>
                </a:lnTo>
                <a:lnTo>
                  <a:pt x="1988197" y="1996300"/>
                </a:lnTo>
                <a:lnTo>
                  <a:pt x="1992640" y="2001029"/>
                </a:lnTo>
                <a:lnTo>
                  <a:pt x="1996448" y="2006073"/>
                </a:lnTo>
                <a:lnTo>
                  <a:pt x="1999621" y="2011748"/>
                </a:lnTo>
                <a:lnTo>
                  <a:pt x="2002794" y="2017738"/>
                </a:lnTo>
                <a:lnTo>
                  <a:pt x="2005015" y="2024044"/>
                </a:lnTo>
                <a:lnTo>
                  <a:pt x="2006602" y="2030665"/>
                </a:lnTo>
                <a:lnTo>
                  <a:pt x="2007871" y="2036970"/>
                </a:lnTo>
                <a:lnTo>
                  <a:pt x="2008188" y="2043906"/>
                </a:lnTo>
                <a:lnTo>
                  <a:pt x="2007871" y="2051158"/>
                </a:lnTo>
                <a:lnTo>
                  <a:pt x="2006602" y="2057463"/>
                </a:lnTo>
                <a:lnTo>
                  <a:pt x="2005015" y="2064084"/>
                </a:lnTo>
                <a:lnTo>
                  <a:pt x="2002794" y="2070389"/>
                </a:lnTo>
                <a:lnTo>
                  <a:pt x="1999621" y="2076064"/>
                </a:lnTo>
                <a:lnTo>
                  <a:pt x="1996448" y="2081739"/>
                </a:lnTo>
                <a:lnTo>
                  <a:pt x="1992640" y="2087099"/>
                </a:lnTo>
                <a:lnTo>
                  <a:pt x="1988197" y="2091513"/>
                </a:lnTo>
                <a:lnTo>
                  <a:pt x="1983438" y="2096242"/>
                </a:lnTo>
                <a:lnTo>
                  <a:pt x="1978044" y="2100025"/>
                </a:lnTo>
                <a:lnTo>
                  <a:pt x="1972649" y="2103493"/>
                </a:lnTo>
                <a:lnTo>
                  <a:pt x="1966620" y="2106016"/>
                </a:lnTo>
                <a:lnTo>
                  <a:pt x="1960274" y="2108538"/>
                </a:lnTo>
                <a:lnTo>
                  <a:pt x="1953928" y="2110429"/>
                </a:lnTo>
                <a:lnTo>
                  <a:pt x="1946947" y="2111060"/>
                </a:lnTo>
                <a:lnTo>
                  <a:pt x="1940284" y="2111375"/>
                </a:lnTo>
                <a:lnTo>
                  <a:pt x="477479" y="2111375"/>
                </a:lnTo>
                <a:lnTo>
                  <a:pt x="470498" y="2111060"/>
                </a:lnTo>
                <a:lnTo>
                  <a:pt x="464152" y="2110429"/>
                </a:lnTo>
                <a:lnTo>
                  <a:pt x="457171" y="2108538"/>
                </a:lnTo>
                <a:lnTo>
                  <a:pt x="451142" y="2106016"/>
                </a:lnTo>
                <a:lnTo>
                  <a:pt x="445431" y="2103493"/>
                </a:lnTo>
                <a:lnTo>
                  <a:pt x="439402" y="2100025"/>
                </a:lnTo>
                <a:lnTo>
                  <a:pt x="434325" y="2096242"/>
                </a:lnTo>
                <a:lnTo>
                  <a:pt x="429565" y="2091513"/>
                </a:lnTo>
                <a:lnTo>
                  <a:pt x="425123" y="2087099"/>
                </a:lnTo>
                <a:lnTo>
                  <a:pt x="421315" y="2081739"/>
                </a:lnTo>
                <a:lnTo>
                  <a:pt x="417825" y="2076064"/>
                </a:lnTo>
                <a:lnTo>
                  <a:pt x="414969" y="2070389"/>
                </a:lnTo>
                <a:lnTo>
                  <a:pt x="412748" y="2064084"/>
                </a:lnTo>
                <a:lnTo>
                  <a:pt x="410844" y="2057463"/>
                </a:lnTo>
                <a:lnTo>
                  <a:pt x="409575" y="2051158"/>
                </a:lnTo>
                <a:lnTo>
                  <a:pt x="409575" y="2043906"/>
                </a:lnTo>
                <a:lnTo>
                  <a:pt x="409575" y="2036970"/>
                </a:lnTo>
                <a:lnTo>
                  <a:pt x="410844" y="2030665"/>
                </a:lnTo>
                <a:lnTo>
                  <a:pt x="412748" y="2024044"/>
                </a:lnTo>
                <a:lnTo>
                  <a:pt x="414969" y="2017738"/>
                </a:lnTo>
                <a:lnTo>
                  <a:pt x="417825" y="2011748"/>
                </a:lnTo>
                <a:lnTo>
                  <a:pt x="421315" y="2006073"/>
                </a:lnTo>
                <a:lnTo>
                  <a:pt x="425123" y="2001029"/>
                </a:lnTo>
                <a:lnTo>
                  <a:pt x="429565" y="1996300"/>
                </a:lnTo>
                <a:lnTo>
                  <a:pt x="434325" y="1991886"/>
                </a:lnTo>
                <a:lnTo>
                  <a:pt x="439402" y="1988102"/>
                </a:lnTo>
                <a:lnTo>
                  <a:pt x="445431" y="1984634"/>
                </a:lnTo>
                <a:lnTo>
                  <a:pt x="451142" y="1981797"/>
                </a:lnTo>
                <a:lnTo>
                  <a:pt x="457171" y="1979590"/>
                </a:lnTo>
                <a:lnTo>
                  <a:pt x="464152" y="1977698"/>
                </a:lnTo>
                <a:lnTo>
                  <a:pt x="470498" y="1977068"/>
                </a:lnTo>
                <a:lnTo>
                  <a:pt x="477479" y="1976437"/>
                </a:lnTo>
                <a:close/>
                <a:moveTo>
                  <a:pt x="477479" y="1676400"/>
                </a:moveTo>
                <a:lnTo>
                  <a:pt x="1940284" y="1676400"/>
                </a:lnTo>
                <a:lnTo>
                  <a:pt x="1946947" y="1676715"/>
                </a:lnTo>
                <a:lnTo>
                  <a:pt x="1953928" y="1677973"/>
                </a:lnTo>
                <a:lnTo>
                  <a:pt x="1960274" y="1679231"/>
                </a:lnTo>
                <a:lnTo>
                  <a:pt x="1966620" y="1681747"/>
                </a:lnTo>
                <a:lnTo>
                  <a:pt x="1972649" y="1684578"/>
                </a:lnTo>
                <a:lnTo>
                  <a:pt x="1978044" y="1688038"/>
                </a:lnTo>
                <a:lnTo>
                  <a:pt x="1983438" y="1691813"/>
                </a:lnTo>
                <a:lnTo>
                  <a:pt x="1988197" y="1695902"/>
                </a:lnTo>
                <a:lnTo>
                  <a:pt x="1992640" y="1700934"/>
                </a:lnTo>
                <a:lnTo>
                  <a:pt x="1996448" y="1706282"/>
                </a:lnTo>
                <a:lnTo>
                  <a:pt x="1999621" y="1711629"/>
                </a:lnTo>
                <a:lnTo>
                  <a:pt x="2002794" y="1717605"/>
                </a:lnTo>
                <a:lnTo>
                  <a:pt x="2005015" y="1723581"/>
                </a:lnTo>
                <a:lnTo>
                  <a:pt x="2006602" y="1730187"/>
                </a:lnTo>
                <a:lnTo>
                  <a:pt x="2007871" y="1736792"/>
                </a:lnTo>
                <a:lnTo>
                  <a:pt x="2008188" y="1743712"/>
                </a:lnTo>
                <a:lnTo>
                  <a:pt x="2007871" y="1750632"/>
                </a:lnTo>
                <a:lnTo>
                  <a:pt x="2006602" y="1757552"/>
                </a:lnTo>
                <a:lnTo>
                  <a:pt x="2005015" y="1763843"/>
                </a:lnTo>
                <a:lnTo>
                  <a:pt x="2002794" y="1769819"/>
                </a:lnTo>
                <a:lnTo>
                  <a:pt x="1999621" y="1776110"/>
                </a:lnTo>
                <a:lnTo>
                  <a:pt x="1996448" y="1781771"/>
                </a:lnTo>
                <a:lnTo>
                  <a:pt x="1992640" y="1786490"/>
                </a:lnTo>
                <a:lnTo>
                  <a:pt x="1988197" y="1791522"/>
                </a:lnTo>
                <a:lnTo>
                  <a:pt x="1983438" y="1795611"/>
                </a:lnTo>
                <a:lnTo>
                  <a:pt x="1978044" y="1799700"/>
                </a:lnTo>
                <a:lnTo>
                  <a:pt x="1972649" y="1803160"/>
                </a:lnTo>
                <a:lnTo>
                  <a:pt x="1966620" y="1805991"/>
                </a:lnTo>
                <a:lnTo>
                  <a:pt x="1960274" y="1808193"/>
                </a:lnTo>
                <a:lnTo>
                  <a:pt x="1953928" y="1809766"/>
                </a:lnTo>
                <a:lnTo>
                  <a:pt x="1946947" y="1810709"/>
                </a:lnTo>
                <a:lnTo>
                  <a:pt x="1940284" y="1811338"/>
                </a:lnTo>
                <a:lnTo>
                  <a:pt x="477479" y="1811338"/>
                </a:lnTo>
                <a:lnTo>
                  <a:pt x="470498" y="1810709"/>
                </a:lnTo>
                <a:lnTo>
                  <a:pt x="464152" y="1809766"/>
                </a:lnTo>
                <a:lnTo>
                  <a:pt x="457171" y="1808193"/>
                </a:lnTo>
                <a:lnTo>
                  <a:pt x="451142" y="1805991"/>
                </a:lnTo>
                <a:lnTo>
                  <a:pt x="445431" y="1803160"/>
                </a:lnTo>
                <a:lnTo>
                  <a:pt x="439402" y="1799700"/>
                </a:lnTo>
                <a:lnTo>
                  <a:pt x="434325" y="1795611"/>
                </a:lnTo>
                <a:lnTo>
                  <a:pt x="429565" y="1791522"/>
                </a:lnTo>
                <a:lnTo>
                  <a:pt x="425123" y="1786490"/>
                </a:lnTo>
                <a:lnTo>
                  <a:pt x="421315" y="1781771"/>
                </a:lnTo>
                <a:lnTo>
                  <a:pt x="417825" y="1776110"/>
                </a:lnTo>
                <a:lnTo>
                  <a:pt x="414969" y="1769819"/>
                </a:lnTo>
                <a:lnTo>
                  <a:pt x="412748" y="1763843"/>
                </a:lnTo>
                <a:lnTo>
                  <a:pt x="410844" y="1757552"/>
                </a:lnTo>
                <a:lnTo>
                  <a:pt x="409575" y="1750632"/>
                </a:lnTo>
                <a:lnTo>
                  <a:pt x="409575" y="1743712"/>
                </a:lnTo>
                <a:lnTo>
                  <a:pt x="409575" y="1736792"/>
                </a:lnTo>
                <a:lnTo>
                  <a:pt x="410844" y="1730187"/>
                </a:lnTo>
                <a:lnTo>
                  <a:pt x="412748" y="1723581"/>
                </a:lnTo>
                <a:lnTo>
                  <a:pt x="414969" y="1717605"/>
                </a:lnTo>
                <a:lnTo>
                  <a:pt x="417825" y="1711629"/>
                </a:lnTo>
                <a:lnTo>
                  <a:pt x="421315" y="1706282"/>
                </a:lnTo>
                <a:lnTo>
                  <a:pt x="425123" y="1700934"/>
                </a:lnTo>
                <a:lnTo>
                  <a:pt x="429565" y="1695902"/>
                </a:lnTo>
                <a:lnTo>
                  <a:pt x="434325" y="1691813"/>
                </a:lnTo>
                <a:lnTo>
                  <a:pt x="439402" y="1688038"/>
                </a:lnTo>
                <a:lnTo>
                  <a:pt x="445431" y="1684578"/>
                </a:lnTo>
                <a:lnTo>
                  <a:pt x="451142" y="1681747"/>
                </a:lnTo>
                <a:lnTo>
                  <a:pt x="457171" y="1679231"/>
                </a:lnTo>
                <a:lnTo>
                  <a:pt x="464152" y="1677973"/>
                </a:lnTo>
                <a:lnTo>
                  <a:pt x="470498" y="1676715"/>
                </a:lnTo>
                <a:lnTo>
                  <a:pt x="477479" y="1676400"/>
                </a:lnTo>
                <a:close/>
                <a:moveTo>
                  <a:pt x="477325" y="1376362"/>
                </a:moveTo>
                <a:lnTo>
                  <a:pt x="783466" y="1376362"/>
                </a:lnTo>
                <a:lnTo>
                  <a:pt x="790431" y="1376677"/>
                </a:lnTo>
                <a:lnTo>
                  <a:pt x="796763" y="1377935"/>
                </a:lnTo>
                <a:lnTo>
                  <a:pt x="803411" y="1379508"/>
                </a:lnTo>
                <a:lnTo>
                  <a:pt x="809743" y="1381709"/>
                </a:lnTo>
                <a:lnTo>
                  <a:pt x="815442" y="1384226"/>
                </a:lnTo>
                <a:lnTo>
                  <a:pt x="821457" y="1387686"/>
                </a:lnTo>
                <a:lnTo>
                  <a:pt x="826522" y="1392089"/>
                </a:lnTo>
                <a:lnTo>
                  <a:pt x="831271" y="1396178"/>
                </a:lnTo>
                <a:lnTo>
                  <a:pt x="835703" y="1401211"/>
                </a:lnTo>
                <a:lnTo>
                  <a:pt x="839503" y="1405929"/>
                </a:lnTo>
                <a:lnTo>
                  <a:pt x="842985" y="1411591"/>
                </a:lnTo>
                <a:lnTo>
                  <a:pt x="845834" y="1417882"/>
                </a:lnTo>
                <a:lnTo>
                  <a:pt x="848050" y="1423858"/>
                </a:lnTo>
                <a:lnTo>
                  <a:pt x="849950" y="1430149"/>
                </a:lnTo>
                <a:lnTo>
                  <a:pt x="850583" y="1437069"/>
                </a:lnTo>
                <a:lnTo>
                  <a:pt x="850900" y="1443989"/>
                </a:lnTo>
                <a:lnTo>
                  <a:pt x="850583" y="1450594"/>
                </a:lnTo>
                <a:lnTo>
                  <a:pt x="849950" y="1457514"/>
                </a:lnTo>
                <a:lnTo>
                  <a:pt x="848050" y="1463805"/>
                </a:lnTo>
                <a:lnTo>
                  <a:pt x="845834" y="1470095"/>
                </a:lnTo>
                <a:lnTo>
                  <a:pt x="842985" y="1476072"/>
                </a:lnTo>
                <a:lnTo>
                  <a:pt x="839503" y="1481419"/>
                </a:lnTo>
                <a:lnTo>
                  <a:pt x="835703" y="1486766"/>
                </a:lnTo>
                <a:lnTo>
                  <a:pt x="831271" y="1491484"/>
                </a:lnTo>
                <a:lnTo>
                  <a:pt x="826522" y="1495888"/>
                </a:lnTo>
                <a:lnTo>
                  <a:pt x="821457" y="1499662"/>
                </a:lnTo>
                <a:lnTo>
                  <a:pt x="815442" y="1503122"/>
                </a:lnTo>
                <a:lnTo>
                  <a:pt x="809743" y="1505953"/>
                </a:lnTo>
                <a:lnTo>
                  <a:pt x="803411" y="1508155"/>
                </a:lnTo>
                <a:lnTo>
                  <a:pt x="796763" y="1509728"/>
                </a:lnTo>
                <a:lnTo>
                  <a:pt x="790431" y="1510986"/>
                </a:lnTo>
                <a:lnTo>
                  <a:pt x="783466" y="1511300"/>
                </a:lnTo>
                <a:lnTo>
                  <a:pt x="477325" y="1511300"/>
                </a:lnTo>
                <a:lnTo>
                  <a:pt x="470360" y="1510986"/>
                </a:lnTo>
                <a:lnTo>
                  <a:pt x="464028" y="1509728"/>
                </a:lnTo>
                <a:lnTo>
                  <a:pt x="457063" y="1508155"/>
                </a:lnTo>
                <a:lnTo>
                  <a:pt x="451048" y="1505953"/>
                </a:lnTo>
                <a:lnTo>
                  <a:pt x="445349" y="1503122"/>
                </a:lnTo>
                <a:lnTo>
                  <a:pt x="439334" y="1499662"/>
                </a:lnTo>
                <a:lnTo>
                  <a:pt x="434269" y="1495888"/>
                </a:lnTo>
                <a:lnTo>
                  <a:pt x="429520" y="1491484"/>
                </a:lnTo>
                <a:lnTo>
                  <a:pt x="425088" y="1486766"/>
                </a:lnTo>
                <a:lnTo>
                  <a:pt x="421289" y="1481419"/>
                </a:lnTo>
                <a:lnTo>
                  <a:pt x="417806" y="1476072"/>
                </a:lnTo>
                <a:lnTo>
                  <a:pt x="414957" y="1470095"/>
                </a:lnTo>
                <a:lnTo>
                  <a:pt x="412741" y="1463805"/>
                </a:lnTo>
                <a:lnTo>
                  <a:pt x="410841" y="1457514"/>
                </a:lnTo>
                <a:lnTo>
                  <a:pt x="409575" y="1450594"/>
                </a:lnTo>
                <a:lnTo>
                  <a:pt x="409575" y="1443989"/>
                </a:lnTo>
                <a:lnTo>
                  <a:pt x="409575" y="1437069"/>
                </a:lnTo>
                <a:lnTo>
                  <a:pt x="410841" y="1430149"/>
                </a:lnTo>
                <a:lnTo>
                  <a:pt x="412741" y="1423858"/>
                </a:lnTo>
                <a:lnTo>
                  <a:pt x="414957" y="1417882"/>
                </a:lnTo>
                <a:lnTo>
                  <a:pt x="417806" y="1411591"/>
                </a:lnTo>
                <a:lnTo>
                  <a:pt x="421289" y="1405929"/>
                </a:lnTo>
                <a:lnTo>
                  <a:pt x="425088" y="1401211"/>
                </a:lnTo>
                <a:lnTo>
                  <a:pt x="429520" y="1396178"/>
                </a:lnTo>
                <a:lnTo>
                  <a:pt x="434269" y="1392089"/>
                </a:lnTo>
                <a:lnTo>
                  <a:pt x="439334" y="1387686"/>
                </a:lnTo>
                <a:lnTo>
                  <a:pt x="445349" y="1384226"/>
                </a:lnTo>
                <a:lnTo>
                  <a:pt x="451048" y="1381709"/>
                </a:lnTo>
                <a:lnTo>
                  <a:pt x="457063" y="1379508"/>
                </a:lnTo>
                <a:lnTo>
                  <a:pt x="464028" y="1377935"/>
                </a:lnTo>
                <a:lnTo>
                  <a:pt x="470360" y="1376677"/>
                </a:lnTo>
                <a:lnTo>
                  <a:pt x="477325" y="1376362"/>
                </a:lnTo>
                <a:close/>
                <a:moveTo>
                  <a:pt x="1305682" y="909637"/>
                </a:moveTo>
                <a:lnTo>
                  <a:pt x="1307590" y="922668"/>
                </a:lnTo>
                <a:lnTo>
                  <a:pt x="1310451" y="941103"/>
                </a:lnTo>
                <a:lnTo>
                  <a:pt x="1314901" y="964305"/>
                </a:lnTo>
                <a:lnTo>
                  <a:pt x="1319987" y="991956"/>
                </a:lnTo>
                <a:lnTo>
                  <a:pt x="1333021" y="1054252"/>
                </a:lnTo>
                <a:lnTo>
                  <a:pt x="1347644" y="1121315"/>
                </a:lnTo>
                <a:lnTo>
                  <a:pt x="1374665" y="1241138"/>
                </a:lnTo>
                <a:lnTo>
                  <a:pt x="1386427" y="1293898"/>
                </a:lnTo>
                <a:lnTo>
                  <a:pt x="1430933" y="1032957"/>
                </a:lnTo>
                <a:lnTo>
                  <a:pt x="1404865" y="971297"/>
                </a:lnTo>
                <a:lnTo>
                  <a:pt x="1447781" y="930614"/>
                </a:lnTo>
                <a:lnTo>
                  <a:pt x="1461133" y="930614"/>
                </a:lnTo>
                <a:lnTo>
                  <a:pt x="1463994" y="930614"/>
                </a:lnTo>
                <a:lnTo>
                  <a:pt x="1477663" y="930614"/>
                </a:lnTo>
                <a:lnTo>
                  <a:pt x="1520897" y="971297"/>
                </a:lnTo>
                <a:lnTo>
                  <a:pt x="1506909" y="1001809"/>
                </a:lnTo>
                <a:lnTo>
                  <a:pt x="1498326" y="1023422"/>
                </a:lnTo>
                <a:lnTo>
                  <a:pt x="1495147" y="1030096"/>
                </a:lnTo>
                <a:lnTo>
                  <a:pt x="1494512" y="1032957"/>
                </a:lnTo>
                <a:lnTo>
                  <a:pt x="1496419" y="1044399"/>
                </a:lnTo>
                <a:lnTo>
                  <a:pt x="1501823" y="1073957"/>
                </a:lnTo>
                <a:lnTo>
                  <a:pt x="1517082" y="1163904"/>
                </a:lnTo>
                <a:lnTo>
                  <a:pt x="1538699" y="1293898"/>
                </a:lnTo>
                <a:lnTo>
                  <a:pt x="1551097" y="1241138"/>
                </a:lnTo>
                <a:lnTo>
                  <a:pt x="1577482" y="1121315"/>
                </a:lnTo>
                <a:lnTo>
                  <a:pt x="1592105" y="1054252"/>
                </a:lnTo>
                <a:lnTo>
                  <a:pt x="1605139" y="991956"/>
                </a:lnTo>
                <a:lnTo>
                  <a:pt x="1610543" y="964305"/>
                </a:lnTo>
                <a:lnTo>
                  <a:pt x="1614676" y="941103"/>
                </a:lnTo>
                <a:lnTo>
                  <a:pt x="1618172" y="922668"/>
                </a:lnTo>
                <a:lnTo>
                  <a:pt x="1619762" y="909637"/>
                </a:lnTo>
                <a:lnTo>
                  <a:pt x="1622623" y="910273"/>
                </a:lnTo>
                <a:lnTo>
                  <a:pt x="1627074" y="911544"/>
                </a:lnTo>
                <a:lnTo>
                  <a:pt x="1650280" y="918854"/>
                </a:lnTo>
                <a:lnTo>
                  <a:pt x="1679844" y="928389"/>
                </a:lnTo>
                <a:lnTo>
                  <a:pt x="1713859" y="939831"/>
                </a:lnTo>
                <a:lnTo>
                  <a:pt x="1750099" y="952545"/>
                </a:lnTo>
                <a:lnTo>
                  <a:pt x="1787928" y="966212"/>
                </a:lnTo>
                <a:lnTo>
                  <a:pt x="1806048" y="973522"/>
                </a:lnTo>
                <a:lnTo>
                  <a:pt x="1824168" y="980832"/>
                </a:lnTo>
                <a:lnTo>
                  <a:pt x="1841334" y="988142"/>
                </a:lnTo>
                <a:lnTo>
                  <a:pt x="1857547" y="995452"/>
                </a:lnTo>
                <a:lnTo>
                  <a:pt x="1872806" y="1002763"/>
                </a:lnTo>
                <a:lnTo>
                  <a:pt x="1886475" y="1009755"/>
                </a:lnTo>
                <a:lnTo>
                  <a:pt x="1896966" y="1020561"/>
                </a:lnTo>
                <a:lnTo>
                  <a:pt x="1902688" y="1027236"/>
                </a:lnTo>
                <a:lnTo>
                  <a:pt x="1908728" y="1034546"/>
                </a:lnTo>
                <a:lnTo>
                  <a:pt x="1915086" y="1042810"/>
                </a:lnTo>
                <a:lnTo>
                  <a:pt x="1921126" y="1052027"/>
                </a:lnTo>
                <a:lnTo>
                  <a:pt x="1927484" y="1062833"/>
                </a:lnTo>
                <a:lnTo>
                  <a:pt x="1933842" y="1074593"/>
                </a:lnTo>
                <a:lnTo>
                  <a:pt x="1939882" y="1088260"/>
                </a:lnTo>
                <a:lnTo>
                  <a:pt x="1945604" y="1103198"/>
                </a:lnTo>
                <a:lnTo>
                  <a:pt x="1948147" y="1111780"/>
                </a:lnTo>
                <a:lnTo>
                  <a:pt x="1951008" y="1120679"/>
                </a:lnTo>
                <a:lnTo>
                  <a:pt x="1953551" y="1129896"/>
                </a:lnTo>
                <a:lnTo>
                  <a:pt x="1956412" y="1139431"/>
                </a:lnTo>
                <a:lnTo>
                  <a:pt x="1958637" y="1149602"/>
                </a:lnTo>
                <a:lnTo>
                  <a:pt x="1960863" y="1160408"/>
                </a:lnTo>
                <a:lnTo>
                  <a:pt x="1963088" y="1171532"/>
                </a:lnTo>
                <a:lnTo>
                  <a:pt x="1964995" y="1183292"/>
                </a:lnTo>
                <a:lnTo>
                  <a:pt x="1966903" y="1195688"/>
                </a:lnTo>
                <a:lnTo>
                  <a:pt x="1968492" y="1208719"/>
                </a:lnTo>
                <a:lnTo>
                  <a:pt x="1970082" y="1222386"/>
                </a:lnTo>
                <a:lnTo>
                  <a:pt x="1971353" y="1236688"/>
                </a:lnTo>
                <a:lnTo>
                  <a:pt x="1971989" y="1247177"/>
                </a:lnTo>
                <a:lnTo>
                  <a:pt x="1972307" y="1266883"/>
                </a:lnTo>
                <a:lnTo>
                  <a:pt x="1973260" y="1326953"/>
                </a:lnTo>
                <a:lnTo>
                  <a:pt x="1974850" y="1481738"/>
                </a:lnTo>
                <a:lnTo>
                  <a:pt x="1951644" y="1484281"/>
                </a:lnTo>
                <a:lnTo>
                  <a:pt x="1929073" y="1487459"/>
                </a:lnTo>
                <a:lnTo>
                  <a:pt x="1906503" y="1489684"/>
                </a:lnTo>
                <a:lnTo>
                  <a:pt x="1883614" y="1491909"/>
                </a:lnTo>
                <a:lnTo>
                  <a:pt x="1836884" y="1495723"/>
                </a:lnTo>
                <a:lnTo>
                  <a:pt x="1786974" y="1499537"/>
                </a:lnTo>
                <a:lnTo>
                  <a:pt x="1786339" y="1378760"/>
                </a:lnTo>
                <a:lnTo>
                  <a:pt x="1786339" y="1291991"/>
                </a:lnTo>
                <a:lnTo>
                  <a:pt x="1786021" y="1285953"/>
                </a:lnTo>
                <a:lnTo>
                  <a:pt x="1785385" y="1279914"/>
                </a:lnTo>
                <a:lnTo>
                  <a:pt x="1784431" y="1268472"/>
                </a:lnTo>
                <a:lnTo>
                  <a:pt x="1782524" y="1257665"/>
                </a:lnTo>
                <a:lnTo>
                  <a:pt x="1779663" y="1247813"/>
                </a:lnTo>
                <a:lnTo>
                  <a:pt x="1776166" y="1238595"/>
                </a:lnTo>
                <a:lnTo>
                  <a:pt x="1772351" y="1229696"/>
                </a:lnTo>
                <a:lnTo>
                  <a:pt x="1768536" y="1221115"/>
                </a:lnTo>
                <a:lnTo>
                  <a:pt x="1764404" y="1213486"/>
                </a:lnTo>
                <a:lnTo>
                  <a:pt x="1764404" y="1504622"/>
                </a:lnTo>
                <a:lnTo>
                  <a:pt x="1729118" y="1506847"/>
                </a:lnTo>
                <a:lnTo>
                  <a:pt x="1692878" y="1508754"/>
                </a:lnTo>
                <a:lnTo>
                  <a:pt x="1655366" y="1510343"/>
                </a:lnTo>
                <a:lnTo>
                  <a:pt x="1616583" y="1511933"/>
                </a:lnTo>
                <a:lnTo>
                  <a:pt x="1577800" y="1512886"/>
                </a:lnTo>
                <a:lnTo>
                  <a:pt x="1538699" y="1513840"/>
                </a:lnTo>
                <a:lnTo>
                  <a:pt x="1500552" y="1514157"/>
                </a:lnTo>
                <a:lnTo>
                  <a:pt x="1462722" y="1514475"/>
                </a:lnTo>
                <a:lnTo>
                  <a:pt x="1424575" y="1514157"/>
                </a:lnTo>
                <a:lnTo>
                  <a:pt x="1386110" y="1513840"/>
                </a:lnTo>
                <a:lnTo>
                  <a:pt x="1346691" y="1512886"/>
                </a:lnTo>
                <a:lnTo>
                  <a:pt x="1307590" y="1511933"/>
                </a:lnTo>
                <a:lnTo>
                  <a:pt x="1268489" y="1510343"/>
                </a:lnTo>
                <a:lnTo>
                  <a:pt x="1230659" y="1508754"/>
                </a:lnTo>
                <a:lnTo>
                  <a:pt x="1193783" y="1506847"/>
                </a:lnTo>
                <a:lnTo>
                  <a:pt x="1158815" y="1504622"/>
                </a:lnTo>
                <a:lnTo>
                  <a:pt x="1158815" y="1213486"/>
                </a:lnTo>
                <a:lnTo>
                  <a:pt x="1155000" y="1222068"/>
                </a:lnTo>
                <a:lnTo>
                  <a:pt x="1150867" y="1230967"/>
                </a:lnTo>
                <a:lnTo>
                  <a:pt x="1146735" y="1240185"/>
                </a:lnTo>
                <a:lnTo>
                  <a:pt x="1142284" y="1250037"/>
                </a:lnTo>
                <a:lnTo>
                  <a:pt x="1138469" y="1260208"/>
                </a:lnTo>
                <a:lnTo>
                  <a:pt x="1137198" y="1265611"/>
                </a:lnTo>
                <a:lnTo>
                  <a:pt x="1135608" y="1271014"/>
                </a:lnTo>
                <a:lnTo>
                  <a:pt x="1134337" y="1276735"/>
                </a:lnTo>
                <a:lnTo>
                  <a:pt x="1133701" y="1282774"/>
                </a:lnTo>
                <a:lnTo>
                  <a:pt x="1133065" y="1289131"/>
                </a:lnTo>
                <a:lnTo>
                  <a:pt x="1132747" y="1295170"/>
                </a:lnTo>
                <a:lnTo>
                  <a:pt x="1132429" y="1381303"/>
                </a:lnTo>
                <a:lnTo>
                  <a:pt x="1131794" y="1502715"/>
                </a:lnTo>
                <a:lnTo>
                  <a:pt x="1106680" y="1500808"/>
                </a:lnTo>
                <a:lnTo>
                  <a:pt x="1083156" y="1498584"/>
                </a:lnTo>
                <a:lnTo>
                  <a:pt x="1060585" y="1495723"/>
                </a:lnTo>
                <a:lnTo>
                  <a:pt x="1038651" y="1493180"/>
                </a:lnTo>
                <a:lnTo>
                  <a:pt x="995417" y="1487777"/>
                </a:lnTo>
                <a:lnTo>
                  <a:pt x="950912" y="1481738"/>
                </a:lnTo>
                <a:lnTo>
                  <a:pt x="952183" y="1326953"/>
                </a:lnTo>
                <a:lnTo>
                  <a:pt x="952819" y="1266883"/>
                </a:lnTo>
                <a:lnTo>
                  <a:pt x="953455" y="1247177"/>
                </a:lnTo>
                <a:lnTo>
                  <a:pt x="954091" y="1236688"/>
                </a:lnTo>
                <a:lnTo>
                  <a:pt x="955044" y="1222386"/>
                </a:lnTo>
                <a:lnTo>
                  <a:pt x="956634" y="1208719"/>
                </a:lnTo>
                <a:lnTo>
                  <a:pt x="958223" y="1195688"/>
                </a:lnTo>
                <a:lnTo>
                  <a:pt x="960131" y="1183292"/>
                </a:lnTo>
                <a:lnTo>
                  <a:pt x="962038" y="1171532"/>
                </a:lnTo>
                <a:lnTo>
                  <a:pt x="964263" y="1160408"/>
                </a:lnTo>
                <a:lnTo>
                  <a:pt x="966489" y="1149602"/>
                </a:lnTo>
                <a:lnTo>
                  <a:pt x="969032" y="1139431"/>
                </a:lnTo>
                <a:lnTo>
                  <a:pt x="971575" y="1129896"/>
                </a:lnTo>
                <a:lnTo>
                  <a:pt x="974118" y="1120679"/>
                </a:lnTo>
                <a:lnTo>
                  <a:pt x="976979" y="1111780"/>
                </a:lnTo>
                <a:lnTo>
                  <a:pt x="979522" y="1103198"/>
                </a:lnTo>
                <a:lnTo>
                  <a:pt x="985244" y="1088260"/>
                </a:lnTo>
                <a:lnTo>
                  <a:pt x="991602" y="1074593"/>
                </a:lnTo>
                <a:lnTo>
                  <a:pt x="997960" y="1062833"/>
                </a:lnTo>
                <a:lnTo>
                  <a:pt x="1004000" y="1052027"/>
                </a:lnTo>
                <a:lnTo>
                  <a:pt x="1010358" y="1042810"/>
                </a:lnTo>
                <a:lnTo>
                  <a:pt x="1016398" y="1034546"/>
                </a:lnTo>
                <a:lnTo>
                  <a:pt x="1022438" y="1027236"/>
                </a:lnTo>
                <a:lnTo>
                  <a:pt x="1028160" y="1020561"/>
                </a:lnTo>
                <a:lnTo>
                  <a:pt x="1038651" y="1009755"/>
                </a:lnTo>
                <a:lnTo>
                  <a:pt x="1052320" y="1002763"/>
                </a:lnTo>
                <a:lnTo>
                  <a:pt x="1067261" y="995452"/>
                </a:lnTo>
                <a:lnTo>
                  <a:pt x="1083792" y="988142"/>
                </a:lnTo>
                <a:lnTo>
                  <a:pt x="1100958" y="980832"/>
                </a:lnTo>
                <a:lnTo>
                  <a:pt x="1119078" y="973522"/>
                </a:lnTo>
                <a:lnTo>
                  <a:pt x="1137516" y="966212"/>
                </a:lnTo>
                <a:lnTo>
                  <a:pt x="1174709" y="952545"/>
                </a:lnTo>
                <a:lnTo>
                  <a:pt x="1211268" y="939831"/>
                </a:lnTo>
                <a:lnTo>
                  <a:pt x="1245282" y="928389"/>
                </a:lnTo>
                <a:lnTo>
                  <a:pt x="1274847" y="918854"/>
                </a:lnTo>
                <a:lnTo>
                  <a:pt x="1298371" y="911544"/>
                </a:lnTo>
                <a:lnTo>
                  <a:pt x="1302821" y="910273"/>
                </a:lnTo>
                <a:lnTo>
                  <a:pt x="1305682" y="909637"/>
                </a:lnTo>
                <a:close/>
                <a:moveTo>
                  <a:pt x="1453656" y="261937"/>
                </a:moveTo>
                <a:lnTo>
                  <a:pt x="1465744" y="261937"/>
                </a:lnTo>
                <a:lnTo>
                  <a:pt x="1477831" y="261937"/>
                </a:lnTo>
                <a:lnTo>
                  <a:pt x="1489600" y="263208"/>
                </a:lnTo>
                <a:lnTo>
                  <a:pt x="1501052" y="264798"/>
                </a:lnTo>
                <a:lnTo>
                  <a:pt x="1512185" y="267022"/>
                </a:lnTo>
                <a:lnTo>
                  <a:pt x="1523318" y="269565"/>
                </a:lnTo>
                <a:lnTo>
                  <a:pt x="1534133" y="273061"/>
                </a:lnTo>
                <a:lnTo>
                  <a:pt x="1544311" y="276875"/>
                </a:lnTo>
                <a:lnTo>
                  <a:pt x="1554490" y="281643"/>
                </a:lnTo>
                <a:lnTo>
                  <a:pt x="1564033" y="286410"/>
                </a:lnTo>
                <a:lnTo>
                  <a:pt x="1573575" y="291813"/>
                </a:lnTo>
                <a:lnTo>
                  <a:pt x="1582800" y="298170"/>
                </a:lnTo>
                <a:lnTo>
                  <a:pt x="1591388" y="304526"/>
                </a:lnTo>
                <a:lnTo>
                  <a:pt x="1599977" y="311519"/>
                </a:lnTo>
                <a:lnTo>
                  <a:pt x="1607929" y="319147"/>
                </a:lnTo>
                <a:lnTo>
                  <a:pt x="1615563" y="326775"/>
                </a:lnTo>
                <a:lnTo>
                  <a:pt x="1623197" y="335038"/>
                </a:lnTo>
                <a:lnTo>
                  <a:pt x="1630195" y="343937"/>
                </a:lnTo>
                <a:lnTo>
                  <a:pt x="1637193" y="352837"/>
                </a:lnTo>
                <a:lnTo>
                  <a:pt x="1643237" y="362372"/>
                </a:lnTo>
                <a:lnTo>
                  <a:pt x="1649280" y="372224"/>
                </a:lnTo>
                <a:lnTo>
                  <a:pt x="1654688" y="382713"/>
                </a:lnTo>
                <a:lnTo>
                  <a:pt x="1660095" y="392883"/>
                </a:lnTo>
                <a:lnTo>
                  <a:pt x="1664867" y="404007"/>
                </a:lnTo>
                <a:lnTo>
                  <a:pt x="1669320" y="415131"/>
                </a:lnTo>
                <a:lnTo>
                  <a:pt x="1673137" y="426573"/>
                </a:lnTo>
                <a:lnTo>
                  <a:pt x="1676636" y="438333"/>
                </a:lnTo>
                <a:lnTo>
                  <a:pt x="1679817" y="450411"/>
                </a:lnTo>
                <a:lnTo>
                  <a:pt x="1682361" y="462806"/>
                </a:lnTo>
                <a:lnTo>
                  <a:pt x="1684588" y="474884"/>
                </a:lnTo>
                <a:lnTo>
                  <a:pt x="1686497" y="487915"/>
                </a:lnTo>
                <a:lnTo>
                  <a:pt x="1687769" y="500628"/>
                </a:lnTo>
                <a:lnTo>
                  <a:pt x="1688405" y="513659"/>
                </a:lnTo>
                <a:lnTo>
                  <a:pt x="1694767" y="516202"/>
                </a:lnTo>
                <a:lnTo>
                  <a:pt x="1700492" y="519698"/>
                </a:lnTo>
                <a:lnTo>
                  <a:pt x="1702719" y="521605"/>
                </a:lnTo>
                <a:lnTo>
                  <a:pt x="1705264" y="523512"/>
                </a:lnTo>
                <a:lnTo>
                  <a:pt x="1707808" y="525736"/>
                </a:lnTo>
                <a:lnTo>
                  <a:pt x="1709717" y="528279"/>
                </a:lnTo>
                <a:lnTo>
                  <a:pt x="1711625" y="531140"/>
                </a:lnTo>
                <a:lnTo>
                  <a:pt x="1713534" y="534000"/>
                </a:lnTo>
                <a:lnTo>
                  <a:pt x="1714806" y="536860"/>
                </a:lnTo>
                <a:lnTo>
                  <a:pt x="1716397" y="540357"/>
                </a:lnTo>
                <a:lnTo>
                  <a:pt x="1717669" y="543853"/>
                </a:lnTo>
                <a:lnTo>
                  <a:pt x="1718623" y="547667"/>
                </a:lnTo>
                <a:lnTo>
                  <a:pt x="1719578" y="551799"/>
                </a:lnTo>
                <a:lnTo>
                  <a:pt x="1719896" y="556248"/>
                </a:lnTo>
                <a:lnTo>
                  <a:pt x="1720850" y="562923"/>
                </a:lnTo>
                <a:lnTo>
                  <a:pt x="1720850" y="570233"/>
                </a:lnTo>
                <a:lnTo>
                  <a:pt x="1719896" y="577543"/>
                </a:lnTo>
                <a:lnTo>
                  <a:pt x="1719260" y="585171"/>
                </a:lnTo>
                <a:lnTo>
                  <a:pt x="1717669" y="592481"/>
                </a:lnTo>
                <a:lnTo>
                  <a:pt x="1715442" y="599791"/>
                </a:lnTo>
                <a:lnTo>
                  <a:pt x="1712898" y="607101"/>
                </a:lnTo>
                <a:lnTo>
                  <a:pt x="1710035" y="614411"/>
                </a:lnTo>
                <a:lnTo>
                  <a:pt x="1706854" y="620768"/>
                </a:lnTo>
                <a:lnTo>
                  <a:pt x="1703037" y="627442"/>
                </a:lnTo>
                <a:lnTo>
                  <a:pt x="1699220" y="633481"/>
                </a:lnTo>
                <a:lnTo>
                  <a:pt x="1694767" y="639202"/>
                </a:lnTo>
                <a:lnTo>
                  <a:pt x="1689996" y="644287"/>
                </a:lnTo>
                <a:lnTo>
                  <a:pt x="1684588" y="648419"/>
                </a:lnTo>
                <a:lnTo>
                  <a:pt x="1679181" y="652233"/>
                </a:lnTo>
                <a:lnTo>
                  <a:pt x="1673455" y="655411"/>
                </a:lnTo>
                <a:lnTo>
                  <a:pt x="1670910" y="665900"/>
                </a:lnTo>
                <a:lnTo>
                  <a:pt x="1667729" y="676388"/>
                </a:lnTo>
                <a:lnTo>
                  <a:pt x="1664867" y="687194"/>
                </a:lnTo>
                <a:lnTo>
                  <a:pt x="1661050" y="697365"/>
                </a:lnTo>
                <a:lnTo>
                  <a:pt x="1657551" y="707853"/>
                </a:lnTo>
                <a:lnTo>
                  <a:pt x="1653097" y="717706"/>
                </a:lnTo>
                <a:lnTo>
                  <a:pt x="1648962" y="727559"/>
                </a:lnTo>
                <a:lnTo>
                  <a:pt x="1644827" y="737094"/>
                </a:lnTo>
                <a:lnTo>
                  <a:pt x="1640056" y="746947"/>
                </a:lnTo>
                <a:lnTo>
                  <a:pt x="1635284" y="756481"/>
                </a:lnTo>
                <a:lnTo>
                  <a:pt x="1629877" y="765699"/>
                </a:lnTo>
                <a:lnTo>
                  <a:pt x="1624469" y="774280"/>
                </a:lnTo>
                <a:lnTo>
                  <a:pt x="1618744" y="782861"/>
                </a:lnTo>
                <a:lnTo>
                  <a:pt x="1613018" y="791125"/>
                </a:lnTo>
                <a:lnTo>
                  <a:pt x="1606975" y="799389"/>
                </a:lnTo>
                <a:lnTo>
                  <a:pt x="1600613" y="807016"/>
                </a:lnTo>
                <a:lnTo>
                  <a:pt x="1593933" y="814327"/>
                </a:lnTo>
                <a:lnTo>
                  <a:pt x="1587253" y="821637"/>
                </a:lnTo>
                <a:lnTo>
                  <a:pt x="1579937" y="827993"/>
                </a:lnTo>
                <a:lnTo>
                  <a:pt x="1572621" y="834032"/>
                </a:lnTo>
                <a:lnTo>
                  <a:pt x="1564987" y="840389"/>
                </a:lnTo>
                <a:lnTo>
                  <a:pt x="1557353" y="845474"/>
                </a:lnTo>
                <a:lnTo>
                  <a:pt x="1549401" y="850559"/>
                </a:lnTo>
                <a:lnTo>
                  <a:pt x="1540812" y="855327"/>
                </a:lnTo>
                <a:lnTo>
                  <a:pt x="1532542" y="859141"/>
                </a:lnTo>
                <a:lnTo>
                  <a:pt x="1523636" y="862955"/>
                </a:lnTo>
                <a:lnTo>
                  <a:pt x="1514411" y="865815"/>
                </a:lnTo>
                <a:lnTo>
                  <a:pt x="1505187" y="868040"/>
                </a:lnTo>
                <a:lnTo>
                  <a:pt x="1495644" y="870583"/>
                </a:lnTo>
                <a:lnTo>
                  <a:pt x="1486101" y="872172"/>
                </a:lnTo>
                <a:lnTo>
                  <a:pt x="1475923" y="872807"/>
                </a:lnTo>
                <a:lnTo>
                  <a:pt x="1465744" y="873125"/>
                </a:lnTo>
                <a:lnTo>
                  <a:pt x="1455565" y="872807"/>
                </a:lnTo>
                <a:lnTo>
                  <a:pt x="1445386" y="872172"/>
                </a:lnTo>
                <a:lnTo>
                  <a:pt x="1435525" y="870583"/>
                </a:lnTo>
                <a:lnTo>
                  <a:pt x="1426301" y="868676"/>
                </a:lnTo>
                <a:lnTo>
                  <a:pt x="1417076" y="865815"/>
                </a:lnTo>
                <a:lnTo>
                  <a:pt x="1407852" y="862955"/>
                </a:lnTo>
                <a:lnTo>
                  <a:pt x="1399263" y="859459"/>
                </a:lnTo>
                <a:lnTo>
                  <a:pt x="1390675" y="855327"/>
                </a:lnTo>
                <a:lnTo>
                  <a:pt x="1382405" y="850559"/>
                </a:lnTo>
                <a:lnTo>
                  <a:pt x="1374771" y="846110"/>
                </a:lnTo>
                <a:lnTo>
                  <a:pt x="1366500" y="840707"/>
                </a:lnTo>
                <a:lnTo>
                  <a:pt x="1359184" y="834350"/>
                </a:lnTo>
                <a:lnTo>
                  <a:pt x="1351868" y="828311"/>
                </a:lnTo>
                <a:lnTo>
                  <a:pt x="1344871" y="821955"/>
                </a:lnTo>
                <a:lnTo>
                  <a:pt x="1337873" y="814962"/>
                </a:lnTo>
                <a:lnTo>
                  <a:pt x="1331193" y="807652"/>
                </a:lnTo>
                <a:lnTo>
                  <a:pt x="1325149" y="800024"/>
                </a:lnTo>
                <a:lnTo>
                  <a:pt x="1319105" y="792078"/>
                </a:lnTo>
                <a:lnTo>
                  <a:pt x="1313062" y="783815"/>
                </a:lnTo>
                <a:lnTo>
                  <a:pt x="1307654" y="775233"/>
                </a:lnTo>
                <a:lnTo>
                  <a:pt x="1302247" y="766334"/>
                </a:lnTo>
                <a:lnTo>
                  <a:pt x="1296840" y="757435"/>
                </a:lnTo>
                <a:lnTo>
                  <a:pt x="1291750" y="748218"/>
                </a:lnTo>
                <a:lnTo>
                  <a:pt x="1287297" y="738683"/>
                </a:lnTo>
                <a:lnTo>
                  <a:pt x="1283162" y="729148"/>
                </a:lnTo>
                <a:lnTo>
                  <a:pt x="1278709" y="719295"/>
                </a:lnTo>
                <a:lnTo>
                  <a:pt x="1274573" y="709443"/>
                </a:lnTo>
                <a:lnTo>
                  <a:pt x="1270756" y="698954"/>
                </a:lnTo>
                <a:lnTo>
                  <a:pt x="1267257" y="688466"/>
                </a:lnTo>
                <a:lnTo>
                  <a:pt x="1264395" y="678295"/>
                </a:lnTo>
                <a:lnTo>
                  <a:pt x="1261214" y="667807"/>
                </a:lnTo>
                <a:lnTo>
                  <a:pt x="1258033" y="657318"/>
                </a:lnTo>
                <a:lnTo>
                  <a:pt x="1255170" y="656047"/>
                </a:lnTo>
                <a:lnTo>
                  <a:pt x="1251989" y="654776"/>
                </a:lnTo>
                <a:lnTo>
                  <a:pt x="1248808" y="653504"/>
                </a:lnTo>
                <a:lnTo>
                  <a:pt x="1245946" y="651915"/>
                </a:lnTo>
                <a:lnTo>
                  <a:pt x="1240220" y="647783"/>
                </a:lnTo>
                <a:lnTo>
                  <a:pt x="1234812" y="642698"/>
                </a:lnTo>
                <a:lnTo>
                  <a:pt x="1229723" y="637295"/>
                </a:lnTo>
                <a:lnTo>
                  <a:pt x="1225270" y="631256"/>
                </a:lnTo>
                <a:lnTo>
                  <a:pt x="1220817" y="624582"/>
                </a:lnTo>
                <a:lnTo>
                  <a:pt x="1217000" y="617907"/>
                </a:lnTo>
                <a:lnTo>
                  <a:pt x="1214137" y="609962"/>
                </a:lnTo>
                <a:lnTo>
                  <a:pt x="1210956" y="602334"/>
                </a:lnTo>
                <a:lnTo>
                  <a:pt x="1208729" y="594706"/>
                </a:lnTo>
                <a:lnTo>
                  <a:pt x="1207139" y="587078"/>
                </a:lnTo>
                <a:lnTo>
                  <a:pt x="1205548" y="579132"/>
                </a:lnTo>
                <a:lnTo>
                  <a:pt x="1205230" y="571186"/>
                </a:lnTo>
                <a:lnTo>
                  <a:pt x="1204912" y="563558"/>
                </a:lnTo>
                <a:lnTo>
                  <a:pt x="1205548" y="556248"/>
                </a:lnTo>
                <a:lnTo>
                  <a:pt x="1206503" y="551481"/>
                </a:lnTo>
                <a:lnTo>
                  <a:pt x="1207139" y="547031"/>
                </a:lnTo>
                <a:lnTo>
                  <a:pt x="1208411" y="542581"/>
                </a:lnTo>
                <a:lnTo>
                  <a:pt x="1209684" y="538767"/>
                </a:lnTo>
                <a:lnTo>
                  <a:pt x="1211274" y="534954"/>
                </a:lnTo>
                <a:lnTo>
                  <a:pt x="1213183" y="532093"/>
                </a:lnTo>
                <a:lnTo>
                  <a:pt x="1215727" y="528915"/>
                </a:lnTo>
                <a:lnTo>
                  <a:pt x="1217954" y="525736"/>
                </a:lnTo>
                <a:lnTo>
                  <a:pt x="1220180" y="523512"/>
                </a:lnTo>
                <a:lnTo>
                  <a:pt x="1222725" y="521287"/>
                </a:lnTo>
                <a:lnTo>
                  <a:pt x="1225906" y="519062"/>
                </a:lnTo>
                <a:lnTo>
                  <a:pt x="1229087" y="517155"/>
                </a:lnTo>
                <a:lnTo>
                  <a:pt x="1232586" y="515566"/>
                </a:lnTo>
                <a:lnTo>
                  <a:pt x="1235449" y="513977"/>
                </a:lnTo>
                <a:lnTo>
                  <a:pt x="1239266" y="512705"/>
                </a:lnTo>
                <a:lnTo>
                  <a:pt x="1242765" y="511752"/>
                </a:lnTo>
                <a:lnTo>
                  <a:pt x="1244037" y="498721"/>
                </a:lnTo>
                <a:lnTo>
                  <a:pt x="1244991" y="486008"/>
                </a:lnTo>
                <a:lnTo>
                  <a:pt x="1246900" y="473294"/>
                </a:lnTo>
                <a:lnTo>
                  <a:pt x="1249445" y="461217"/>
                </a:lnTo>
                <a:lnTo>
                  <a:pt x="1251989" y="448821"/>
                </a:lnTo>
                <a:lnTo>
                  <a:pt x="1255170" y="437062"/>
                </a:lnTo>
                <a:lnTo>
                  <a:pt x="1258987" y="425302"/>
                </a:lnTo>
                <a:lnTo>
                  <a:pt x="1262804" y="413542"/>
                </a:lnTo>
                <a:lnTo>
                  <a:pt x="1266939" y="402736"/>
                </a:lnTo>
                <a:lnTo>
                  <a:pt x="1272029" y="391930"/>
                </a:lnTo>
                <a:lnTo>
                  <a:pt x="1276800" y="381441"/>
                </a:lnTo>
                <a:lnTo>
                  <a:pt x="1282526" y="371271"/>
                </a:lnTo>
                <a:lnTo>
                  <a:pt x="1288251" y="361736"/>
                </a:lnTo>
                <a:lnTo>
                  <a:pt x="1294931" y="351883"/>
                </a:lnTo>
                <a:lnTo>
                  <a:pt x="1301293" y="343302"/>
                </a:lnTo>
                <a:lnTo>
                  <a:pt x="1308609" y="334402"/>
                </a:lnTo>
                <a:lnTo>
                  <a:pt x="1315925" y="326457"/>
                </a:lnTo>
                <a:lnTo>
                  <a:pt x="1323559" y="318193"/>
                </a:lnTo>
                <a:lnTo>
                  <a:pt x="1332147" y="311201"/>
                </a:lnTo>
                <a:lnTo>
                  <a:pt x="1340417" y="304209"/>
                </a:lnTo>
                <a:lnTo>
                  <a:pt x="1349324" y="297534"/>
                </a:lnTo>
                <a:lnTo>
                  <a:pt x="1358230" y="291813"/>
                </a:lnTo>
                <a:lnTo>
                  <a:pt x="1367773" y="286092"/>
                </a:lnTo>
                <a:lnTo>
                  <a:pt x="1377315" y="281325"/>
                </a:lnTo>
                <a:lnTo>
                  <a:pt x="1387176" y="276875"/>
                </a:lnTo>
                <a:lnTo>
                  <a:pt x="1397673" y="273061"/>
                </a:lnTo>
                <a:lnTo>
                  <a:pt x="1408488" y="269565"/>
                </a:lnTo>
                <a:lnTo>
                  <a:pt x="1419303" y="267022"/>
                </a:lnTo>
                <a:lnTo>
                  <a:pt x="1430436" y="264798"/>
                </a:lnTo>
                <a:lnTo>
                  <a:pt x="1442205" y="263208"/>
                </a:lnTo>
                <a:lnTo>
                  <a:pt x="1453656" y="261937"/>
                </a:lnTo>
                <a:close/>
                <a:moveTo>
                  <a:pt x="767182" y="119062"/>
                </a:moveTo>
                <a:lnTo>
                  <a:pt x="746542" y="795338"/>
                </a:lnTo>
                <a:lnTo>
                  <a:pt x="119396" y="795338"/>
                </a:lnTo>
                <a:lnTo>
                  <a:pt x="119396" y="3073718"/>
                </a:lnTo>
                <a:lnTo>
                  <a:pt x="119396" y="3077210"/>
                </a:lnTo>
                <a:lnTo>
                  <a:pt x="119713" y="3080068"/>
                </a:lnTo>
                <a:lnTo>
                  <a:pt x="120666" y="3083560"/>
                </a:lnTo>
                <a:lnTo>
                  <a:pt x="121619" y="3086100"/>
                </a:lnTo>
                <a:lnTo>
                  <a:pt x="123206" y="3089275"/>
                </a:lnTo>
                <a:lnTo>
                  <a:pt x="124794" y="3092133"/>
                </a:lnTo>
                <a:lnTo>
                  <a:pt x="126699" y="3094673"/>
                </a:lnTo>
                <a:lnTo>
                  <a:pt x="128922" y="3096895"/>
                </a:lnTo>
                <a:lnTo>
                  <a:pt x="131780" y="3099118"/>
                </a:lnTo>
                <a:lnTo>
                  <a:pt x="134003" y="3101023"/>
                </a:lnTo>
                <a:lnTo>
                  <a:pt x="136543" y="3102610"/>
                </a:lnTo>
                <a:lnTo>
                  <a:pt x="139718" y="3104198"/>
                </a:lnTo>
                <a:lnTo>
                  <a:pt x="142894" y="3105468"/>
                </a:lnTo>
                <a:lnTo>
                  <a:pt x="145752" y="3106103"/>
                </a:lnTo>
                <a:lnTo>
                  <a:pt x="149245" y="3106420"/>
                </a:lnTo>
                <a:lnTo>
                  <a:pt x="152420" y="3106738"/>
                </a:lnTo>
                <a:lnTo>
                  <a:pt x="2224068" y="3106738"/>
                </a:lnTo>
                <a:lnTo>
                  <a:pt x="2227243" y="3106420"/>
                </a:lnTo>
                <a:lnTo>
                  <a:pt x="2230736" y="3106103"/>
                </a:lnTo>
                <a:lnTo>
                  <a:pt x="2233594" y="3105468"/>
                </a:lnTo>
                <a:lnTo>
                  <a:pt x="2236769" y="3104198"/>
                </a:lnTo>
                <a:lnTo>
                  <a:pt x="2239310" y="3102610"/>
                </a:lnTo>
                <a:lnTo>
                  <a:pt x="2242168" y="3101023"/>
                </a:lnTo>
                <a:lnTo>
                  <a:pt x="2244708" y="3099118"/>
                </a:lnTo>
                <a:lnTo>
                  <a:pt x="2247566" y="3096895"/>
                </a:lnTo>
                <a:lnTo>
                  <a:pt x="2249471" y="3094673"/>
                </a:lnTo>
                <a:lnTo>
                  <a:pt x="2251694" y="3092133"/>
                </a:lnTo>
                <a:lnTo>
                  <a:pt x="2253282" y="3089275"/>
                </a:lnTo>
                <a:lnTo>
                  <a:pt x="2254552" y="3086100"/>
                </a:lnTo>
                <a:lnTo>
                  <a:pt x="2255822" y="3083560"/>
                </a:lnTo>
                <a:lnTo>
                  <a:pt x="2256774" y="3080068"/>
                </a:lnTo>
                <a:lnTo>
                  <a:pt x="2257092" y="3077210"/>
                </a:lnTo>
                <a:lnTo>
                  <a:pt x="2257092" y="3073718"/>
                </a:lnTo>
                <a:lnTo>
                  <a:pt x="2257092" y="152400"/>
                </a:lnTo>
                <a:lnTo>
                  <a:pt x="2257092" y="148907"/>
                </a:lnTo>
                <a:lnTo>
                  <a:pt x="2256774" y="146050"/>
                </a:lnTo>
                <a:lnTo>
                  <a:pt x="2255504" y="142875"/>
                </a:lnTo>
                <a:lnTo>
                  <a:pt x="2254234" y="139700"/>
                </a:lnTo>
                <a:lnTo>
                  <a:pt x="2253282" y="136842"/>
                </a:lnTo>
                <a:lnTo>
                  <a:pt x="2251376" y="133985"/>
                </a:lnTo>
                <a:lnTo>
                  <a:pt x="2249471" y="131445"/>
                </a:lnTo>
                <a:lnTo>
                  <a:pt x="2247566" y="128905"/>
                </a:lnTo>
                <a:lnTo>
                  <a:pt x="2244708" y="126682"/>
                </a:lnTo>
                <a:lnTo>
                  <a:pt x="2242168" y="124777"/>
                </a:lnTo>
                <a:lnTo>
                  <a:pt x="2239310" y="123190"/>
                </a:lnTo>
                <a:lnTo>
                  <a:pt x="2236769" y="121920"/>
                </a:lnTo>
                <a:lnTo>
                  <a:pt x="2233594" y="120650"/>
                </a:lnTo>
                <a:lnTo>
                  <a:pt x="2230736" y="120015"/>
                </a:lnTo>
                <a:lnTo>
                  <a:pt x="2227243" y="119380"/>
                </a:lnTo>
                <a:lnTo>
                  <a:pt x="2224068" y="119062"/>
                </a:lnTo>
                <a:lnTo>
                  <a:pt x="767182" y="119062"/>
                </a:lnTo>
                <a:close/>
                <a:moveTo>
                  <a:pt x="688114" y="0"/>
                </a:moveTo>
                <a:lnTo>
                  <a:pt x="2224068" y="0"/>
                </a:lnTo>
                <a:lnTo>
                  <a:pt x="2231688" y="635"/>
                </a:lnTo>
                <a:lnTo>
                  <a:pt x="2239310" y="952"/>
                </a:lnTo>
                <a:lnTo>
                  <a:pt x="2246931" y="2222"/>
                </a:lnTo>
                <a:lnTo>
                  <a:pt x="2254552" y="3175"/>
                </a:lnTo>
                <a:lnTo>
                  <a:pt x="2261855" y="5080"/>
                </a:lnTo>
                <a:lnTo>
                  <a:pt x="2269159" y="6985"/>
                </a:lnTo>
                <a:lnTo>
                  <a:pt x="2276144" y="9207"/>
                </a:lnTo>
                <a:lnTo>
                  <a:pt x="2283130" y="12382"/>
                </a:lnTo>
                <a:lnTo>
                  <a:pt x="2289799" y="15557"/>
                </a:lnTo>
                <a:lnTo>
                  <a:pt x="2296467" y="18415"/>
                </a:lnTo>
                <a:lnTo>
                  <a:pt x="2302818" y="22225"/>
                </a:lnTo>
                <a:lnTo>
                  <a:pt x="2309169" y="26035"/>
                </a:lnTo>
                <a:lnTo>
                  <a:pt x="2315202" y="30480"/>
                </a:lnTo>
                <a:lnTo>
                  <a:pt x="2320918" y="34925"/>
                </a:lnTo>
                <a:lnTo>
                  <a:pt x="2326316" y="40005"/>
                </a:lnTo>
                <a:lnTo>
                  <a:pt x="2331714" y="44767"/>
                </a:lnTo>
                <a:lnTo>
                  <a:pt x="2336478" y="50165"/>
                </a:lnTo>
                <a:lnTo>
                  <a:pt x="2341241" y="55562"/>
                </a:lnTo>
                <a:lnTo>
                  <a:pt x="2345686" y="61277"/>
                </a:lnTo>
                <a:lnTo>
                  <a:pt x="2350132" y="67627"/>
                </a:lnTo>
                <a:lnTo>
                  <a:pt x="2354260" y="73660"/>
                </a:lnTo>
                <a:lnTo>
                  <a:pt x="2357753" y="79692"/>
                </a:lnTo>
                <a:lnTo>
                  <a:pt x="2360928" y="86677"/>
                </a:lnTo>
                <a:lnTo>
                  <a:pt x="2364104" y="93027"/>
                </a:lnTo>
                <a:lnTo>
                  <a:pt x="2366962" y="100012"/>
                </a:lnTo>
                <a:lnTo>
                  <a:pt x="2369184" y="107315"/>
                </a:lnTo>
                <a:lnTo>
                  <a:pt x="2371407" y="114617"/>
                </a:lnTo>
                <a:lnTo>
                  <a:pt x="2372995" y="121920"/>
                </a:lnTo>
                <a:lnTo>
                  <a:pt x="2374583" y="129540"/>
                </a:lnTo>
                <a:lnTo>
                  <a:pt x="2375218" y="137160"/>
                </a:lnTo>
                <a:lnTo>
                  <a:pt x="2375853" y="144780"/>
                </a:lnTo>
                <a:lnTo>
                  <a:pt x="2376488" y="152400"/>
                </a:lnTo>
                <a:lnTo>
                  <a:pt x="2376488" y="3073718"/>
                </a:lnTo>
                <a:lnTo>
                  <a:pt x="2375853" y="3081338"/>
                </a:lnTo>
                <a:lnTo>
                  <a:pt x="2375218" y="3089275"/>
                </a:lnTo>
                <a:lnTo>
                  <a:pt x="2374583" y="3096895"/>
                </a:lnTo>
                <a:lnTo>
                  <a:pt x="2372995" y="3104198"/>
                </a:lnTo>
                <a:lnTo>
                  <a:pt x="2371407" y="3111500"/>
                </a:lnTo>
                <a:lnTo>
                  <a:pt x="2369184" y="3118803"/>
                </a:lnTo>
                <a:lnTo>
                  <a:pt x="2366962" y="3126105"/>
                </a:lnTo>
                <a:lnTo>
                  <a:pt x="2364104" y="3132773"/>
                </a:lnTo>
                <a:lnTo>
                  <a:pt x="2360928" y="3139758"/>
                </a:lnTo>
                <a:lnTo>
                  <a:pt x="2357753" y="3146425"/>
                </a:lnTo>
                <a:lnTo>
                  <a:pt x="2354260" y="3152458"/>
                </a:lnTo>
                <a:lnTo>
                  <a:pt x="2350132" y="3158490"/>
                </a:lnTo>
                <a:lnTo>
                  <a:pt x="2345686" y="3164523"/>
                </a:lnTo>
                <a:lnTo>
                  <a:pt x="2341241" y="3170238"/>
                </a:lnTo>
                <a:lnTo>
                  <a:pt x="2336478" y="3176270"/>
                </a:lnTo>
                <a:lnTo>
                  <a:pt x="2331714" y="3181033"/>
                </a:lnTo>
                <a:lnTo>
                  <a:pt x="2326316" y="3186113"/>
                </a:lnTo>
                <a:lnTo>
                  <a:pt x="2320918" y="3191193"/>
                </a:lnTo>
                <a:lnTo>
                  <a:pt x="2315202" y="3195638"/>
                </a:lnTo>
                <a:lnTo>
                  <a:pt x="2309169" y="3199765"/>
                </a:lnTo>
                <a:lnTo>
                  <a:pt x="2302818" y="3203575"/>
                </a:lnTo>
                <a:lnTo>
                  <a:pt x="2296467" y="3207385"/>
                </a:lnTo>
                <a:lnTo>
                  <a:pt x="2289799" y="3210878"/>
                </a:lnTo>
                <a:lnTo>
                  <a:pt x="2283130" y="3214053"/>
                </a:lnTo>
                <a:lnTo>
                  <a:pt x="2276144" y="3216593"/>
                </a:lnTo>
                <a:lnTo>
                  <a:pt x="2269159" y="3218815"/>
                </a:lnTo>
                <a:lnTo>
                  <a:pt x="2261855" y="3221038"/>
                </a:lnTo>
                <a:lnTo>
                  <a:pt x="2254552" y="3222943"/>
                </a:lnTo>
                <a:lnTo>
                  <a:pt x="2246931" y="3223895"/>
                </a:lnTo>
                <a:lnTo>
                  <a:pt x="2239310" y="3225165"/>
                </a:lnTo>
                <a:lnTo>
                  <a:pt x="2231688" y="3225483"/>
                </a:lnTo>
                <a:lnTo>
                  <a:pt x="2224068" y="3225800"/>
                </a:lnTo>
                <a:lnTo>
                  <a:pt x="152420" y="3225800"/>
                </a:lnTo>
                <a:lnTo>
                  <a:pt x="144799" y="3225483"/>
                </a:lnTo>
                <a:lnTo>
                  <a:pt x="137178" y="3225165"/>
                </a:lnTo>
                <a:lnTo>
                  <a:pt x="129557" y="3223895"/>
                </a:lnTo>
                <a:lnTo>
                  <a:pt x="121619" y="3222943"/>
                </a:lnTo>
                <a:lnTo>
                  <a:pt x="114633" y="3221038"/>
                </a:lnTo>
                <a:lnTo>
                  <a:pt x="107329" y="3218815"/>
                </a:lnTo>
                <a:lnTo>
                  <a:pt x="100343" y="3216593"/>
                </a:lnTo>
                <a:lnTo>
                  <a:pt x="93040" y="3214053"/>
                </a:lnTo>
                <a:lnTo>
                  <a:pt x="86689" y="3210878"/>
                </a:lnTo>
                <a:lnTo>
                  <a:pt x="80020" y="3207385"/>
                </a:lnTo>
                <a:lnTo>
                  <a:pt x="73670" y="3203575"/>
                </a:lnTo>
                <a:lnTo>
                  <a:pt x="67319" y="3199765"/>
                </a:lnTo>
                <a:lnTo>
                  <a:pt x="61285" y="3195638"/>
                </a:lnTo>
                <a:lnTo>
                  <a:pt x="55570" y="3191193"/>
                </a:lnTo>
                <a:lnTo>
                  <a:pt x="50171" y="3186430"/>
                </a:lnTo>
                <a:lnTo>
                  <a:pt x="44773" y="3181033"/>
                </a:lnTo>
                <a:lnTo>
                  <a:pt x="40010" y="3176270"/>
                </a:lnTo>
                <a:lnTo>
                  <a:pt x="34929" y="3170238"/>
                </a:lnTo>
                <a:lnTo>
                  <a:pt x="30801" y="3164523"/>
                </a:lnTo>
                <a:lnTo>
                  <a:pt x="26038" y="3158808"/>
                </a:lnTo>
                <a:lnTo>
                  <a:pt x="22228" y="3152458"/>
                </a:lnTo>
                <a:lnTo>
                  <a:pt x="18735" y="3146425"/>
                </a:lnTo>
                <a:lnTo>
                  <a:pt x="15242" y="3139758"/>
                </a:lnTo>
                <a:lnTo>
                  <a:pt x="12384" y="3132773"/>
                </a:lnTo>
                <a:lnTo>
                  <a:pt x="9526" y="3126105"/>
                </a:lnTo>
                <a:lnTo>
                  <a:pt x="6986" y="3118803"/>
                </a:lnTo>
                <a:lnTo>
                  <a:pt x="5080" y="3111818"/>
                </a:lnTo>
                <a:lnTo>
                  <a:pt x="3175" y="3104198"/>
                </a:lnTo>
                <a:lnTo>
                  <a:pt x="1905" y="3096895"/>
                </a:lnTo>
                <a:lnTo>
                  <a:pt x="952" y="3089275"/>
                </a:lnTo>
                <a:lnTo>
                  <a:pt x="317" y="3081338"/>
                </a:lnTo>
                <a:lnTo>
                  <a:pt x="0" y="3073718"/>
                </a:lnTo>
                <a:lnTo>
                  <a:pt x="0" y="743268"/>
                </a:lnTo>
                <a:lnTo>
                  <a:pt x="688114"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934"/>
                                        <p:tgtEl>
                                          <p:spTgt spid="18"/>
                                        </p:tgtEl>
                                      </p:cBhvr>
                                    </p:animEffect>
                                    <p:anim calcmode="lin" valueType="num">
                                      <p:cBhvr>
                                        <p:cTn id="8" dur="934" fill="hold"/>
                                        <p:tgtEl>
                                          <p:spTgt spid="18"/>
                                        </p:tgtEl>
                                        <p:attrNameLst>
                                          <p:attrName>ppt_x</p:attrName>
                                        </p:attrNameLst>
                                      </p:cBhvr>
                                      <p:tavLst>
                                        <p:tav tm="0">
                                          <p:val>
                                            <p:strVal val="#ppt_x"/>
                                          </p:val>
                                        </p:tav>
                                        <p:tav tm="100000">
                                          <p:val>
                                            <p:strVal val="#ppt_x"/>
                                          </p:val>
                                        </p:tav>
                                      </p:tavLst>
                                    </p:anim>
                                    <p:anim calcmode="lin" valueType="num">
                                      <p:cBhvr>
                                        <p:cTn id="9" dur="841" decel="100000" fill="hold"/>
                                        <p:tgtEl>
                                          <p:spTgt spid="18"/>
                                        </p:tgtEl>
                                        <p:attrNameLst>
                                          <p:attrName>ppt_y</p:attrName>
                                        </p:attrNameLst>
                                      </p:cBhvr>
                                      <p:tavLst>
                                        <p:tav tm="0">
                                          <p:val>
                                            <p:strVal val="#ppt_y+1"/>
                                          </p:val>
                                        </p:tav>
                                        <p:tav tm="100000">
                                          <p:val>
                                            <p:strVal val="#ppt_y-.03"/>
                                          </p:val>
                                        </p:tav>
                                      </p:tavLst>
                                    </p:anim>
                                    <p:anim calcmode="lin" valueType="num">
                                      <p:cBhvr>
                                        <p:cTn id="10" dur="93" accel="100000" fill="hold">
                                          <p:stCondLst>
                                            <p:cond delay="841"/>
                                          </p:stCondLst>
                                        </p:cTn>
                                        <p:tgtEl>
                                          <p:spTgt spid="1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3" presetClass="entr" presetSubtype="272"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2/3*#ppt_w"/>
                                          </p:val>
                                        </p:tav>
                                        <p:tav tm="100000">
                                          <p:val>
                                            <p:strVal val="#ppt_w"/>
                                          </p:val>
                                        </p:tav>
                                      </p:tavLst>
                                    </p:anim>
                                    <p:anim calcmode="lin" valueType="num">
                                      <p:cBhvr>
                                        <p:cTn id="15" dur="1000" fill="hold"/>
                                        <p:tgtEl>
                                          <p:spTgt spid="11"/>
                                        </p:tgtEl>
                                        <p:attrNameLst>
                                          <p:attrName>ppt_h</p:attrName>
                                        </p:attrNameLst>
                                      </p:cBhvr>
                                      <p:tavLst>
                                        <p:tav tm="0">
                                          <p:val>
                                            <p:strVal val="2/3*#ppt_h"/>
                                          </p:val>
                                        </p:tav>
                                        <p:tav tm="100000">
                                          <p:val>
                                            <p:strVal val="#ppt_h"/>
                                          </p:val>
                                        </p:tav>
                                      </p:tavLst>
                                    </p:anim>
                                  </p:childTnLst>
                                </p:cTn>
                              </p:par>
                            </p:childTnLst>
                          </p:cTn>
                        </p:par>
                        <p:par>
                          <p:cTn id="16" fill="hold">
                            <p:stCondLst>
                              <p:cond delay="2000"/>
                            </p:stCondLst>
                            <p:childTnLst>
                              <p:par>
                                <p:cTn id="17" presetID="12" presetClass="entr" presetSubtype="2"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p:tgtEl>
                                          <p:spTgt spid="17"/>
                                        </p:tgtEl>
                                        <p:attrNameLst>
                                          <p:attrName>ppt_x</p:attrName>
                                        </p:attrNameLst>
                                      </p:cBhvr>
                                      <p:tavLst>
                                        <p:tav tm="0">
                                          <p:val>
                                            <p:strVal val="#ppt_x+#ppt_w*1.125000"/>
                                          </p:val>
                                        </p:tav>
                                        <p:tav tm="100000">
                                          <p:val>
                                            <p:strVal val="#ppt_x"/>
                                          </p:val>
                                        </p:tav>
                                      </p:tavLst>
                                    </p:anim>
                                    <p:animEffect transition="in" filter="wipe(left)">
                                      <p:cBhvr>
                                        <p:cTn id="20" dur="500"/>
                                        <p:tgtEl>
                                          <p:spTgt spid="17"/>
                                        </p:tgtEl>
                                      </p:cBhvr>
                                    </p:animEffect>
                                  </p:childTnLst>
                                </p:cTn>
                              </p:par>
                              <p:par>
                                <p:cTn id="21" presetID="16" presetClass="entr" presetSubtype="42"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outHorizontal)">
                                      <p:cBhvr>
                                        <p:cTn id="23" dur="500"/>
                                        <p:tgtEl>
                                          <p:spTgt spid="3"/>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1000"/>
                                        <p:tgtEl>
                                          <p:spTgt spid="14"/>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1000"/>
                                        <p:tgtEl>
                                          <p:spTgt spid="15"/>
                                        </p:tgtEl>
                                      </p:cBhvr>
                                    </p:animEffect>
                                  </p:childTnLst>
                                </p:cTn>
                              </p:par>
                              <p:par>
                                <p:cTn id="30" presetID="22" presetClass="entr" presetSubtype="8" fill="hold" grpId="0" nodeType="withEffect">
                                  <p:stCondLst>
                                    <p:cond delay="100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14" grpId="0"/>
      <p:bldP spid="15" grpId="0"/>
      <p:bldP spid="16" grpId="0"/>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H_Text_1"/>
          <p:cNvSpPr/>
          <p:nvPr>
            <p:custDataLst>
              <p:tags r:id="rId2"/>
            </p:custDataLst>
          </p:nvPr>
        </p:nvSpPr>
        <p:spPr>
          <a:xfrm>
            <a:off x="747540" y="839414"/>
            <a:ext cx="2816347"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pPr>
              <a:lnSpc>
                <a:spcPct val="120000"/>
              </a:lnSpc>
              <a:buClr>
                <a:schemeClr val="accent1"/>
              </a:buClr>
            </a:pPr>
            <a:endParaRPr lang="en-US" altLang="zh-CN" b="1" dirty="0">
              <a:solidFill>
                <a:schemeClr val="tx1">
                  <a:lumMod val="85000"/>
                  <a:lumOff val="15000"/>
                </a:schemeClr>
              </a:solidFill>
              <a:cs typeface="+mn-ea"/>
              <a:sym typeface="+mn-lt"/>
            </a:endParaRPr>
          </a:p>
        </p:txBody>
      </p:sp>
      <p:sp>
        <p:nvSpPr>
          <p:cNvPr id="2" name="标题 1"/>
          <p:cNvSpPr>
            <a:spLocks noGrp="1"/>
          </p:cNvSpPr>
          <p:nvPr>
            <p:ph type="title"/>
          </p:nvPr>
        </p:nvSpPr>
        <p:spPr>
          <a:xfrm>
            <a:off x="611560" y="376076"/>
            <a:ext cx="8139644" cy="493395"/>
          </a:xfrm>
        </p:spPr>
        <p:txBody>
          <a:bodyPr>
            <a:normAutofit fontScale="90000"/>
          </a:bodyPr>
          <a:lstStyle/>
          <a:p>
            <a:br>
              <a:rPr lang="en-US" altLang="zh-CN" dirty="0">
                <a:latin typeface="+mn-lt"/>
                <a:ea typeface="+mn-ea"/>
                <a:cs typeface="+mn-ea"/>
                <a:sym typeface="+mn-lt"/>
              </a:rPr>
            </a:br>
            <a:br>
              <a:rPr lang="en-US" altLang="zh-CN" dirty="0">
                <a:latin typeface="+mn-lt"/>
                <a:ea typeface="+mn-ea"/>
                <a:cs typeface="+mn-ea"/>
                <a:sym typeface="+mn-lt"/>
              </a:rPr>
            </a:br>
            <a:r>
              <a:rPr lang="en-US" altLang="zh-CN" dirty="0">
                <a:latin typeface="+mn-lt"/>
                <a:ea typeface="+mn-ea"/>
                <a:cs typeface="+mn-ea"/>
                <a:sym typeface="+mn-lt"/>
              </a:rPr>
              <a:t>Multi-linear regression models</a:t>
            </a:r>
            <a:br>
              <a:rPr lang="en-US" altLang="zh-CN" dirty="0">
                <a:latin typeface="+mn-lt"/>
                <a:ea typeface="+mn-ea"/>
                <a:cs typeface="+mn-ea"/>
                <a:sym typeface="+mn-lt"/>
              </a:rPr>
            </a:br>
            <a:endParaRPr lang="zh-CN" altLang="en-US" dirty="0">
              <a:latin typeface="+mn-lt"/>
              <a:ea typeface="+mn-ea"/>
              <a:cs typeface="+mn-ea"/>
              <a:sym typeface="+mn-lt"/>
            </a:endParaRPr>
          </a:p>
        </p:txBody>
      </p:sp>
      <p:sp>
        <p:nvSpPr>
          <p:cNvPr id="4" name="矩形 3">
            <a:extLst>
              <a:ext uri="{FF2B5EF4-FFF2-40B4-BE49-F238E27FC236}">
                <a16:creationId xmlns:a16="http://schemas.microsoft.com/office/drawing/2014/main" id="{8AC6A19C-7E29-41B5-AE2B-05AE0599F4D4}"/>
              </a:ext>
            </a:extLst>
          </p:cNvPr>
          <p:cNvSpPr/>
          <p:nvPr/>
        </p:nvSpPr>
        <p:spPr>
          <a:xfrm>
            <a:off x="590267" y="822171"/>
            <a:ext cx="2398157" cy="307777"/>
          </a:xfrm>
          <a:prstGeom prst="rect">
            <a:avLst/>
          </a:prstGeom>
        </p:spPr>
        <p:txBody>
          <a:bodyPr wrap="none">
            <a:spAutoFit/>
          </a:bodyPr>
          <a:lstStyle/>
          <a:p>
            <a:r>
              <a:rPr lang="en-US" altLang="zh-CN" sz="1400" i="1" dirty="0"/>
              <a:t> Assessing nonlinearity (A6)</a:t>
            </a:r>
            <a:endParaRPr lang="zh-CN" altLang="en-US" sz="1400" i="1" dirty="0"/>
          </a:p>
        </p:txBody>
      </p:sp>
      <p:sp>
        <p:nvSpPr>
          <p:cNvPr id="7" name="文本框 6">
            <a:extLst>
              <a:ext uri="{FF2B5EF4-FFF2-40B4-BE49-F238E27FC236}">
                <a16:creationId xmlns:a16="http://schemas.microsoft.com/office/drawing/2014/main" id="{8B31429D-A36E-4466-AAD5-CF4EE1488136}"/>
              </a:ext>
            </a:extLst>
          </p:cNvPr>
          <p:cNvSpPr txBox="1"/>
          <p:nvPr/>
        </p:nvSpPr>
        <p:spPr>
          <a:xfrm>
            <a:off x="107504" y="2355726"/>
            <a:ext cx="5328592" cy="523220"/>
          </a:xfrm>
          <a:prstGeom prst="rect">
            <a:avLst/>
          </a:prstGeom>
          <a:noFill/>
        </p:spPr>
        <p:txBody>
          <a:bodyPr wrap="square" rtlCol="0">
            <a:spAutoFit/>
          </a:bodyPr>
          <a:lstStyle/>
          <a:p>
            <a:r>
              <a:rPr lang="en-US" altLang="zh-CN" sz="1400" dirty="0"/>
              <a:t>The relationships between some variables </a:t>
            </a:r>
          </a:p>
          <a:p>
            <a:r>
              <a:rPr lang="en-US" altLang="zh-CN" sz="1400" dirty="0"/>
              <a:t>and the response are not linear. </a:t>
            </a:r>
            <a:endParaRPr lang="zh-CN" altLang="en-US" sz="1400" dirty="0"/>
          </a:p>
        </p:txBody>
      </p:sp>
      <p:pic>
        <p:nvPicPr>
          <p:cNvPr id="6" name="Picture 5">
            <a:extLst>
              <a:ext uri="{FF2B5EF4-FFF2-40B4-BE49-F238E27FC236}">
                <a16:creationId xmlns:a16="http://schemas.microsoft.com/office/drawing/2014/main" id="{5DB06CDE-C4A6-A744-A1C1-79E042502D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928" y="627534"/>
            <a:ext cx="4340431" cy="4299942"/>
          </a:xfrm>
          <a:prstGeom prst="rect">
            <a:avLst/>
          </a:prstGeom>
        </p:spPr>
      </p:pic>
    </p:spTree>
    <p:custDataLst>
      <p:tags r:id="rId1"/>
    </p:custDataLst>
    <p:extLst>
      <p:ext uri="{BB962C8B-B14F-4D97-AF65-F5344CB8AC3E}">
        <p14:creationId xmlns:p14="http://schemas.microsoft.com/office/powerpoint/2010/main" val="274413983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nodePh="1">
                                  <p:stCondLst>
                                    <p:cond delay="0"/>
                                  </p:stCondLst>
                                  <p:endCondLst>
                                    <p:cond evt="begin" delay="0">
                                      <p:tn val="5"/>
                                    </p:cond>
                                  </p:end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H_Text_1"/>
          <p:cNvSpPr/>
          <p:nvPr>
            <p:custDataLst>
              <p:tags r:id="rId2"/>
            </p:custDataLst>
          </p:nvPr>
        </p:nvSpPr>
        <p:spPr>
          <a:xfrm>
            <a:off x="747540" y="839414"/>
            <a:ext cx="2816347"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pPr>
              <a:lnSpc>
                <a:spcPct val="120000"/>
              </a:lnSpc>
              <a:buClr>
                <a:schemeClr val="accent1"/>
              </a:buClr>
            </a:pPr>
            <a:endParaRPr lang="en-US" altLang="zh-CN" b="1" dirty="0">
              <a:solidFill>
                <a:schemeClr val="tx1">
                  <a:lumMod val="85000"/>
                  <a:lumOff val="15000"/>
                </a:schemeClr>
              </a:solidFill>
              <a:cs typeface="+mn-ea"/>
              <a:sym typeface="+mn-lt"/>
            </a:endParaRPr>
          </a:p>
        </p:txBody>
      </p:sp>
      <p:sp>
        <p:nvSpPr>
          <p:cNvPr id="2" name="标题 1"/>
          <p:cNvSpPr>
            <a:spLocks noGrp="1"/>
          </p:cNvSpPr>
          <p:nvPr>
            <p:ph type="title"/>
          </p:nvPr>
        </p:nvSpPr>
        <p:spPr>
          <a:xfrm>
            <a:off x="611560" y="376076"/>
            <a:ext cx="8139644" cy="493395"/>
          </a:xfrm>
        </p:spPr>
        <p:txBody>
          <a:bodyPr>
            <a:normAutofit fontScale="90000"/>
          </a:bodyPr>
          <a:lstStyle/>
          <a:p>
            <a:br>
              <a:rPr lang="en-US" altLang="zh-CN" dirty="0">
                <a:latin typeface="+mn-lt"/>
                <a:ea typeface="+mn-ea"/>
                <a:cs typeface="+mn-ea"/>
                <a:sym typeface="+mn-lt"/>
              </a:rPr>
            </a:br>
            <a:br>
              <a:rPr lang="en-US" altLang="zh-CN" dirty="0">
                <a:latin typeface="+mn-lt"/>
                <a:ea typeface="+mn-ea"/>
                <a:cs typeface="+mn-ea"/>
                <a:sym typeface="+mn-lt"/>
              </a:rPr>
            </a:br>
            <a:r>
              <a:rPr lang="en-US" altLang="zh-CN" dirty="0">
                <a:latin typeface="+mn-lt"/>
                <a:ea typeface="+mn-ea"/>
                <a:cs typeface="+mn-ea"/>
                <a:sym typeface="+mn-lt"/>
              </a:rPr>
              <a:t>Multi-linear regression models</a:t>
            </a:r>
            <a:br>
              <a:rPr lang="en-US" altLang="zh-CN" dirty="0">
                <a:latin typeface="+mn-lt"/>
                <a:ea typeface="+mn-ea"/>
                <a:cs typeface="+mn-ea"/>
                <a:sym typeface="+mn-lt"/>
              </a:rPr>
            </a:br>
            <a:endParaRPr lang="zh-CN" altLang="en-US" dirty="0">
              <a:latin typeface="+mn-lt"/>
              <a:ea typeface="+mn-ea"/>
              <a:cs typeface="+mn-ea"/>
              <a:sym typeface="+mn-lt"/>
            </a:endParaRPr>
          </a:p>
        </p:txBody>
      </p:sp>
      <p:sp>
        <p:nvSpPr>
          <p:cNvPr id="4" name="矩形 3">
            <a:extLst>
              <a:ext uri="{FF2B5EF4-FFF2-40B4-BE49-F238E27FC236}">
                <a16:creationId xmlns:a16="http://schemas.microsoft.com/office/drawing/2014/main" id="{8AC6A19C-7E29-41B5-AE2B-05AE0599F4D4}"/>
              </a:ext>
            </a:extLst>
          </p:cNvPr>
          <p:cNvSpPr/>
          <p:nvPr/>
        </p:nvSpPr>
        <p:spPr>
          <a:xfrm>
            <a:off x="539552" y="857144"/>
            <a:ext cx="2632452" cy="307777"/>
          </a:xfrm>
          <a:prstGeom prst="rect">
            <a:avLst/>
          </a:prstGeom>
        </p:spPr>
        <p:txBody>
          <a:bodyPr wrap="none">
            <a:spAutoFit/>
          </a:bodyPr>
          <a:lstStyle/>
          <a:p>
            <a:r>
              <a:rPr lang="en-US" altLang="zh-CN" sz="1400" i="1" dirty="0"/>
              <a:t> Diagnostic independence (A1)</a:t>
            </a:r>
            <a:endParaRPr lang="zh-CN" altLang="en-US" sz="1400" i="1" dirty="0"/>
          </a:p>
        </p:txBody>
      </p:sp>
      <p:sp>
        <p:nvSpPr>
          <p:cNvPr id="6" name="矩形 5">
            <a:extLst>
              <a:ext uri="{FF2B5EF4-FFF2-40B4-BE49-F238E27FC236}">
                <a16:creationId xmlns:a16="http://schemas.microsoft.com/office/drawing/2014/main" id="{DB591F58-4B0A-4D71-8723-870E3D4880D8}"/>
              </a:ext>
            </a:extLst>
          </p:cNvPr>
          <p:cNvSpPr/>
          <p:nvPr/>
        </p:nvSpPr>
        <p:spPr>
          <a:xfrm>
            <a:off x="589156" y="1753844"/>
            <a:ext cx="3548792" cy="369332"/>
          </a:xfrm>
          <a:prstGeom prst="rect">
            <a:avLst/>
          </a:prstGeom>
        </p:spPr>
        <p:txBody>
          <a:bodyPr wrap="none">
            <a:spAutoFit/>
          </a:bodyPr>
          <a:lstStyle/>
          <a:p>
            <a:r>
              <a:rPr lang="en-US" altLang="zh-CN" dirty="0"/>
              <a:t>Durbin-Watson Statistic: 0.0958</a:t>
            </a:r>
            <a:endParaRPr lang="zh-CN" altLang="en-US" dirty="0"/>
          </a:p>
        </p:txBody>
      </p:sp>
      <p:pic>
        <p:nvPicPr>
          <p:cNvPr id="8" name="Picture 7">
            <a:extLst>
              <a:ext uri="{FF2B5EF4-FFF2-40B4-BE49-F238E27FC236}">
                <a16:creationId xmlns:a16="http://schemas.microsoft.com/office/drawing/2014/main" id="{5FDF844B-BBEB-0C4F-8BCD-7594347E70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1920" y="1013159"/>
            <a:ext cx="4664242" cy="3093129"/>
          </a:xfrm>
          <a:prstGeom prst="rect">
            <a:avLst/>
          </a:prstGeom>
        </p:spPr>
      </p:pic>
    </p:spTree>
    <p:custDataLst>
      <p:tags r:id="rId1"/>
    </p:custDataLst>
    <p:extLst>
      <p:ext uri="{BB962C8B-B14F-4D97-AF65-F5344CB8AC3E}">
        <p14:creationId xmlns:p14="http://schemas.microsoft.com/office/powerpoint/2010/main" val="225652658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nodePh="1">
                                  <p:stCondLst>
                                    <p:cond delay="0"/>
                                  </p:stCondLst>
                                  <p:endCondLst>
                                    <p:cond evt="begin" delay="0">
                                      <p:tn val="5"/>
                                    </p:cond>
                                  </p:end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1BAEB-5D51-E64E-B041-337EB3C5BC4A}"/>
              </a:ext>
            </a:extLst>
          </p:cNvPr>
          <p:cNvSpPr>
            <a:spLocks noGrp="1"/>
          </p:cNvSpPr>
          <p:nvPr>
            <p:ph type="title"/>
          </p:nvPr>
        </p:nvSpPr>
        <p:spPr>
          <a:xfrm>
            <a:off x="611560" y="339502"/>
            <a:ext cx="8139644" cy="493395"/>
          </a:xfrm>
        </p:spPr>
        <p:txBody>
          <a:bodyPr>
            <a:normAutofit fontScale="90000"/>
          </a:bodyPr>
          <a:lstStyle/>
          <a:p>
            <a:br>
              <a:rPr lang="en-US" altLang="zh-CN" dirty="0">
                <a:cs typeface="+mn-ea"/>
                <a:sym typeface="+mn-lt"/>
              </a:rPr>
            </a:br>
            <a:br>
              <a:rPr lang="en-US" altLang="zh-CN" dirty="0">
                <a:cs typeface="+mn-ea"/>
                <a:sym typeface="+mn-lt"/>
              </a:rPr>
            </a:br>
            <a:r>
              <a:rPr lang="en-US" altLang="zh-CN" dirty="0">
                <a:cs typeface="+mn-ea"/>
                <a:sym typeface="+mn-lt"/>
              </a:rPr>
              <a:t>Multi-linear regression models</a:t>
            </a:r>
            <a:br>
              <a:rPr lang="en-US" altLang="zh-CN" dirty="0">
                <a:cs typeface="+mn-ea"/>
                <a:sym typeface="+mn-lt"/>
              </a:rPr>
            </a:br>
            <a:endParaRPr lang="en-US" dirty="0"/>
          </a:p>
        </p:txBody>
      </p:sp>
      <p:sp>
        <p:nvSpPr>
          <p:cNvPr id="3" name="TextBox 2">
            <a:extLst>
              <a:ext uri="{FF2B5EF4-FFF2-40B4-BE49-F238E27FC236}">
                <a16:creationId xmlns:a16="http://schemas.microsoft.com/office/drawing/2014/main" id="{2D461855-DE5D-D24B-B327-3E2C8D1145DA}"/>
              </a:ext>
            </a:extLst>
          </p:cNvPr>
          <p:cNvSpPr txBox="1"/>
          <p:nvPr/>
        </p:nvSpPr>
        <p:spPr>
          <a:xfrm>
            <a:off x="539552" y="1275606"/>
            <a:ext cx="7406258" cy="3416320"/>
          </a:xfrm>
          <a:prstGeom prst="rect">
            <a:avLst/>
          </a:prstGeom>
          <a:noFill/>
        </p:spPr>
        <p:txBody>
          <a:bodyPr wrap="none" rtlCol="0">
            <a:spAutoFit/>
          </a:bodyPr>
          <a:lstStyle/>
          <a:p>
            <a:r>
              <a:rPr lang="zh-CN" altLang="en-US" dirty="0"/>
              <a:t> </a:t>
            </a:r>
            <a:r>
              <a:rPr lang="zh-CN" altLang="en-US" b="1" dirty="0"/>
              <a:t>⚈ </a:t>
            </a:r>
            <a:r>
              <a:rPr lang="en-US" altLang="zh-CN" b="1" dirty="0"/>
              <a:t>  </a:t>
            </a:r>
            <a:r>
              <a:rPr lang="en-US" altLang="zh-CN" dirty="0"/>
              <a:t>We</a:t>
            </a:r>
            <a:r>
              <a:rPr lang="zh-CN" altLang="en-US" dirty="0"/>
              <a:t> </a:t>
            </a:r>
            <a:r>
              <a:rPr lang="en-US" altLang="zh-CN" dirty="0"/>
              <a:t>can</a:t>
            </a:r>
            <a:r>
              <a:rPr lang="zh-CN" altLang="en-US" dirty="0"/>
              <a:t> </a:t>
            </a:r>
            <a:r>
              <a:rPr lang="en-US" altLang="zh-CN" dirty="0"/>
              <a:t>check</a:t>
            </a:r>
            <a:r>
              <a:rPr lang="zh-CN" altLang="en-US" dirty="0"/>
              <a:t> </a:t>
            </a:r>
            <a:r>
              <a:rPr lang="en-US" altLang="zh-CN" dirty="0"/>
              <a:t>if</a:t>
            </a:r>
            <a:r>
              <a:rPr lang="zh-CN" altLang="en-US" dirty="0"/>
              <a:t> </a:t>
            </a:r>
            <a:r>
              <a:rPr lang="en-US" altLang="zh-CN" dirty="0"/>
              <a:t>the</a:t>
            </a:r>
            <a:r>
              <a:rPr lang="zh-CN" altLang="en-US" dirty="0"/>
              <a:t> </a:t>
            </a:r>
            <a:r>
              <a:rPr lang="en-US" altLang="zh-CN" dirty="0"/>
              <a:t>process</a:t>
            </a:r>
            <a:r>
              <a:rPr lang="zh-CN" altLang="en-US" dirty="0"/>
              <a:t> </a:t>
            </a:r>
            <a:r>
              <a:rPr lang="en-US" altLang="zh-CN" dirty="0"/>
              <a:t>we</a:t>
            </a:r>
            <a:r>
              <a:rPr lang="zh-CN" altLang="en-US" dirty="0"/>
              <a:t> </a:t>
            </a:r>
            <a:r>
              <a:rPr lang="en-US" altLang="zh-CN" dirty="0"/>
              <a:t>are</a:t>
            </a:r>
            <a:r>
              <a:rPr lang="zh-CN" altLang="en-US" dirty="0"/>
              <a:t> </a:t>
            </a:r>
            <a:r>
              <a:rPr lang="en-US" altLang="zh-CN" dirty="0"/>
              <a:t>dealing</a:t>
            </a:r>
            <a:r>
              <a:rPr lang="zh-CN" altLang="en-US" dirty="0"/>
              <a:t> </a:t>
            </a:r>
            <a:r>
              <a:rPr lang="en-US" altLang="zh-CN" dirty="0"/>
              <a:t>with</a:t>
            </a:r>
            <a:r>
              <a:rPr lang="zh-CN" altLang="en-US" dirty="0"/>
              <a:t> </a:t>
            </a:r>
            <a:r>
              <a:rPr lang="en-US" altLang="zh-CN" dirty="0"/>
              <a:t>is</a:t>
            </a:r>
            <a:r>
              <a:rPr lang="zh-CN" altLang="en-US" dirty="0"/>
              <a:t> </a:t>
            </a:r>
            <a:r>
              <a:rPr lang="en-US" altLang="zh-CN" dirty="0"/>
              <a:t>a</a:t>
            </a:r>
            <a:r>
              <a:rPr lang="zh-CN" altLang="en-US" dirty="0"/>
              <a:t> </a:t>
            </a:r>
            <a:r>
              <a:rPr lang="en-US" altLang="zh-CN" dirty="0"/>
              <a:t>stationary</a:t>
            </a:r>
            <a:r>
              <a:rPr lang="zh-CN" altLang="en-US" dirty="0"/>
              <a:t> </a:t>
            </a:r>
            <a:endParaRPr lang="en-US" altLang="zh-CN" dirty="0"/>
          </a:p>
          <a:p>
            <a:endParaRPr lang="en-US" altLang="zh-CN" dirty="0"/>
          </a:p>
          <a:p>
            <a:r>
              <a:rPr lang="en-US" altLang="zh-CN" dirty="0"/>
              <a:t>process</a:t>
            </a:r>
            <a:r>
              <a:rPr lang="zh-CN" altLang="en-US" dirty="0"/>
              <a:t> </a:t>
            </a:r>
            <a:r>
              <a:rPr lang="en-US" altLang="zh-CN" dirty="0"/>
              <a:t>by</a:t>
            </a:r>
            <a:r>
              <a:rPr lang="zh-CN" altLang="en-US" dirty="0"/>
              <a:t> </a:t>
            </a:r>
            <a:r>
              <a:rPr lang="en-US" altLang="zh-CN" dirty="0"/>
              <a:t>checking</a:t>
            </a:r>
            <a:r>
              <a:rPr lang="zh-CN" altLang="en-US" dirty="0"/>
              <a:t> </a:t>
            </a:r>
            <a:r>
              <a:rPr lang="en-US" altLang="zh-CN" dirty="0"/>
              <a:t>the</a:t>
            </a:r>
            <a:r>
              <a:rPr lang="zh-CN" altLang="en-US" dirty="0"/>
              <a:t> </a:t>
            </a:r>
            <a:r>
              <a:rPr lang="en-US" altLang="zh-CN" dirty="0"/>
              <a:t>existence</a:t>
            </a:r>
            <a:r>
              <a:rPr lang="zh-CN" altLang="en-US" dirty="0"/>
              <a:t> </a:t>
            </a:r>
            <a:r>
              <a:rPr lang="en-US" altLang="zh-CN" dirty="0"/>
              <a:t>of</a:t>
            </a:r>
            <a:r>
              <a:rPr lang="zh-CN" altLang="en-US" dirty="0"/>
              <a:t> </a:t>
            </a:r>
            <a:r>
              <a:rPr lang="en-US" altLang="zh-CN" dirty="0"/>
              <a:t>unit roots.</a:t>
            </a:r>
            <a:r>
              <a:rPr lang="zh-CN" altLang="en-US" dirty="0"/>
              <a:t>  </a:t>
            </a:r>
            <a:endParaRPr lang="en-US" altLang="zh-CN" dirty="0"/>
          </a:p>
          <a:p>
            <a:endParaRPr lang="en-US" altLang="zh-CN" dirty="0"/>
          </a:p>
          <a:p>
            <a:r>
              <a:rPr lang="zh-CN" altLang="en-US" dirty="0"/>
              <a:t> </a:t>
            </a:r>
            <a:r>
              <a:rPr lang="zh-CN" altLang="en-US" b="1" dirty="0"/>
              <a:t>⚈   </a:t>
            </a:r>
            <a:r>
              <a:rPr lang="en-US" altLang="zh-CN" dirty="0"/>
              <a:t>Here</a:t>
            </a:r>
            <a:r>
              <a:rPr lang="zh-CN" altLang="en-US" dirty="0"/>
              <a:t> </a:t>
            </a:r>
            <a:r>
              <a:rPr lang="en-US" altLang="zh-CN" dirty="0"/>
              <a:t>we</a:t>
            </a:r>
            <a:r>
              <a:rPr lang="zh-CN" altLang="en-US" dirty="0"/>
              <a:t> </a:t>
            </a:r>
            <a:r>
              <a:rPr lang="en-US" altLang="zh-CN" dirty="0"/>
              <a:t>use</a:t>
            </a:r>
            <a:r>
              <a:rPr lang="zh-CN" altLang="en-US" dirty="0"/>
              <a:t> </a:t>
            </a:r>
            <a:r>
              <a:rPr lang="en-US" altLang="zh-CN" dirty="0"/>
              <a:t>Augmented</a:t>
            </a:r>
            <a:r>
              <a:rPr lang="zh-CN" altLang="en-US" dirty="0"/>
              <a:t> </a:t>
            </a:r>
            <a:r>
              <a:rPr lang="en-US" dirty="0"/>
              <a:t>Dickey-Fuller</a:t>
            </a:r>
            <a:r>
              <a:rPr lang="zh-CN" altLang="en-US" dirty="0"/>
              <a:t> </a:t>
            </a:r>
            <a:r>
              <a:rPr lang="en-US" altLang="zh-CN" dirty="0"/>
              <a:t>(ADF)</a:t>
            </a:r>
            <a:r>
              <a:rPr lang="zh-CN" altLang="en-US" dirty="0"/>
              <a:t> </a:t>
            </a:r>
            <a:r>
              <a:rPr lang="en-US" altLang="zh-CN" dirty="0"/>
              <a:t>test</a:t>
            </a:r>
            <a:r>
              <a:rPr lang="zh-CN" altLang="en-US" dirty="0"/>
              <a:t> </a:t>
            </a:r>
            <a:r>
              <a:rPr lang="en-US" altLang="zh-CN" dirty="0"/>
              <a:t>for</a:t>
            </a:r>
            <a:r>
              <a:rPr lang="zh-CN" altLang="en-US" dirty="0"/>
              <a:t> </a:t>
            </a:r>
            <a:r>
              <a:rPr lang="en-US" altLang="zh-CN" dirty="0"/>
              <a:t>this</a:t>
            </a:r>
            <a:r>
              <a:rPr lang="zh-CN" altLang="en-US" dirty="0"/>
              <a:t> </a:t>
            </a:r>
            <a:r>
              <a:rPr lang="en-US" altLang="zh-CN" dirty="0"/>
              <a:t>purpose.</a:t>
            </a:r>
          </a:p>
          <a:p>
            <a:endParaRPr lang="en-US" dirty="0"/>
          </a:p>
          <a:p>
            <a:r>
              <a:rPr lang="zh-CN" altLang="en-US" b="1" dirty="0"/>
              <a:t> ⚈   </a:t>
            </a:r>
            <a:r>
              <a:rPr lang="en-US" altLang="zh-CN" dirty="0"/>
              <a:t>We</a:t>
            </a:r>
            <a:r>
              <a:rPr lang="zh-CN" altLang="en-US" dirty="0"/>
              <a:t> </a:t>
            </a:r>
            <a:r>
              <a:rPr lang="en-US" altLang="zh-CN" dirty="0"/>
              <a:t>can</a:t>
            </a:r>
            <a:r>
              <a:rPr lang="zh-CN" altLang="en-US" dirty="0"/>
              <a:t> </a:t>
            </a:r>
            <a:r>
              <a:rPr lang="en-US" altLang="zh-CN" dirty="0"/>
              <a:t>also</a:t>
            </a:r>
            <a:r>
              <a:rPr lang="zh-CN" altLang="en-US" dirty="0"/>
              <a:t> </a:t>
            </a:r>
            <a:r>
              <a:rPr lang="en-US" altLang="zh-CN" dirty="0"/>
              <a:t>check</a:t>
            </a:r>
            <a:r>
              <a:rPr lang="zh-CN" altLang="en-US" dirty="0"/>
              <a:t> </a:t>
            </a:r>
            <a:r>
              <a:rPr lang="en-US" altLang="zh-CN" dirty="0"/>
              <a:t>if</a:t>
            </a:r>
            <a:r>
              <a:rPr lang="zh-CN" altLang="en-US" dirty="0"/>
              <a:t> </a:t>
            </a:r>
            <a:r>
              <a:rPr lang="en-US" altLang="zh-CN" dirty="0"/>
              <a:t>the</a:t>
            </a:r>
            <a:r>
              <a:rPr lang="zh-CN" altLang="en-US" dirty="0"/>
              <a:t> </a:t>
            </a:r>
            <a:r>
              <a:rPr lang="en-US" altLang="zh-CN" dirty="0"/>
              <a:t>process</a:t>
            </a:r>
            <a:r>
              <a:rPr lang="zh-CN" altLang="en-US" dirty="0"/>
              <a:t> </a:t>
            </a:r>
            <a:r>
              <a:rPr lang="en-US" altLang="zh-CN" dirty="0"/>
              <a:t>is</a:t>
            </a:r>
            <a:r>
              <a:rPr lang="zh-CN" altLang="en-US" dirty="0"/>
              <a:t> </a:t>
            </a:r>
            <a:r>
              <a:rPr lang="en-US" altLang="zh-CN" dirty="0"/>
              <a:t>a</a:t>
            </a:r>
            <a:r>
              <a:rPr lang="zh-CN" altLang="en-US" dirty="0"/>
              <a:t> </a:t>
            </a:r>
            <a:r>
              <a:rPr lang="en-US" altLang="zh-CN" dirty="0"/>
              <a:t>white</a:t>
            </a:r>
            <a:r>
              <a:rPr lang="zh-CN" altLang="en-US" dirty="0"/>
              <a:t> </a:t>
            </a:r>
            <a:r>
              <a:rPr lang="en-US" altLang="zh-CN" dirty="0"/>
              <a:t>noise.</a:t>
            </a:r>
            <a:r>
              <a:rPr lang="zh-CN" altLang="en-US" dirty="0"/>
              <a:t> </a:t>
            </a:r>
            <a:r>
              <a:rPr lang="en-US" altLang="zh-CN" dirty="0"/>
              <a:t>Because</a:t>
            </a:r>
            <a:r>
              <a:rPr lang="zh-CN" altLang="en-US" dirty="0"/>
              <a:t> </a:t>
            </a:r>
            <a:r>
              <a:rPr lang="en-US" altLang="zh-CN" dirty="0"/>
              <a:t>white</a:t>
            </a:r>
            <a:r>
              <a:rPr lang="zh-CN" altLang="en-US" dirty="0"/>
              <a:t> </a:t>
            </a:r>
            <a:endParaRPr lang="en-US" altLang="zh-CN" dirty="0"/>
          </a:p>
          <a:p>
            <a:endParaRPr lang="en-US" altLang="zh-CN" dirty="0"/>
          </a:p>
          <a:p>
            <a:r>
              <a:rPr lang="en-US" altLang="zh-CN" dirty="0"/>
              <a:t>noise</a:t>
            </a:r>
            <a:r>
              <a:rPr lang="zh-CN" altLang="en-US" dirty="0"/>
              <a:t> </a:t>
            </a:r>
            <a:r>
              <a:rPr lang="en-US" altLang="zh-CN" dirty="0"/>
              <a:t>will</a:t>
            </a:r>
            <a:r>
              <a:rPr lang="zh-CN" altLang="en-US" dirty="0"/>
              <a:t> </a:t>
            </a:r>
            <a:r>
              <a:rPr lang="en-US" altLang="zh-CN" dirty="0"/>
              <a:t>not</a:t>
            </a:r>
            <a:r>
              <a:rPr lang="zh-CN" altLang="en-US" dirty="0"/>
              <a:t> </a:t>
            </a:r>
            <a:r>
              <a:rPr lang="en-US" altLang="zh-CN" dirty="0"/>
              <a:t>provide</a:t>
            </a:r>
            <a:r>
              <a:rPr lang="zh-CN" altLang="en-US" dirty="0"/>
              <a:t> </a:t>
            </a:r>
            <a:r>
              <a:rPr lang="en-US" altLang="zh-CN" dirty="0"/>
              <a:t>any</a:t>
            </a:r>
            <a:r>
              <a:rPr lang="zh-CN" altLang="en-US" dirty="0"/>
              <a:t> </a:t>
            </a:r>
            <a:r>
              <a:rPr lang="en-US" altLang="zh-CN" dirty="0"/>
              <a:t>useful</a:t>
            </a:r>
            <a:r>
              <a:rPr lang="zh-CN" altLang="en-US" dirty="0"/>
              <a:t> </a:t>
            </a:r>
            <a:r>
              <a:rPr lang="en-US" altLang="zh-CN" dirty="0"/>
              <a:t>message.</a:t>
            </a:r>
          </a:p>
          <a:p>
            <a:endParaRPr lang="en-US" altLang="zh-CN" dirty="0"/>
          </a:p>
          <a:p>
            <a:r>
              <a:rPr lang="zh-CN" altLang="en-US" b="1" dirty="0"/>
              <a:t> ⚈   </a:t>
            </a:r>
            <a:r>
              <a:rPr lang="en-US" altLang="zh-CN" dirty="0"/>
              <a:t>We</a:t>
            </a:r>
            <a:r>
              <a:rPr lang="zh-CN" altLang="en-US" dirty="0"/>
              <a:t> </a:t>
            </a:r>
            <a:r>
              <a:rPr lang="en-US" altLang="zh-CN" dirty="0"/>
              <a:t>will</a:t>
            </a:r>
            <a:r>
              <a:rPr lang="zh-CN" altLang="en-US" dirty="0"/>
              <a:t> </a:t>
            </a:r>
            <a:r>
              <a:rPr lang="en-US" altLang="zh-CN" dirty="0"/>
              <a:t>use</a:t>
            </a:r>
            <a:r>
              <a:rPr lang="zh-CN" altLang="en-US" dirty="0"/>
              <a:t> </a:t>
            </a:r>
            <a:r>
              <a:rPr lang="en-US" altLang="zh-CN" dirty="0" err="1"/>
              <a:t>Ljung</a:t>
            </a:r>
            <a:r>
              <a:rPr lang="en-US" altLang="zh-CN" dirty="0"/>
              <a:t>-Box</a:t>
            </a:r>
            <a:r>
              <a:rPr lang="zh-CN" altLang="en-US" dirty="0"/>
              <a:t> </a:t>
            </a:r>
            <a:r>
              <a:rPr lang="en-US" altLang="zh-CN" dirty="0"/>
              <a:t>test</a:t>
            </a:r>
            <a:r>
              <a:rPr lang="zh-CN" altLang="en-US" dirty="0"/>
              <a:t> </a:t>
            </a:r>
            <a:r>
              <a:rPr lang="en-US" altLang="zh-CN" dirty="0"/>
              <a:t>to</a:t>
            </a:r>
            <a:r>
              <a:rPr lang="zh-CN" altLang="en-US" dirty="0"/>
              <a:t> </a:t>
            </a:r>
            <a:r>
              <a:rPr lang="en-US" altLang="zh-CN" dirty="0"/>
              <a:t>achieve</a:t>
            </a:r>
            <a:r>
              <a:rPr lang="zh-CN" altLang="en-US" dirty="0"/>
              <a:t> </a:t>
            </a:r>
            <a:r>
              <a:rPr lang="en-US" altLang="zh-CN" dirty="0"/>
              <a:t>this</a:t>
            </a:r>
            <a:r>
              <a:rPr lang="zh-CN" altLang="en-US" dirty="0"/>
              <a:t> </a:t>
            </a:r>
            <a:r>
              <a:rPr lang="en-US" altLang="zh-CN" dirty="0"/>
              <a:t>goal.</a:t>
            </a:r>
          </a:p>
          <a:p>
            <a:endParaRPr lang="en-US" dirty="0"/>
          </a:p>
        </p:txBody>
      </p:sp>
      <p:sp>
        <p:nvSpPr>
          <p:cNvPr id="4" name="TextBox 3">
            <a:extLst>
              <a:ext uri="{FF2B5EF4-FFF2-40B4-BE49-F238E27FC236}">
                <a16:creationId xmlns:a16="http://schemas.microsoft.com/office/drawing/2014/main" id="{EC809FC3-544C-734F-819D-660FEADA8196}"/>
              </a:ext>
            </a:extLst>
          </p:cNvPr>
          <p:cNvSpPr txBox="1"/>
          <p:nvPr/>
        </p:nvSpPr>
        <p:spPr>
          <a:xfrm>
            <a:off x="611560" y="695082"/>
            <a:ext cx="3183436" cy="369332"/>
          </a:xfrm>
          <a:prstGeom prst="rect">
            <a:avLst/>
          </a:prstGeom>
          <a:noFill/>
        </p:spPr>
        <p:txBody>
          <a:bodyPr wrap="none" rtlCol="0">
            <a:spAutoFit/>
          </a:bodyPr>
          <a:lstStyle/>
          <a:p>
            <a:r>
              <a:rPr lang="en-US" altLang="zh-CN" i="1" dirty="0">
                <a:solidFill>
                  <a:schemeClr val="tx1">
                    <a:lumMod val="85000"/>
                    <a:lumOff val="15000"/>
                  </a:schemeClr>
                </a:solidFill>
                <a:cs typeface="+mn-ea"/>
                <a:sym typeface="+mn-lt"/>
              </a:rPr>
              <a:t>Remedy – Time series model</a:t>
            </a:r>
            <a:endParaRPr lang="en-US" dirty="0"/>
          </a:p>
        </p:txBody>
      </p:sp>
    </p:spTree>
    <p:extLst>
      <p:ext uri="{BB962C8B-B14F-4D97-AF65-F5344CB8AC3E}">
        <p14:creationId xmlns:p14="http://schemas.microsoft.com/office/powerpoint/2010/main" val="4211449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2B441-CFA5-0E49-A86F-2F62BF3C6AC6}"/>
              </a:ext>
            </a:extLst>
          </p:cNvPr>
          <p:cNvSpPr>
            <a:spLocks noGrp="1"/>
          </p:cNvSpPr>
          <p:nvPr>
            <p:ph type="title"/>
          </p:nvPr>
        </p:nvSpPr>
        <p:spPr>
          <a:xfrm>
            <a:off x="611560" y="347491"/>
            <a:ext cx="8139644" cy="493395"/>
          </a:xfrm>
        </p:spPr>
        <p:txBody>
          <a:bodyPr>
            <a:normAutofit fontScale="90000"/>
          </a:bodyPr>
          <a:lstStyle/>
          <a:p>
            <a:br>
              <a:rPr lang="en-US" altLang="zh-CN" dirty="0">
                <a:cs typeface="+mn-ea"/>
                <a:sym typeface="+mn-lt"/>
              </a:rPr>
            </a:br>
            <a:br>
              <a:rPr lang="en-US" altLang="zh-CN" dirty="0">
                <a:cs typeface="+mn-ea"/>
                <a:sym typeface="+mn-lt"/>
              </a:rPr>
            </a:br>
            <a:r>
              <a:rPr lang="en-US" altLang="zh-CN" dirty="0">
                <a:cs typeface="+mn-ea"/>
                <a:sym typeface="+mn-lt"/>
              </a:rPr>
              <a:t>Multi-linear regression models</a:t>
            </a:r>
            <a:br>
              <a:rPr lang="en-US" altLang="zh-CN" dirty="0">
                <a:cs typeface="+mn-ea"/>
                <a:sym typeface="+mn-lt"/>
              </a:rPr>
            </a:br>
            <a:endParaRPr lang="en-US" dirty="0"/>
          </a:p>
        </p:txBody>
      </p:sp>
      <p:pic>
        <p:nvPicPr>
          <p:cNvPr id="3" name="Picture 2">
            <a:extLst>
              <a:ext uri="{FF2B5EF4-FFF2-40B4-BE49-F238E27FC236}">
                <a16:creationId xmlns:a16="http://schemas.microsoft.com/office/drawing/2014/main" id="{7D58B7D0-AF5F-404F-868B-D570426EE95E}"/>
              </a:ext>
            </a:extLst>
          </p:cNvPr>
          <p:cNvPicPr>
            <a:picLocks noChangeAspect="1"/>
          </p:cNvPicPr>
          <p:nvPr/>
        </p:nvPicPr>
        <p:blipFill rotWithShape="1">
          <a:blip r:embed="rId2">
            <a:extLst>
              <a:ext uri="{28A0092B-C50C-407E-A947-70E740481C1C}">
                <a14:useLocalDpi xmlns:a14="http://schemas.microsoft.com/office/drawing/2010/main" val="0"/>
              </a:ext>
            </a:extLst>
          </a:blip>
          <a:srcRect l="27374" t="23274" r="12241" b="23439"/>
          <a:stretch/>
        </p:blipFill>
        <p:spPr>
          <a:xfrm>
            <a:off x="755576" y="1491630"/>
            <a:ext cx="6207847" cy="3024336"/>
          </a:xfrm>
          <a:prstGeom prst="rect">
            <a:avLst/>
          </a:prstGeom>
        </p:spPr>
      </p:pic>
      <p:sp>
        <p:nvSpPr>
          <p:cNvPr id="4" name="TextBox 3">
            <a:extLst>
              <a:ext uri="{FF2B5EF4-FFF2-40B4-BE49-F238E27FC236}">
                <a16:creationId xmlns:a16="http://schemas.microsoft.com/office/drawing/2014/main" id="{9DF6F711-35E2-5F4B-9747-C3F493EB252D}"/>
              </a:ext>
            </a:extLst>
          </p:cNvPr>
          <p:cNvSpPr txBox="1"/>
          <p:nvPr/>
        </p:nvSpPr>
        <p:spPr>
          <a:xfrm>
            <a:off x="611560" y="771550"/>
            <a:ext cx="6883295" cy="923330"/>
          </a:xfrm>
          <a:prstGeom prst="rect">
            <a:avLst/>
          </a:prstGeom>
          <a:noFill/>
        </p:spPr>
        <p:txBody>
          <a:bodyPr wrap="none" rtlCol="0">
            <a:spAutoFit/>
          </a:bodyPr>
          <a:lstStyle/>
          <a:p>
            <a:r>
              <a:rPr lang="en-US" altLang="zh-CN" dirty="0"/>
              <a:t>We</a:t>
            </a:r>
            <a:r>
              <a:rPr lang="zh-CN" altLang="en-US" dirty="0"/>
              <a:t> </a:t>
            </a:r>
            <a:r>
              <a:rPr lang="en-US" altLang="zh-CN" dirty="0"/>
              <a:t>make</a:t>
            </a:r>
            <a:r>
              <a:rPr lang="zh-CN" altLang="en-US" dirty="0"/>
              <a:t> </a:t>
            </a:r>
            <a:r>
              <a:rPr lang="en-US" altLang="zh-CN" dirty="0"/>
              <a:t>use</a:t>
            </a:r>
            <a:r>
              <a:rPr lang="zh-CN" altLang="en-US" dirty="0"/>
              <a:t> </a:t>
            </a:r>
            <a:r>
              <a:rPr lang="en-US" altLang="zh-CN" dirty="0"/>
              <a:t>of</a:t>
            </a:r>
            <a:r>
              <a:rPr lang="zh-CN" altLang="en-US" dirty="0"/>
              <a:t> </a:t>
            </a:r>
            <a:r>
              <a:rPr lang="en-US" altLang="zh-CN" dirty="0"/>
              <a:t>the</a:t>
            </a:r>
            <a:r>
              <a:rPr lang="zh-CN" altLang="en-US" dirty="0"/>
              <a:t> </a:t>
            </a:r>
            <a:r>
              <a:rPr lang="en-US" altLang="zh-CN" dirty="0"/>
              <a:t>package</a:t>
            </a:r>
            <a:r>
              <a:rPr lang="zh-CN" altLang="en-US" dirty="0"/>
              <a:t> </a:t>
            </a:r>
            <a:r>
              <a:rPr lang="en-US" altLang="zh-CN" dirty="0"/>
              <a:t>“arch”.</a:t>
            </a:r>
            <a:r>
              <a:rPr lang="zh-CN" altLang="en-US" dirty="0"/>
              <a:t> </a:t>
            </a:r>
            <a:r>
              <a:rPr lang="en-US" altLang="zh-CN" dirty="0"/>
              <a:t>The</a:t>
            </a:r>
            <a:r>
              <a:rPr lang="zh-CN" altLang="en-US" dirty="0"/>
              <a:t> </a:t>
            </a:r>
            <a:r>
              <a:rPr lang="en-US" altLang="zh-CN" dirty="0"/>
              <a:t>result</a:t>
            </a:r>
            <a:r>
              <a:rPr lang="zh-CN" altLang="en-US" dirty="0"/>
              <a:t> </a:t>
            </a:r>
            <a:r>
              <a:rPr lang="en-US" altLang="zh-CN" dirty="0"/>
              <a:t>below</a:t>
            </a:r>
            <a:r>
              <a:rPr lang="zh-CN" altLang="en-US" dirty="0"/>
              <a:t> </a:t>
            </a:r>
            <a:r>
              <a:rPr lang="en-US" altLang="zh-CN" dirty="0"/>
              <a:t>shows</a:t>
            </a:r>
            <a:r>
              <a:rPr lang="zh-CN" altLang="en-US" dirty="0"/>
              <a:t> </a:t>
            </a:r>
            <a:r>
              <a:rPr lang="en-US" altLang="zh-CN" dirty="0"/>
              <a:t>that</a:t>
            </a:r>
            <a:r>
              <a:rPr lang="zh-CN" altLang="en-US" dirty="0"/>
              <a:t> </a:t>
            </a:r>
            <a:endParaRPr lang="en-US" altLang="zh-CN" dirty="0"/>
          </a:p>
          <a:p>
            <a:r>
              <a:rPr lang="en-US" altLang="zh-CN" dirty="0"/>
              <a:t>the</a:t>
            </a:r>
            <a:r>
              <a:rPr lang="zh-CN" altLang="en-US" dirty="0"/>
              <a:t> </a:t>
            </a:r>
            <a:r>
              <a:rPr lang="en-US" altLang="zh-CN" dirty="0"/>
              <a:t>return</a:t>
            </a:r>
            <a:r>
              <a:rPr lang="zh-CN" altLang="en-US" dirty="0"/>
              <a:t> </a:t>
            </a:r>
            <a:r>
              <a:rPr lang="en-US" altLang="zh-CN" dirty="0"/>
              <a:t>of</a:t>
            </a:r>
            <a:r>
              <a:rPr lang="zh-CN" altLang="en-US" dirty="0"/>
              <a:t> </a:t>
            </a:r>
            <a:r>
              <a:rPr lang="en-US" altLang="zh-CN" dirty="0"/>
              <a:t>S&amp;P</a:t>
            </a:r>
            <a:r>
              <a:rPr lang="zh-CN" altLang="en-US" dirty="0"/>
              <a:t> </a:t>
            </a:r>
            <a:r>
              <a:rPr lang="en-US" altLang="zh-CN" dirty="0"/>
              <a:t>500</a:t>
            </a:r>
            <a:r>
              <a:rPr lang="zh-CN" altLang="en-US" dirty="0"/>
              <a:t> </a:t>
            </a:r>
            <a:r>
              <a:rPr lang="en-US" altLang="zh-CN" dirty="0"/>
              <a:t>is</a:t>
            </a:r>
            <a:r>
              <a:rPr lang="zh-CN" altLang="en-US" dirty="0"/>
              <a:t> </a:t>
            </a:r>
            <a:r>
              <a:rPr lang="en-US" altLang="zh-CN" dirty="0"/>
              <a:t>(weak)</a:t>
            </a:r>
            <a:r>
              <a:rPr lang="zh-CN" altLang="en-US" dirty="0"/>
              <a:t> </a:t>
            </a:r>
            <a:r>
              <a:rPr lang="en-US" altLang="zh-CN" dirty="0"/>
              <a:t>stationary.</a:t>
            </a:r>
          </a:p>
          <a:p>
            <a:endParaRPr lang="en-US" dirty="0"/>
          </a:p>
        </p:txBody>
      </p:sp>
    </p:spTree>
    <p:extLst>
      <p:ext uri="{BB962C8B-B14F-4D97-AF65-F5344CB8AC3E}">
        <p14:creationId xmlns:p14="http://schemas.microsoft.com/office/powerpoint/2010/main" val="1635563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2A1FC-272B-6B43-9B43-12B34E276F6C}"/>
              </a:ext>
            </a:extLst>
          </p:cNvPr>
          <p:cNvSpPr>
            <a:spLocks noGrp="1"/>
          </p:cNvSpPr>
          <p:nvPr>
            <p:ph type="title"/>
          </p:nvPr>
        </p:nvSpPr>
        <p:spPr>
          <a:xfrm>
            <a:off x="683568" y="339502"/>
            <a:ext cx="8139644" cy="493395"/>
          </a:xfrm>
        </p:spPr>
        <p:txBody>
          <a:bodyPr>
            <a:normAutofit fontScale="90000"/>
          </a:bodyPr>
          <a:lstStyle/>
          <a:p>
            <a:br>
              <a:rPr lang="en-US" altLang="zh-CN" dirty="0">
                <a:cs typeface="+mn-ea"/>
                <a:sym typeface="+mn-lt"/>
              </a:rPr>
            </a:br>
            <a:br>
              <a:rPr lang="en-US" altLang="zh-CN" dirty="0">
                <a:cs typeface="+mn-ea"/>
                <a:sym typeface="+mn-lt"/>
              </a:rPr>
            </a:br>
            <a:r>
              <a:rPr lang="en-US" altLang="zh-CN" dirty="0">
                <a:cs typeface="+mn-ea"/>
                <a:sym typeface="+mn-lt"/>
              </a:rPr>
              <a:t>Multi-linear regression models</a:t>
            </a:r>
            <a:br>
              <a:rPr lang="en-US" altLang="zh-CN" dirty="0">
                <a:cs typeface="+mn-ea"/>
                <a:sym typeface="+mn-lt"/>
              </a:rPr>
            </a:br>
            <a:endParaRPr lang="en-US" dirty="0"/>
          </a:p>
        </p:txBody>
      </p:sp>
      <p:pic>
        <p:nvPicPr>
          <p:cNvPr id="3" name="Picture 2">
            <a:extLst>
              <a:ext uri="{FF2B5EF4-FFF2-40B4-BE49-F238E27FC236}">
                <a16:creationId xmlns:a16="http://schemas.microsoft.com/office/drawing/2014/main" id="{E9C891D7-96E7-FD45-880F-FA2862C5D356}"/>
              </a:ext>
            </a:extLst>
          </p:cNvPr>
          <p:cNvPicPr>
            <a:picLocks noChangeAspect="1"/>
          </p:cNvPicPr>
          <p:nvPr/>
        </p:nvPicPr>
        <p:blipFill rotWithShape="1">
          <a:blip r:embed="rId2">
            <a:extLst>
              <a:ext uri="{28A0092B-C50C-407E-A947-70E740481C1C}">
                <a14:useLocalDpi xmlns:a14="http://schemas.microsoft.com/office/drawing/2010/main" val="0"/>
              </a:ext>
            </a:extLst>
          </a:blip>
          <a:srcRect l="34728" t="36000" r="33120" b="30400"/>
          <a:stretch/>
        </p:blipFill>
        <p:spPr>
          <a:xfrm>
            <a:off x="827584" y="805536"/>
            <a:ext cx="3600399" cy="2160240"/>
          </a:xfrm>
          <a:prstGeom prst="rect">
            <a:avLst/>
          </a:prstGeom>
        </p:spPr>
      </p:pic>
      <p:pic>
        <p:nvPicPr>
          <p:cNvPr id="4" name="Picture 3">
            <a:extLst>
              <a:ext uri="{FF2B5EF4-FFF2-40B4-BE49-F238E27FC236}">
                <a16:creationId xmlns:a16="http://schemas.microsoft.com/office/drawing/2014/main" id="{88A02740-3F89-BE4F-A775-557FD84FD78C}"/>
              </a:ext>
            </a:extLst>
          </p:cNvPr>
          <p:cNvPicPr>
            <a:picLocks noChangeAspect="1"/>
          </p:cNvPicPr>
          <p:nvPr/>
        </p:nvPicPr>
        <p:blipFill rotWithShape="1">
          <a:blip r:embed="rId2">
            <a:extLst>
              <a:ext uri="{28A0092B-C50C-407E-A947-70E740481C1C}">
                <a14:useLocalDpi xmlns:a14="http://schemas.microsoft.com/office/drawing/2010/main" val="0"/>
              </a:ext>
            </a:extLst>
          </a:blip>
          <a:srcRect l="34728" t="36000" r="33120" b="30400"/>
          <a:stretch/>
        </p:blipFill>
        <p:spPr>
          <a:xfrm>
            <a:off x="827583" y="483518"/>
            <a:ext cx="3600399" cy="2160240"/>
          </a:xfrm>
          <a:prstGeom prst="rect">
            <a:avLst/>
          </a:prstGeom>
        </p:spPr>
      </p:pic>
      <p:pic>
        <p:nvPicPr>
          <p:cNvPr id="5" name="Picture 4">
            <a:extLst>
              <a:ext uri="{FF2B5EF4-FFF2-40B4-BE49-F238E27FC236}">
                <a16:creationId xmlns:a16="http://schemas.microsoft.com/office/drawing/2014/main" id="{14DB9BC6-ABEE-144A-89DF-B207A6F02539}"/>
              </a:ext>
            </a:extLst>
          </p:cNvPr>
          <p:cNvPicPr>
            <a:picLocks noChangeAspect="1"/>
          </p:cNvPicPr>
          <p:nvPr/>
        </p:nvPicPr>
        <p:blipFill rotWithShape="1">
          <a:blip r:embed="rId3">
            <a:extLst>
              <a:ext uri="{28A0092B-C50C-407E-A947-70E740481C1C}">
                <a14:useLocalDpi xmlns:a14="http://schemas.microsoft.com/office/drawing/2010/main" val="0"/>
              </a:ext>
            </a:extLst>
          </a:blip>
          <a:srcRect l="34728" t="31800" r="31512" b="30400"/>
          <a:stretch/>
        </p:blipFill>
        <p:spPr>
          <a:xfrm>
            <a:off x="4716016" y="2355726"/>
            <a:ext cx="3600400" cy="2314543"/>
          </a:xfrm>
          <a:prstGeom prst="rect">
            <a:avLst/>
          </a:prstGeom>
        </p:spPr>
      </p:pic>
      <p:sp>
        <p:nvSpPr>
          <p:cNvPr id="6" name="TextBox 5">
            <a:extLst>
              <a:ext uri="{FF2B5EF4-FFF2-40B4-BE49-F238E27FC236}">
                <a16:creationId xmlns:a16="http://schemas.microsoft.com/office/drawing/2014/main" id="{6D821CFD-10B3-0F4B-865C-7E3F7F1733FD}"/>
              </a:ext>
            </a:extLst>
          </p:cNvPr>
          <p:cNvSpPr txBox="1"/>
          <p:nvPr/>
        </p:nvSpPr>
        <p:spPr>
          <a:xfrm>
            <a:off x="4860032" y="915566"/>
            <a:ext cx="3738524" cy="923330"/>
          </a:xfrm>
          <a:prstGeom prst="rect">
            <a:avLst/>
          </a:prstGeom>
          <a:noFill/>
        </p:spPr>
        <p:txBody>
          <a:bodyPr wrap="none" rtlCol="0">
            <a:spAutoFit/>
          </a:bodyPr>
          <a:lstStyle/>
          <a:p>
            <a:r>
              <a:rPr lang="zh-CN" altLang="en-US" b="1" dirty="0"/>
              <a:t>⚈  </a:t>
            </a:r>
            <a:r>
              <a:rPr lang="en-US" altLang="zh-CN" dirty="0"/>
              <a:t>The</a:t>
            </a:r>
            <a:r>
              <a:rPr lang="zh-CN" altLang="en-US" dirty="0"/>
              <a:t> </a:t>
            </a:r>
            <a:r>
              <a:rPr lang="en-US" altLang="zh-CN" dirty="0"/>
              <a:t>close</a:t>
            </a:r>
            <a:r>
              <a:rPr lang="zh-CN" altLang="en-US" dirty="0"/>
              <a:t> </a:t>
            </a:r>
            <a:r>
              <a:rPr lang="en-US" altLang="zh-CN" dirty="0"/>
              <a:t>price</a:t>
            </a:r>
            <a:r>
              <a:rPr lang="zh-CN" altLang="en-US" dirty="0"/>
              <a:t> </a:t>
            </a:r>
            <a:r>
              <a:rPr lang="en-US" altLang="zh-CN" dirty="0"/>
              <a:t>as</a:t>
            </a:r>
            <a:r>
              <a:rPr lang="zh-CN" altLang="en-US" dirty="0"/>
              <a:t> </a:t>
            </a:r>
            <a:r>
              <a:rPr lang="en-US" altLang="zh-CN" dirty="0"/>
              <a:t>a</a:t>
            </a:r>
            <a:r>
              <a:rPr lang="zh-CN" altLang="en-US" dirty="0"/>
              <a:t> </a:t>
            </a:r>
            <a:r>
              <a:rPr lang="en-US" altLang="zh-CN" dirty="0"/>
              <a:t>process</a:t>
            </a:r>
            <a:r>
              <a:rPr lang="zh-CN" altLang="en-US" dirty="0"/>
              <a:t> </a:t>
            </a:r>
            <a:r>
              <a:rPr lang="en-US" altLang="zh-CN" dirty="0"/>
              <a:t>is</a:t>
            </a:r>
            <a:r>
              <a:rPr lang="zh-CN" altLang="en-US" dirty="0"/>
              <a:t> </a:t>
            </a:r>
            <a:endParaRPr lang="en-US" altLang="zh-CN" dirty="0"/>
          </a:p>
          <a:p>
            <a:r>
              <a:rPr lang="en-US" altLang="zh-CN" dirty="0"/>
              <a:t>not</a:t>
            </a:r>
            <a:r>
              <a:rPr lang="zh-CN" altLang="en-US" dirty="0"/>
              <a:t> </a:t>
            </a:r>
            <a:r>
              <a:rPr lang="en-US" altLang="zh-CN" dirty="0"/>
              <a:t>stationary</a:t>
            </a:r>
            <a:r>
              <a:rPr lang="zh-CN" altLang="en-US" dirty="0"/>
              <a:t> </a:t>
            </a:r>
            <a:r>
              <a:rPr lang="en-US" altLang="zh-CN" dirty="0"/>
              <a:t>(p-value</a:t>
            </a:r>
            <a:r>
              <a:rPr lang="zh-CN" altLang="en-US" dirty="0"/>
              <a:t> </a:t>
            </a:r>
            <a:r>
              <a:rPr lang="en-US" altLang="zh-CN" dirty="0"/>
              <a:t>=</a:t>
            </a:r>
            <a:r>
              <a:rPr lang="zh-CN" altLang="en-US" dirty="0"/>
              <a:t> </a:t>
            </a:r>
            <a:r>
              <a:rPr lang="en-US" altLang="zh-CN" dirty="0"/>
              <a:t>0.895).</a:t>
            </a:r>
            <a:endParaRPr lang="en-US" dirty="0"/>
          </a:p>
          <a:p>
            <a:endParaRPr lang="en-US" dirty="0"/>
          </a:p>
        </p:txBody>
      </p:sp>
      <p:sp>
        <p:nvSpPr>
          <p:cNvPr id="7" name="TextBox 6">
            <a:extLst>
              <a:ext uri="{FF2B5EF4-FFF2-40B4-BE49-F238E27FC236}">
                <a16:creationId xmlns:a16="http://schemas.microsoft.com/office/drawing/2014/main" id="{A0208F80-49D0-4047-9B50-B2B74760ACC2}"/>
              </a:ext>
            </a:extLst>
          </p:cNvPr>
          <p:cNvSpPr txBox="1"/>
          <p:nvPr/>
        </p:nvSpPr>
        <p:spPr>
          <a:xfrm>
            <a:off x="971600" y="3287794"/>
            <a:ext cx="3694153" cy="1200329"/>
          </a:xfrm>
          <a:prstGeom prst="rect">
            <a:avLst/>
          </a:prstGeom>
          <a:noFill/>
        </p:spPr>
        <p:txBody>
          <a:bodyPr wrap="none" rtlCol="0">
            <a:spAutoFit/>
          </a:bodyPr>
          <a:lstStyle/>
          <a:p>
            <a:r>
              <a:rPr lang="zh-CN" altLang="en-US" b="1" dirty="0"/>
              <a:t>⚈  </a:t>
            </a:r>
            <a:r>
              <a:rPr lang="en-US" altLang="zh-CN" dirty="0"/>
              <a:t>We</a:t>
            </a:r>
            <a:r>
              <a:rPr lang="zh-CN" altLang="en-US" dirty="0"/>
              <a:t> </a:t>
            </a:r>
            <a:r>
              <a:rPr lang="en-US" altLang="zh-CN" dirty="0"/>
              <a:t>consider</a:t>
            </a:r>
            <a:r>
              <a:rPr lang="zh-CN" altLang="en-US" dirty="0"/>
              <a:t> </a:t>
            </a:r>
            <a:r>
              <a:rPr lang="en-US" altLang="zh-CN" dirty="0"/>
              <a:t>the</a:t>
            </a:r>
            <a:r>
              <a:rPr lang="zh-CN" altLang="en-US" dirty="0"/>
              <a:t> </a:t>
            </a:r>
            <a:r>
              <a:rPr lang="en-US" altLang="zh-CN" dirty="0"/>
              <a:t>first</a:t>
            </a:r>
            <a:r>
              <a:rPr lang="zh-CN" altLang="en-US" dirty="0"/>
              <a:t> </a:t>
            </a:r>
            <a:r>
              <a:rPr lang="en-US" altLang="zh-CN" dirty="0"/>
              <a:t>order</a:t>
            </a:r>
            <a:r>
              <a:rPr lang="zh-CN" altLang="en-US" dirty="0"/>
              <a:t> </a:t>
            </a:r>
            <a:endParaRPr lang="en-US" altLang="zh-CN" dirty="0"/>
          </a:p>
          <a:p>
            <a:r>
              <a:rPr lang="en-US" altLang="zh-CN" dirty="0"/>
              <a:t>difference</a:t>
            </a:r>
            <a:r>
              <a:rPr lang="zh-CN" altLang="en-US" dirty="0"/>
              <a:t> </a:t>
            </a:r>
            <a:r>
              <a:rPr lang="en-US" altLang="zh-CN" dirty="0"/>
              <a:t>and</a:t>
            </a:r>
            <a:r>
              <a:rPr lang="zh-CN" altLang="en-US" dirty="0"/>
              <a:t> </a:t>
            </a:r>
            <a:r>
              <a:rPr lang="en-US" altLang="zh-CN" dirty="0"/>
              <a:t>then</a:t>
            </a:r>
            <a:r>
              <a:rPr lang="zh-CN" altLang="en-US" dirty="0"/>
              <a:t> </a:t>
            </a:r>
            <a:r>
              <a:rPr lang="en-US" altLang="zh-CN" dirty="0"/>
              <a:t>it</a:t>
            </a:r>
            <a:r>
              <a:rPr lang="zh-CN" altLang="en-US" dirty="0"/>
              <a:t> </a:t>
            </a:r>
            <a:r>
              <a:rPr lang="en-US" altLang="zh-CN" dirty="0"/>
              <a:t>becomes</a:t>
            </a:r>
            <a:r>
              <a:rPr lang="zh-CN" altLang="en-US" dirty="0"/>
              <a:t> </a:t>
            </a:r>
            <a:endParaRPr lang="en-US" altLang="zh-CN" dirty="0"/>
          </a:p>
          <a:p>
            <a:r>
              <a:rPr lang="en-US" altLang="zh-CN" dirty="0"/>
              <a:t>stationary.</a:t>
            </a:r>
            <a:r>
              <a:rPr lang="zh-CN" altLang="en-US" dirty="0"/>
              <a:t> </a:t>
            </a:r>
            <a:r>
              <a:rPr lang="en-US" altLang="zh-CN" dirty="0"/>
              <a:t>(p-value</a:t>
            </a:r>
            <a:r>
              <a:rPr lang="zh-CN" altLang="en-US" dirty="0"/>
              <a:t> </a:t>
            </a:r>
            <a:r>
              <a:rPr lang="en-US" altLang="zh-CN" dirty="0"/>
              <a:t>is</a:t>
            </a:r>
            <a:r>
              <a:rPr lang="zh-CN" altLang="en-US" dirty="0"/>
              <a:t> </a:t>
            </a:r>
            <a:r>
              <a:rPr lang="en-US" altLang="zh-CN" dirty="0"/>
              <a:t>almost</a:t>
            </a:r>
            <a:r>
              <a:rPr lang="zh-CN" altLang="en-US" dirty="0"/>
              <a:t> </a:t>
            </a:r>
            <a:r>
              <a:rPr lang="en-US" altLang="zh-CN" dirty="0"/>
              <a:t>zero)</a:t>
            </a:r>
            <a:endParaRPr lang="en-US" dirty="0"/>
          </a:p>
          <a:p>
            <a:endParaRPr lang="en-US" dirty="0"/>
          </a:p>
        </p:txBody>
      </p:sp>
    </p:spTree>
    <p:extLst>
      <p:ext uri="{BB962C8B-B14F-4D97-AF65-F5344CB8AC3E}">
        <p14:creationId xmlns:p14="http://schemas.microsoft.com/office/powerpoint/2010/main" val="1742502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16637-D525-ED47-9215-8559F582CFC5}"/>
              </a:ext>
            </a:extLst>
          </p:cNvPr>
          <p:cNvSpPr>
            <a:spLocks noGrp="1"/>
          </p:cNvSpPr>
          <p:nvPr>
            <p:ph type="title"/>
          </p:nvPr>
        </p:nvSpPr>
        <p:spPr>
          <a:xfrm>
            <a:off x="683568" y="339502"/>
            <a:ext cx="8139644" cy="493395"/>
          </a:xfrm>
        </p:spPr>
        <p:txBody>
          <a:bodyPr>
            <a:normAutofit fontScale="90000"/>
          </a:bodyPr>
          <a:lstStyle/>
          <a:p>
            <a:br>
              <a:rPr lang="en-US" altLang="zh-CN" dirty="0">
                <a:cs typeface="+mn-ea"/>
                <a:sym typeface="+mn-lt"/>
              </a:rPr>
            </a:br>
            <a:br>
              <a:rPr lang="en-US" altLang="zh-CN" dirty="0">
                <a:cs typeface="+mn-ea"/>
                <a:sym typeface="+mn-lt"/>
              </a:rPr>
            </a:br>
            <a:r>
              <a:rPr lang="en-US" altLang="zh-CN" dirty="0">
                <a:cs typeface="+mn-ea"/>
                <a:sym typeface="+mn-lt"/>
              </a:rPr>
              <a:t>Multi-linear regression models</a:t>
            </a:r>
            <a:br>
              <a:rPr lang="en-US" altLang="zh-CN" dirty="0">
                <a:cs typeface="+mn-ea"/>
                <a:sym typeface="+mn-lt"/>
              </a:rPr>
            </a:br>
            <a:endParaRPr lang="en-US" dirty="0"/>
          </a:p>
        </p:txBody>
      </p:sp>
      <p:sp>
        <p:nvSpPr>
          <p:cNvPr id="3" name="TextBox 2">
            <a:extLst>
              <a:ext uri="{FF2B5EF4-FFF2-40B4-BE49-F238E27FC236}">
                <a16:creationId xmlns:a16="http://schemas.microsoft.com/office/drawing/2014/main" id="{4BC4041B-63F6-0F47-A0D5-F6C5AD23CB8F}"/>
              </a:ext>
            </a:extLst>
          </p:cNvPr>
          <p:cNvSpPr txBox="1"/>
          <p:nvPr/>
        </p:nvSpPr>
        <p:spPr>
          <a:xfrm>
            <a:off x="660567" y="771550"/>
            <a:ext cx="7507183" cy="1477328"/>
          </a:xfrm>
          <a:prstGeom prst="rect">
            <a:avLst/>
          </a:prstGeom>
          <a:noFill/>
        </p:spPr>
        <p:txBody>
          <a:bodyPr wrap="none" rtlCol="0">
            <a:spAutoFit/>
          </a:bodyPr>
          <a:lstStyle/>
          <a:p>
            <a:r>
              <a:rPr lang="zh-CN" altLang="en-US" dirty="0"/>
              <a:t> </a:t>
            </a:r>
            <a:r>
              <a:rPr lang="en-US" altLang="zh-CN" dirty="0"/>
              <a:t>  We</a:t>
            </a:r>
            <a:r>
              <a:rPr lang="zh-CN" altLang="en-US" dirty="0"/>
              <a:t> </a:t>
            </a:r>
            <a:r>
              <a:rPr lang="en-US" altLang="zh-CN" dirty="0"/>
              <a:t>make</a:t>
            </a:r>
            <a:r>
              <a:rPr lang="zh-CN" altLang="en-US" dirty="0"/>
              <a:t> </a:t>
            </a:r>
            <a:r>
              <a:rPr lang="en-US" altLang="zh-CN" dirty="0"/>
              <a:t>use</a:t>
            </a:r>
            <a:r>
              <a:rPr lang="zh-CN" altLang="en-US" dirty="0"/>
              <a:t> </a:t>
            </a:r>
            <a:r>
              <a:rPr lang="en-US" altLang="zh-CN" dirty="0"/>
              <a:t>of</a:t>
            </a:r>
            <a:r>
              <a:rPr lang="zh-CN" altLang="en-US" dirty="0"/>
              <a:t> </a:t>
            </a:r>
            <a:r>
              <a:rPr lang="en-US" altLang="zh-CN" dirty="0"/>
              <a:t>the</a:t>
            </a:r>
            <a:r>
              <a:rPr lang="zh-CN" altLang="en-US" dirty="0"/>
              <a:t> </a:t>
            </a:r>
            <a:r>
              <a:rPr lang="en-US" altLang="zh-CN" dirty="0"/>
              <a:t>package</a:t>
            </a:r>
            <a:r>
              <a:rPr lang="zh-CN" altLang="en-US" dirty="0"/>
              <a:t> </a:t>
            </a:r>
            <a:r>
              <a:rPr lang="en-US" altLang="zh-CN" dirty="0"/>
              <a:t>“</a:t>
            </a:r>
            <a:r>
              <a:rPr lang="en-US" altLang="zh-CN" dirty="0" err="1"/>
              <a:t>statsmodels</a:t>
            </a:r>
            <a:r>
              <a:rPr lang="en-US" altLang="zh-CN" dirty="0"/>
              <a:t>”.</a:t>
            </a:r>
            <a:r>
              <a:rPr lang="zh-CN" altLang="en-US" dirty="0"/>
              <a:t> </a:t>
            </a:r>
            <a:r>
              <a:rPr lang="en-US" altLang="zh-CN" dirty="0"/>
              <a:t>The</a:t>
            </a:r>
            <a:r>
              <a:rPr lang="zh-CN" altLang="en-US" dirty="0"/>
              <a:t> </a:t>
            </a:r>
            <a:r>
              <a:rPr lang="en-US" altLang="zh-CN" dirty="0" err="1"/>
              <a:t>Ljung</a:t>
            </a:r>
            <a:r>
              <a:rPr lang="en-US" altLang="zh-CN" dirty="0"/>
              <a:t>-Box</a:t>
            </a:r>
            <a:r>
              <a:rPr lang="zh-CN" altLang="en-US" dirty="0"/>
              <a:t> </a:t>
            </a:r>
            <a:r>
              <a:rPr lang="en-US" altLang="zh-CN" dirty="0"/>
              <a:t>test</a:t>
            </a:r>
            <a:r>
              <a:rPr lang="zh-CN" altLang="en-US" dirty="0"/>
              <a:t> </a:t>
            </a:r>
            <a:endParaRPr lang="en-US" altLang="zh-CN" dirty="0"/>
          </a:p>
          <a:p>
            <a:r>
              <a:rPr lang="en-US" altLang="zh-CN" dirty="0"/>
              <a:t>shows</a:t>
            </a:r>
            <a:r>
              <a:rPr lang="zh-CN" altLang="en-US" dirty="0"/>
              <a:t> </a:t>
            </a:r>
            <a:r>
              <a:rPr lang="en-US" altLang="zh-CN" dirty="0"/>
              <a:t>that</a:t>
            </a:r>
            <a:r>
              <a:rPr lang="zh-CN" altLang="en-US" dirty="0"/>
              <a:t> </a:t>
            </a:r>
            <a:r>
              <a:rPr lang="en-US" altLang="zh-CN" dirty="0"/>
              <a:t>the</a:t>
            </a:r>
            <a:r>
              <a:rPr lang="zh-CN" altLang="en-US" dirty="0"/>
              <a:t> </a:t>
            </a:r>
            <a:r>
              <a:rPr lang="en-US" altLang="zh-CN" dirty="0"/>
              <a:t>return</a:t>
            </a:r>
            <a:r>
              <a:rPr lang="zh-CN" altLang="en-US" dirty="0"/>
              <a:t> </a:t>
            </a:r>
            <a:r>
              <a:rPr lang="en-US" altLang="zh-CN" dirty="0"/>
              <a:t>process</a:t>
            </a:r>
            <a:r>
              <a:rPr lang="zh-CN" altLang="en-US" dirty="0"/>
              <a:t> </a:t>
            </a:r>
            <a:r>
              <a:rPr lang="en-US" altLang="zh-CN" dirty="0"/>
              <a:t>is</a:t>
            </a:r>
            <a:r>
              <a:rPr lang="zh-CN" altLang="en-US" dirty="0"/>
              <a:t> </a:t>
            </a:r>
            <a:r>
              <a:rPr lang="en-US" altLang="zh-CN" dirty="0"/>
              <a:t>not</a:t>
            </a:r>
            <a:r>
              <a:rPr lang="zh-CN" altLang="en-US" dirty="0"/>
              <a:t> </a:t>
            </a:r>
            <a:r>
              <a:rPr lang="en-US" altLang="zh-CN" dirty="0"/>
              <a:t>a</a:t>
            </a:r>
            <a:r>
              <a:rPr lang="zh-CN" altLang="en-US" dirty="0"/>
              <a:t> </a:t>
            </a:r>
            <a:r>
              <a:rPr lang="en-US" altLang="zh-CN" dirty="0"/>
              <a:t>pure</a:t>
            </a:r>
            <a:r>
              <a:rPr lang="zh-CN" altLang="en-US" dirty="0"/>
              <a:t> </a:t>
            </a:r>
            <a:r>
              <a:rPr lang="en-US" altLang="zh-CN" dirty="0"/>
              <a:t>random</a:t>
            </a:r>
            <a:r>
              <a:rPr lang="zh-CN" altLang="en-US" dirty="0"/>
              <a:t> </a:t>
            </a:r>
            <a:r>
              <a:rPr lang="en-US" altLang="zh-CN" dirty="0"/>
              <a:t>process.</a:t>
            </a:r>
            <a:r>
              <a:rPr lang="zh-CN" altLang="en-US" dirty="0"/>
              <a:t> </a:t>
            </a:r>
            <a:r>
              <a:rPr lang="en-US" altLang="zh-CN" dirty="0"/>
              <a:t>Because</a:t>
            </a:r>
            <a:r>
              <a:rPr lang="zh-CN" altLang="en-US" dirty="0"/>
              <a:t> </a:t>
            </a:r>
            <a:endParaRPr lang="en-US" altLang="zh-CN" dirty="0"/>
          </a:p>
          <a:p>
            <a:r>
              <a:rPr lang="en-US" altLang="zh-CN" dirty="0"/>
              <a:t>of</a:t>
            </a:r>
            <a:r>
              <a:rPr lang="zh-CN" altLang="en-US" dirty="0"/>
              <a:t>  </a:t>
            </a:r>
            <a:r>
              <a:rPr lang="en-US" altLang="zh-CN" dirty="0"/>
              <a:t>a</a:t>
            </a:r>
            <a:r>
              <a:rPr lang="zh-CN" altLang="en-US" dirty="0"/>
              <a:t> </a:t>
            </a:r>
            <a:r>
              <a:rPr lang="en-US" altLang="zh-CN" dirty="0"/>
              <a:t>very</a:t>
            </a:r>
            <a:r>
              <a:rPr lang="zh-CN" altLang="en-US" dirty="0"/>
              <a:t> </a:t>
            </a:r>
            <a:r>
              <a:rPr lang="en-US" altLang="zh-CN" dirty="0"/>
              <a:t>low</a:t>
            </a:r>
            <a:r>
              <a:rPr lang="zh-CN" altLang="en-US" dirty="0"/>
              <a:t> </a:t>
            </a:r>
            <a:r>
              <a:rPr lang="en-US" altLang="zh-CN" dirty="0"/>
              <a:t>p-value</a:t>
            </a:r>
            <a:r>
              <a:rPr lang="zh-CN" altLang="en-US" dirty="0"/>
              <a:t> </a:t>
            </a:r>
            <a:r>
              <a:rPr lang="en-US" dirty="0"/>
              <a:t>3.237449643572033e-05</a:t>
            </a:r>
            <a:r>
              <a:rPr lang="en-US" altLang="zh-CN" dirty="0"/>
              <a:t>.</a:t>
            </a:r>
            <a:r>
              <a:rPr lang="zh-CN" altLang="en-US" dirty="0"/>
              <a:t> </a:t>
            </a:r>
            <a:r>
              <a:rPr lang="en-US" altLang="zh-CN" dirty="0"/>
              <a:t>Besides,</a:t>
            </a:r>
            <a:r>
              <a:rPr lang="zh-CN" altLang="en-US" dirty="0"/>
              <a:t> </a:t>
            </a:r>
            <a:r>
              <a:rPr lang="en-US" altLang="zh-CN" dirty="0"/>
              <a:t>the</a:t>
            </a:r>
            <a:r>
              <a:rPr lang="zh-CN" altLang="en-US" dirty="0"/>
              <a:t> </a:t>
            </a:r>
            <a:r>
              <a:rPr lang="en-US" altLang="zh-CN" dirty="0"/>
              <a:t>first</a:t>
            </a:r>
            <a:r>
              <a:rPr lang="zh-CN" altLang="en-US" dirty="0"/>
              <a:t> </a:t>
            </a:r>
            <a:r>
              <a:rPr lang="en-US" altLang="zh-CN" dirty="0"/>
              <a:t>order</a:t>
            </a:r>
            <a:r>
              <a:rPr lang="zh-CN" altLang="en-US" dirty="0"/>
              <a:t> </a:t>
            </a:r>
            <a:endParaRPr lang="en-US" altLang="zh-CN" dirty="0"/>
          </a:p>
          <a:p>
            <a:r>
              <a:rPr lang="en-US" altLang="zh-CN" dirty="0"/>
              <a:t>difference</a:t>
            </a:r>
            <a:r>
              <a:rPr lang="zh-CN" altLang="en-US" dirty="0"/>
              <a:t> </a:t>
            </a:r>
            <a:r>
              <a:rPr lang="en-US" altLang="zh-CN" dirty="0"/>
              <a:t>process</a:t>
            </a:r>
            <a:r>
              <a:rPr lang="zh-CN" altLang="en-US" dirty="0"/>
              <a:t> </a:t>
            </a:r>
            <a:r>
              <a:rPr lang="en-US" altLang="zh-CN" dirty="0"/>
              <a:t>is</a:t>
            </a:r>
            <a:r>
              <a:rPr lang="zh-CN" altLang="en-US" dirty="0"/>
              <a:t> </a:t>
            </a:r>
            <a:r>
              <a:rPr lang="en-US" altLang="zh-CN" dirty="0"/>
              <a:t>also</a:t>
            </a:r>
            <a:r>
              <a:rPr lang="zh-CN" altLang="en-US" dirty="0"/>
              <a:t> </a:t>
            </a:r>
            <a:r>
              <a:rPr lang="en-US" altLang="zh-CN" dirty="0"/>
              <a:t>not</a:t>
            </a:r>
            <a:r>
              <a:rPr lang="zh-CN" altLang="en-US" dirty="0"/>
              <a:t> </a:t>
            </a:r>
            <a:r>
              <a:rPr lang="en-US" altLang="zh-CN" dirty="0"/>
              <a:t>a</a:t>
            </a:r>
            <a:r>
              <a:rPr lang="zh-CN" altLang="en-US" dirty="0"/>
              <a:t> </a:t>
            </a:r>
            <a:r>
              <a:rPr lang="en-US" altLang="zh-CN" dirty="0"/>
              <a:t>pure</a:t>
            </a:r>
            <a:r>
              <a:rPr lang="zh-CN" altLang="en-US" dirty="0"/>
              <a:t> </a:t>
            </a:r>
            <a:r>
              <a:rPr lang="en-US" altLang="zh-CN" dirty="0"/>
              <a:t>random</a:t>
            </a:r>
            <a:r>
              <a:rPr lang="zh-CN" altLang="en-US" dirty="0"/>
              <a:t> </a:t>
            </a:r>
            <a:r>
              <a:rPr lang="en-US" altLang="zh-CN" dirty="0"/>
              <a:t>process</a:t>
            </a:r>
            <a:r>
              <a:rPr lang="zh-CN" altLang="en-US" dirty="0"/>
              <a:t> </a:t>
            </a:r>
            <a:r>
              <a:rPr lang="en-US" altLang="zh-CN" dirty="0"/>
              <a:t>under</a:t>
            </a:r>
            <a:r>
              <a:rPr lang="zh-CN" altLang="en-US" dirty="0"/>
              <a:t> </a:t>
            </a:r>
            <a:r>
              <a:rPr lang="en-US" altLang="zh-CN" dirty="0"/>
              <a:t>0.1</a:t>
            </a:r>
            <a:r>
              <a:rPr lang="zh-CN" altLang="en-US" dirty="0"/>
              <a:t> </a:t>
            </a:r>
            <a:r>
              <a:rPr lang="en-US" altLang="zh-CN" dirty="0"/>
              <a:t>or</a:t>
            </a:r>
            <a:r>
              <a:rPr lang="zh-CN" altLang="en-US" dirty="0"/>
              <a:t> </a:t>
            </a:r>
            <a:r>
              <a:rPr lang="en-US" altLang="zh-CN" dirty="0"/>
              <a:t>0.05</a:t>
            </a:r>
          </a:p>
          <a:p>
            <a:r>
              <a:rPr lang="en-US" altLang="zh-CN" dirty="0"/>
              <a:t>s</a:t>
            </a:r>
            <a:r>
              <a:rPr lang="en-US" dirty="0"/>
              <a:t>ignificance </a:t>
            </a:r>
            <a:r>
              <a:rPr lang="en-US" altLang="zh-CN" dirty="0"/>
              <a:t>l</a:t>
            </a:r>
            <a:r>
              <a:rPr lang="en-US" dirty="0"/>
              <a:t>evel</a:t>
            </a:r>
            <a:r>
              <a:rPr lang="en-US" altLang="zh-CN" dirty="0"/>
              <a:t>.</a:t>
            </a:r>
            <a:endParaRPr lang="en-US" dirty="0"/>
          </a:p>
        </p:txBody>
      </p:sp>
      <p:pic>
        <p:nvPicPr>
          <p:cNvPr id="4" name="Picture 3">
            <a:extLst>
              <a:ext uri="{FF2B5EF4-FFF2-40B4-BE49-F238E27FC236}">
                <a16:creationId xmlns:a16="http://schemas.microsoft.com/office/drawing/2014/main" id="{46C07ACC-0E6F-4F4B-83C8-D78F57ED86FA}"/>
              </a:ext>
            </a:extLst>
          </p:cNvPr>
          <p:cNvPicPr>
            <a:picLocks noChangeAspect="1"/>
          </p:cNvPicPr>
          <p:nvPr/>
        </p:nvPicPr>
        <p:blipFill rotWithShape="1">
          <a:blip r:embed="rId2">
            <a:extLst>
              <a:ext uri="{28A0092B-C50C-407E-A947-70E740481C1C}">
                <a14:useLocalDpi xmlns:a14="http://schemas.microsoft.com/office/drawing/2010/main" val="0"/>
              </a:ext>
            </a:extLst>
          </a:blip>
          <a:srcRect l="28297" t="45801" r="12222" b="23399"/>
          <a:stretch/>
        </p:blipFill>
        <p:spPr>
          <a:xfrm>
            <a:off x="756945" y="2283718"/>
            <a:ext cx="7992889" cy="2376264"/>
          </a:xfrm>
          <a:prstGeom prst="rect">
            <a:avLst/>
          </a:prstGeom>
        </p:spPr>
      </p:pic>
    </p:spTree>
    <p:extLst>
      <p:ext uri="{BB962C8B-B14F-4D97-AF65-F5344CB8AC3E}">
        <p14:creationId xmlns:p14="http://schemas.microsoft.com/office/powerpoint/2010/main" val="2091437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84504-6F5C-9545-8D16-2742B277C185}"/>
              </a:ext>
            </a:extLst>
          </p:cNvPr>
          <p:cNvSpPr>
            <a:spLocks noGrp="1"/>
          </p:cNvSpPr>
          <p:nvPr>
            <p:ph type="title"/>
          </p:nvPr>
        </p:nvSpPr>
        <p:spPr>
          <a:xfrm>
            <a:off x="683568" y="339502"/>
            <a:ext cx="8139644" cy="493395"/>
          </a:xfrm>
        </p:spPr>
        <p:txBody>
          <a:bodyPr>
            <a:normAutofit fontScale="90000"/>
          </a:bodyPr>
          <a:lstStyle/>
          <a:p>
            <a:br>
              <a:rPr lang="en-US" altLang="zh-CN" dirty="0">
                <a:cs typeface="+mn-ea"/>
                <a:sym typeface="+mn-lt"/>
              </a:rPr>
            </a:br>
            <a:br>
              <a:rPr lang="en-US" altLang="zh-CN" dirty="0">
                <a:cs typeface="+mn-ea"/>
                <a:sym typeface="+mn-lt"/>
              </a:rPr>
            </a:br>
            <a:r>
              <a:rPr lang="en-US" altLang="zh-CN" dirty="0">
                <a:cs typeface="+mn-ea"/>
                <a:sym typeface="+mn-lt"/>
              </a:rPr>
              <a:t>Multi-linear regression models</a:t>
            </a:r>
            <a:br>
              <a:rPr lang="en-US" altLang="zh-CN" dirty="0">
                <a:cs typeface="+mn-ea"/>
                <a:sym typeface="+mn-lt"/>
              </a:rPr>
            </a:br>
            <a:endParaRPr lang="en-US" dirty="0"/>
          </a:p>
        </p:txBody>
      </p:sp>
      <p:sp>
        <p:nvSpPr>
          <p:cNvPr id="4" name="TextBox 3">
            <a:extLst>
              <a:ext uri="{FF2B5EF4-FFF2-40B4-BE49-F238E27FC236}">
                <a16:creationId xmlns:a16="http://schemas.microsoft.com/office/drawing/2014/main" id="{1B72CF16-DD27-734B-9041-EE3E864B1A88}"/>
              </a:ext>
            </a:extLst>
          </p:cNvPr>
          <p:cNvSpPr txBox="1"/>
          <p:nvPr/>
        </p:nvSpPr>
        <p:spPr>
          <a:xfrm>
            <a:off x="323528" y="767090"/>
            <a:ext cx="7359387" cy="646331"/>
          </a:xfrm>
          <a:prstGeom prst="rect">
            <a:avLst/>
          </a:prstGeom>
          <a:noFill/>
        </p:spPr>
        <p:txBody>
          <a:bodyPr wrap="none" rtlCol="0">
            <a:spAutoFit/>
          </a:bodyPr>
          <a:lstStyle/>
          <a:p>
            <a:r>
              <a:rPr lang="zh-CN" altLang="en-US" b="1" dirty="0"/>
              <a:t>⚈  </a:t>
            </a:r>
            <a:r>
              <a:rPr lang="en-US" altLang="zh-CN" dirty="0"/>
              <a:t>We</a:t>
            </a:r>
            <a:r>
              <a:rPr lang="zh-CN" altLang="en-US" dirty="0"/>
              <a:t> </a:t>
            </a:r>
            <a:r>
              <a:rPr lang="en-US" altLang="zh-CN" dirty="0"/>
              <a:t>give</a:t>
            </a:r>
            <a:r>
              <a:rPr lang="zh-CN" altLang="en-US" dirty="0"/>
              <a:t> </a:t>
            </a:r>
            <a:r>
              <a:rPr lang="en-US" altLang="zh-CN" dirty="0"/>
              <a:t>the</a:t>
            </a:r>
            <a:r>
              <a:rPr lang="zh-CN" altLang="en-US" dirty="0"/>
              <a:t> </a:t>
            </a:r>
            <a:r>
              <a:rPr lang="en-US" altLang="zh-CN" dirty="0"/>
              <a:t>ACF</a:t>
            </a:r>
            <a:r>
              <a:rPr lang="zh-CN" altLang="en-US" dirty="0"/>
              <a:t> </a:t>
            </a:r>
            <a:r>
              <a:rPr lang="en-US" altLang="zh-CN" dirty="0"/>
              <a:t>and</a:t>
            </a:r>
            <a:r>
              <a:rPr lang="zh-CN" altLang="en-US" dirty="0"/>
              <a:t> </a:t>
            </a:r>
            <a:r>
              <a:rPr lang="en-US" altLang="zh-CN" dirty="0"/>
              <a:t>PACF</a:t>
            </a:r>
            <a:r>
              <a:rPr lang="zh-CN" altLang="en-US" dirty="0"/>
              <a:t> </a:t>
            </a:r>
            <a:r>
              <a:rPr lang="en-US" altLang="zh-CN" dirty="0"/>
              <a:t>plots</a:t>
            </a:r>
            <a:r>
              <a:rPr lang="zh-CN" altLang="en-US" dirty="0"/>
              <a:t> </a:t>
            </a:r>
            <a:r>
              <a:rPr lang="en-US" altLang="zh-CN" dirty="0"/>
              <a:t>of</a:t>
            </a:r>
            <a:r>
              <a:rPr lang="zh-CN" altLang="en-US" dirty="0"/>
              <a:t> </a:t>
            </a:r>
            <a:r>
              <a:rPr lang="en-US" altLang="zh-CN" dirty="0"/>
              <a:t>the</a:t>
            </a:r>
            <a:r>
              <a:rPr lang="zh-CN" altLang="en-US" dirty="0"/>
              <a:t> </a:t>
            </a:r>
            <a:r>
              <a:rPr lang="en-US" altLang="zh-CN" dirty="0"/>
              <a:t>close</a:t>
            </a:r>
            <a:r>
              <a:rPr lang="zh-CN" altLang="en-US" dirty="0"/>
              <a:t> </a:t>
            </a:r>
            <a:r>
              <a:rPr lang="en-US" altLang="zh-CN" dirty="0"/>
              <a:t>price</a:t>
            </a:r>
            <a:r>
              <a:rPr lang="zh-CN" altLang="en-US" dirty="0"/>
              <a:t> </a:t>
            </a:r>
            <a:r>
              <a:rPr lang="en-US" altLang="zh-CN" dirty="0"/>
              <a:t>process</a:t>
            </a:r>
            <a:r>
              <a:rPr lang="zh-CN" altLang="en-US" dirty="0"/>
              <a:t> </a:t>
            </a:r>
            <a:r>
              <a:rPr lang="en-US" altLang="zh-CN" dirty="0"/>
              <a:t>below.</a:t>
            </a:r>
            <a:r>
              <a:rPr lang="zh-CN" altLang="en-US" dirty="0"/>
              <a:t> </a:t>
            </a:r>
            <a:endParaRPr lang="en-US" dirty="0"/>
          </a:p>
          <a:p>
            <a:endParaRPr lang="en-US" dirty="0"/>
          </a:p>
        </p:txBody>
      </p:sp>
      <p:pic>
        <p:nvPicPr>
          <p:cNvPr id="5" name="Picture 4">
            <a:extLst>
              <a:ext uri="{FF2B5EF4-FFF2-40B4-BE49-F238E27FC236}">
                <a16:creationId xmlns:a16="http://schemas.microsoft.com/office/drawing/2014/main" id="{543F1977-7A80-1246-BDFF-FCD9744D5864}"/>
              </a:ext>
            </a:extLst>
          </p:cNvPr>
          <p:cNvPicPr>
            <a:picLocks noChangeAspect="1"/>
          </p:cNvPicPr>
          <p:nvPr/>
        </p:nvPicPr>
        <p:blipFill rotWithShape="1">
          <a:blip r:embed="rId2">
            <a:extLst>
              <a:ext uri="{28A0092B-C50C-407E-A947-70E740481C1C}">
                <a14:useLocalDpi xmlns:a14="http://schemas.microsoft.com/office/drawing/2010/main" val="0"/>
              </a:ext>
            </a:extLst>
          </a:blip>
          <a:srcRect l="29101" t="34600" r="36336" b="20600"/>
          <a:stretch/>
        </p:blipFill>
        <p:spPr>
          <a:xfrm>
            <a:off x="1403648" y="1260485"/>
            <a:ext cx="5688632" cy="3591108"/>
          </a:xfrm>
          <a:prstGeom prst="rect">
            <a:avLst/>
          </a:prstGeom>
        </p:spPr>
      </p:pic>
    </p:spTree>
    <p:extLst>
      <p:ext uri="{BB962C8B-B14F-4D97-AF65-F5344CB8AC3E}">
        <p14:creationId xmlns:p14="http://schemas.microsoft.com/office/powerpoint/2010/main" val="3756523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166A-ED7E-A340-A9F5-723184DD3A11}"/>
              </a:ext>
            </a:extLst>
          </p:cNvPr>
          <p:cNvSpPr>
            <a:spLocks noGrp="1"/>
          </p:cNvSpPr>
          <p:nvPr>
            <p:ph type="title"/>
          </p:nvPr>
        </p:nvSpPr>
        <p:spPr>
          <a:xfrm>
            <a:off x="683568" y="339502"/>
            <a:ext cx="8139644" cy="493395"/>
          </a:xfrm>
        </p:spPr>
        <p:txBody>
          <a:bodyPr>
            <a:normAutofit fontScale="90000"/>
          </a:bodyPr>
          <a:lstStyle/>
          <a:p>
            <a:br>
              <a:rPr lang="en-US" altLang="zh-CN" dirty="0">
                <a:cs typeface="+mn-ea"/>
                <a:sym typeface="+mn-lt"/>
              </a:rPr>
            </a:br>
            <a:br>
              <a:rPr lang="en-US" altLang="zh-CN" dirty="0">
                <a:cs typeface="+mn-ea"/>
                <a:sym typeface="+mn-lt"/>
              </a:rPr>
            </a:br>
            <a:r>
              <a:rPr lang="en-US" altLang="zh-CN" dirty="0">
                <a:cs typeface="+mn-ea"/>
                <a:sym typeface="+mn-lt"/>
              </a:rPr>
              <a:t>Multi-linear regression models</a:t>
            </a:r>
            <a:br>
              <a:rPr lang="en-US" altLang="zh-CN" dirty="0">
                <a:cs typeface="+mn-ea"/>
                <a:sym typeface="+mn-lt"/>
              </a:rPr>
            </a:br>
            <a:endParaRPr lang="en-US" dirty="0"/>
          </a:p>
        </p:txBody>
      </p:sp>
      <p:sp>
        <p:nvSpPr>
          <p:cNvPr id="3" name="TextBox 2">
            <a:extLst>
              <a:ext uri="{FF2B5EF4-FFF2-40B4-BE49-F238E27FC236}">
                <a16:creationId xmlns:a16="http://schemas.microsoft.com/office/drawing/2014/main" id="{5F619215-F515-E64E-9B79-68BBCBF147C5}"/>
              </a:ext>
            </a:extLst>
          </p:cNvPr>
          <p:cNvSpPr txBox="1"/>
          <p:nvPr/>
        </p:nvSpPr>
        <p:spPr>
          <a:xfrm>
            <a:off x="323528" y="699542"/>
            <a:ext cx="7355155" cy="1200329"/>
          </a:xfrm>
          <a:prstGeom prst="rect">
            <a:avLst/>
          </a:prstGeom>
          <a:noFill/>
        </p:spPr>
        <p:txBody>
          <a:bodyPr wrap="none" rtlCol="0">
            <a:spAutoFit/>
          </a:bodyPr>
          <a:lstStyle/>
          <a:p>
            <a:r>
              <a:rPr lang="zh-CN" altLang="en-US" b="1" dirty="0"/>
              <a:t>⚈  </a:t>
            </a:r>
            <a:r>
              <a:rPr lang="en-US" altLang="zh-CN" dirty="0"/>
              <a:t>We</a:t>
            </a:r>
            <a:r>
              <a:rPr lang="zh-CN" altLang="en-US" dirty="0"/>
              <a:t> </a:t>
            </a:r>
            <a:r>
              <a:rPr lang="en-US" altLang="zh-CN" dirty="0"/>
              <a:t>give</a:t>
            </a:r>
            <a:r>
              <a:rPr lang="zh-CN" altLang="en-US" dirty="0"/>
              <a:t> </a:t>
            </a:r>
            <a:r>
              <a:rPr lang="en-US" altLang="zh-CN" dirty="0"/>
              <a:t>the</a:t>
            </a:r>
            <a:r>
              <a:rPr lang="zh-CN" altLang="en-US" dirty="0"/>
              <a:t> </a:t>
            </a:r>
            <a:r>
              <a:rPr lang="en-US" altLang="zh-CN" dirty="0"/>
              <a:t>ACF</a:t>
            </a:r>
            <a:r>
              <a:rPr lang="zh-CN" altLang="en-US" dirty="0"/>
              <a:t> </a:t>
            </a:r>
            <a:r>
              <a:rPr lang="en-US" altLang="zh-CN" dirty="0"/>
              <a:t>and</a:t>
            </a:r>
            <a:r>
              <a:rPr lang="zh-CN" altLang="en-US" dirty="0"/>
              <a:t> </a:t>
            </a:r>
            <a:r>
              <a:rPr lang="en-US" altLang="zh-CN" dirty="0"/>
              <a:t>PACF</a:t>
            </a:r>
            <a:r>
              <a:rPr lang="zh-CN" altLang="en-US" dirty="0"/>
              <a:t> </a:t>
            </a:r>
            <a:r>
              <a:rPr lang="en-US" altLang="zh-CN" dirty="0"/>
              <a:t>plots</a:t>
            </a:r>
            <a:r>
              <a:rPr lang="zh-CN" altLang="en-US" dirty="0"/>
              <a:t> </a:t>
            </a:r>
            <a:r>
              <a:rPr lang="en-US" altLang="zh-CN" dirty="0"/>
              <a:t>of</a:t>
            </a:r>
            <a:r>
              <a:rPr lang="zh-CN" altLang="en-US" dirty="0"/>
              <a:t> </a:t>
            </a:r>
            <a:r>
              <a:rPr lang="en-US" altLang="zh-CN" dirty="0"/>
              <a:t>the</a:t>
            </a:r>
            <a:r>
              <a:rPr lang="zh-CN" altLang="en-US" dirty="0"/>
              <a:t> </a:t>
            </a:r>
            <a:r>
              <a:rPr lang="en-US" altLang="zh-CN" dirty="0"/>
              <a:t>first</a:t>
            </a:r>
            <a:r>
              <a:rPr lang="zh-CN" altLang="en-US" dirty="0"/>
              <a:t> </a:t>
            </a:r>
            <a:r>
              <a:rPr lang="en-US" altLang="zh-CN" dirty="0"/>
              <a:t>order</a:t>
            </a:r>
            <a:r>
              <a:rPr lang="zh-CN" altLang="en-US" dirty="0"/>
              <a:t> </a:t>
            </a:r>
            <a:r>
              <a:rPr lang="en-US" altLang="zh-CN" dirty="0"/>
              <a:t>difference</a:t>
            </a:r>
            <a:r>
              <a:rPr lang="zh-CN" altLang="en-US" dirty="0"/>
              <a:t> </a:t>
            </a:r>
            <a:r>
              <a:rPr lang="en-US" altLang="zh-CN" dirty="0"/>
              <a:t>of</a:t>
            </a:r>
            <a:r>
              <a:rPr lang="zh-CN" altLang="en-US" dirty="0"/>
              <a:t> </a:t>
            </a:r>
            <a:r>
              <a:rPr lang="en-US" altLang="zh-CN" dirty="0"/>
              <a:t>the</a:t>
            </a:r>
            <a:r>
              <a:rPr lang="zh-CN" altLang="en-US" dirty="0"/>
              <a:t> </a:t>
            </a:r>
            <a:endParaRPr lang="en-US" altLang="zh-CN" dirty="0"/>
          </a:p>
          <a:p>
            <a:r>
              <a:rPr lang="en-US" altLang="zh-CN" dirty="0"/>
              <a:t>close</a:t>
            </a:r>
            <a:r>
              <a:rPr lang="zh-CN" altLang="en-US" dirty="0"/>
              <a:t> </a:t>
            </a:r>
            <a:r>
              <a:rPr lang="en-US" altLang="zh-CN" dirty="0"/>
              <a:t>price</a:t>
            </a:r>
            <a:r>
              <a:rPr lang="zh-CN" altLang="en-US" dirty="0"/>
              <a:t> </a:t>
            </a:r>
            <a:r>
              <a:rPr lang="en-US" altLang="zh-CN" dirty="0"/>
              <a:t>process</a:t>
            </a:r>
            <a:r>
              <a:rPr lang="zh-CN" altLang="en-US" dirty="0"/>
              <a:t> </a:t>
            </a:r>
            <a:r>
              <a:rPr lang="en-US" altLang="zh-CN" dirty="0"/>
              <a:t>below.</a:t>
            </a:r>
            <a:r>
              <a:rPr lang="zh-CN" altLang="en-US" dirty="0"/>
              <a:t> </a:t>
            </a:r>
            <a:endParaRPr lang="en-US" dirty="0"/>
          </a:p>
          <a:p>
            <a:endParaRPr lang="en-US" dirty="0"/>
          </a:p>
          <a:p>
            <a:endParaRPr lang="en-US" dirty="0"/>
          </a:p>
        </p:txBody>
      </p:sp>
      <p:pic>
        <p:nvPicPr>
          <p:cNvPr id="4" name="Picture 3">
            <a:extLst>
              <a:ext uri="{FF2B5EF4-FFF2-40B4-BE49-F238E27FC236}">
                <a16:creationId xmlns:a16="http://schemas.microsoft.com/office/drawing/2014/main" id="{0C30E058-55E5-7F43-82E8-490AB238F378}"/>
              </a:ext>
            </a:extLst>
          </p:cNvPr>
          <p:cNvPicPr>
            <a:picLocks noChangeAspect="1"/>
          </p:cNvPicPr>
          <p:nvPr/>
        </p:nvPicPr>
        <p:blipFill rotWithShape="1">
          <a:blip r:embed="rId2">
            <a:extLst>
              <a:ext uri="{28A0092B-C50C-407E-A947-70E740481C1C}">
                <a14:useLocalDpi xmlns:a14="http://schemas.microsoft.com/office/drawing/2010/main" val="0"/>
              </a:ext>
            </a:extLst>
          </a:blip>
          <a:srcRect l="29905" t="23400" r="34728" b="33200"/>
          <a:stretch/>
        </p:blipFill>
        <p:spPr>
          <a:xfrm>
            <a:off x="1547664" y="1347614"/>
            <a:ext cx="5256584" cy="3372832"/>
          </a:xfrm>
          <a:prstGeom prst="rect">
            <a:avLst/>
          </a:prstGeom>
        </p:spPr>
      </p:pic>
    </p:spTree>
    <p:extLst>
      <p:ext uri="{BB962C8B-B14F-4D97-AF65-F5344CB8AC3E}">
        <p14:creationId xmlns:p14="http://schemas.microsoft.com/office/powerpoint/2010/main" val="1560797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8B545-88E6-DE4F-B50A-9960BA4DD17B}"/>
              </a:ext>
            </a:extLst>
          </p:cNvPr>
          <p:cNvSpPr>
            <a:spLocks noGrp="1"/>
          </p:cNvSpPr>
          <p:nvPr>
            <p:ph type="title"/>
          </p:nvPr>
        </p:nvSpPr>
        <p:spPr>
          <a:xfrm>
            <a:off x="683568" y="339502"/>
            <a:ext cx="8139644" cy="493395"/>
          </a:xfrm>
        </p:spPr>
        <p:txBody>
          <a:bodyPr>
            <a:normAutofit fontScale="90000"/>
          </a:bodyPr>
          <a:lstStyle/>
          <a:p>
            <a:br>
              <a:rPr lang="en-US" altLang="zh-CN" dirty="0">
                <a:cs typeface="+mn-ea"/>
                <a:sym typeface="+mn-lt"/>
              </a:rPr>
            </a:br>
            <a:br>
              <a:rPr lang="en-US" altLang="zh-CN" dirty="0">
                <a:cs typeface="+mn-ea"/>
                <a:sym typeface="+mn-lt"/>
              </a:rPr>
            </a:br>
            <a:r>
              <a:rPr lang="en-US" altLang="zh-CN" dirty="0">
                <a:cs typeface="+mn-ea"/>
                <a:sym typeface="+mn-lt"/>
              </a:rPr>
              <a:t>Multi-linear regression models</a:t>
            </a:r>
            <a:br>
              <a:rPr lang="en-US" altLang="zh-CN" dirty="0">
                <a:cs typeface="+mn-ea"/>
                <a:sym typeface="+mn-lt"/>
              </a:rPr>
            </a:br>
            <a:endParaRPr lang="en-US" dirty="0"/>
          </a:p>
        </p:txBody>
      </p:sp>
      <p:sp>
        <p:nvSpPr>
          <p:cNvPr id="3" name="TextBox 2">
            <a:extLst>
              <a:ext uri="{FF2B5EF4-FFF2-40B4-BE49-F238E27FC236}">
                <a16:creationId xmlns:a16="http://schemas.microsoft.com/office/drawing/2014/main" id="{4470609E-22E9-EE4E-8035-920AE45900A2}"/>
              </a:ext>
            </a:extLst>
          </p:cNvPr>
          <p:cNvSpPr txBox="1"/>
          <p:nvPr/>
        </p:nvSpPr>
        <p:spPr>
          <a:xfrm>
            <a:off x="323528" y="832897"/>
            <a:ext cx="6859250" cy="923330"/>
          </a:xfrm>
          <a:prstGeom prst="rect">
            <a:avLst/>
          </a:prstGeom>
          <a:noFill/>
        </p:spPr>
        <p:txBody>
          <a:bodyPr wrap="none" rtlCol="0">
            <a:spAutoFit/>
          </a:bodyPr>
          <a:lstStyle/>
          <a:p>
            <a:r>
              <a:rPr lang="zh-CN" altLang="en-US" b="1" dirty="0"/>
              <a:t>⚈  </a:t>
            </a:r>
            <a:r>
              <a:rPr lang="en-US" altLang="zh-CN" dirty="0"/>
              <a:t>We</a:t>
            </a:r>
            <a:r>
              <a:rPr lang="zh-CN" altLang="en-US" dirty="0"/>
              <a:t> </a:t>
            </a:r>
            <a:r>
              <a:rPr lang="en-US" altLang="zh-CN" dirty="0"/>
              <a:t>give</a:t>
            </a:r>
            <a:r>
              <a:rPr lang="zh-CN" altLang="en-US" dirty="0"/>
              <a:t> </a:t>
            </a:r>
            <a:r>
              <a:rPr lang="en-US" altLang="zh-CN" dirty="0"/>
              <a:t>the</a:t>
            </a:r>
            <a:r>
              <a:rPr lang="zh-CN" altLang="en-US" dirty="0"/>
              <a:t> </a:t>
            </a:r>
            <a:r>
              <a:rPr lang="en-US" altLang="zh-CN" dirty="0"/>
              <a:t>ACF</a:t>
            </a:r>
            <a:r>
              <a:rPr lang="zh-CN" altLang="en-US" dirty="0"/>
              <a:t> </a:t>
            </a:r>
            <a:r>
              <a:rPr lang="en-US" altLang="zh-CN" dirty="0"/>
              <a:t>and</a:t>
            </a:r>
            <a:r>
              <a:rPr lang="zh-CN" altLang="en-US" dirty="0"/>
              <a:t> </a:t>
            </a:r>
            <a:r>
              <a:rPr lang="en-US" altLang="zh-CN" dirty="0"/>
              <a:t>PACF</a:t>
            </a:r>
            <a:r>
              <a:rPr lang="zh-CN" altLang="en-US" dirty="0"/>
              <a:t> </a:t>
            </a:r>
            <a:r>
              <a:rPr lang="en-US" altLang="zh-CN" dirty="0"/>
              <a:t>plots</a:t>
            </a:r>
            <a:r>
              <a:rPr lang="zh-CN" altLang="en-US" dirty="0"/>
              <a:t> </a:t>
            </a:r>
            <a:r>
              <a:rPr lang="en-US" altLang="zh-CN" dirty="0"/>
              <a:t>of</a:t>
            </a:r>
            <a:r>
              <a:rPr lang="zh-CN" altLang="en-US" dirty="0"/>
              <a:t> </a:t>
            </a:r>
            <a:r>
              <a:rPr lang="en-US" altLang="zh-CN" dirty="0"/>
              <a:t>the</a:t>
            </a:r>
            <a:r>
              <a:rPr lang="zh-CN" altLang="en-US" dirty="0"/>
              <a:t> </a:t>
            </a:r>
            <a:r>
              <a:rPr lang="en-US" altLang="zh-CN" dirty="0"/>
              <a:t>return</a:t>
            </a:r>
            <a:r>
              <a:rPr lang="zh-CN" altLang="en-US" dirty="0"/>
              <a:t> </a:t>
            </a:r>
            <a:r>
              <a:rPr lang="en-US" altLang="zh-CN" dirty="0"/>
              <a:t>process</a:t>
            </a:r>
            <a:r>
              <a:rPr lang="zh-CN" altLang="en-US" dirty="0"/>
              <a:t> </a:t>
            </a:r>
            <a:r>
              <a:rPr lang="en-US" altLang="zh-CN" dirty="0"/>
              <a:t>below.</a:t>
            </a:r>
            <a:r>
              <a:rPr lang="zh-CN" altLang="en-US" dirty="0"/>
              <a:t> </a:t>
            </a:r>
            <a:endParaRPr lang="en-US" dirty="0"/>
          </a:p>
          <a:p>
            <a:endParaRPr lang="en-US" dirty="0"/>
          </a:p>
          <a:p>
            <a:endParaRPr lang="en-US" dirty="0"/>
          </a:p>
        </p:txBody>
      </p:sp>
      <p:pic>
        <p:nvPicPr>
          <p:cNvPr id="4" name="Picture 3">
            <a:extLst>
              <a:ext uri="{FF2B5EF4-FFF2-40B4-BE49-F238E27FC236}">
                <a16:creationId xmlns:a16="http://schemas.microsoft.com/office/drawing/2014/main" id="{CFA31854-BFFE-B841-B91D-270E353DCB43}"/>
              </a:ext>
            </a:extLst>
          </p:cNvPr>
          <p:cNvPicPr>
            <a:picLocks noChangeAspect="1"/>
          </p:cNvPicPr>
          <p:nvPr/>
        </p:nvPicPr>
        <p:blipFill rotWithShape="1">
          <a:blip r:embed="rId2">
            <a:extLst>
              <a:ext uri="{28A0092B-C50C-407E-A947-70E740481C1C}">
                <a14:useLocalDpi xmlns:a14="http://schemas.microsoft.com/office/drawing/2010/main" val="0"/>
              </a:ext>
            </a:extLst>
          </a:blip>
          <a:srcRect l="33419" t="37598" r="10315" b="19002"/>
          <a:stretch/>
        </p:blipFill>
        <p:spPr>
          <a:xfrm>
            <a:off x="694121" y="1350251"/>
            <a:ext cx="6829146" cy="3024336"/>
          </a:xfrm>
          <a:prstGeom prst="rect">
            <a:avLst/>
          </a:prstGeom>
        </p:spPr>
      </p:pic>
    </p:spTree>
    <p:extLst>
      <p:ext uri="{BB962C8B-B14F-4D97-AF65-F5344CB8AC3E}">
        <p14:creationId xmlns:p14="http://schemas.microsoft.com/office/powerpoint/2010/main" val="3879230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FC3F-7194-1543-9DB2-A715C1B1104F}"/>
              </a:ext>
            </a:extLst>
          </p:cNvPr>
          <p:cNvSpPr>
            <a:spLocks noGrp="1"/>
          </p:cNvSpPr>
          <p:nvPr>
            <p:ph type="title"/>
          </p:nvPr>
        </p:nvSpPr>
        <p:spPr>
          <a:xfrm>
            <a:off x="683568" y="339502"/>
            <a:ext cx="8139644" cy="493395"/>
          </a:xfrm>
        </p:spPr>
        <p:txBody>
          <a:bodyPr>
            <a:normAutofit fontScale="90000"/>
          </a:bodyPr>
          <a:lstStyle/>
          <a:p>
            <a:br>
              <a:rPr lang="en-US" altLang="zh-CN" dirty="0">
                <a:cs typeface="+mn-ea"/>
                <a:sym typeface="+mn-lt"/>
              </a:rPr>
            </a:br>
            <a:br>
              <a:rPr lang="en-US" altLang="zh-CN" dirty="0">
                <a:cs typeface="+mn-ea"/>
                <a:sym typeface="+mn-lt"/>
              </a:rPr>
            </a:br>
            <a:r>
              <a:rPr lang="en-US" altLang="zh-CN" dirty="0">
                <a:cs typeface="+mn-ea"/>
                <a:sym typeface="+mn-lt"/>
              </a:rPr>
              <a:t>Multi-linear regression models</a:t>
            </a:r>
            <a:br>
              <a:rPr lang="en-US" altLang="zh-CN" dirty="0">
                <a:cs typeface="+mn-ea"/>
                <a:sym typeface="+mn-lt"/>
              </a:rPr>
            </a:br>
            <a:endParaRPr lang="en-US" dirty="0"/>
          </a:p>
        </p:txBody>
      </p:sp>
      <p:sp>
        <p:nvSpPr>
          <p:cNvPr id="3" name="TextBox 2">
            <a:extLst>
              <a:ext uri="{FF2B5EF4-FFF2-40B4-BE49-F238E27FC236}">
                <a16:creationId xmlns:a16="http://schemas.microsoft.com/office/drawing/2014/main" id="{E1B25A2B-3D7B-AC49-A916-45AB65F10493}"/>
              </a:ext>
            </a:extLst>
          </p:cNvPr>
          <p:cNvSpPr txBox="1"/>
          <p:nvPr/>
        </p:nvSpPr>
        <p:spPr>
          <a:xfrm>
            <a:off x="664768" y="1275606"/>
            <a:ext cx="3097323" cy="2585323"/>
          </a:xfrm>
          <a:prstGeom prst="rect">
            <a:avLst/>
          </a:prstGeom>
          <a:noFill/>
        </p:spPr>
        <p:txBody>
          <a:bodyPr wrap="none" rtlCol="0">
            <a:spAutoFit/>
          </a:bodyPr>
          <a:lstStyle/>
          <a:p>
            <a:r>
              <a:rPr lang="zh-CN" altLang="en-US" b="1" dirty="0"/>
              <a:t>⚈ </a:t>
            </a:r>
            <a:r>
              <a:rPr lang="zh-CN" altLang="en-US" dirty="0"/>
              <a:t>  </a:t>
            </a:r>
            <a:r>
              <a:rPr lang="en-US" altLang="zh-CN" dirty="0"/>
              <a:t>We</a:t>
            </a:r>
            <a:r>
              <a:rPr lang="zh-CN" altLang="en-US" dirty="0"/>
              <a:t> </a:t>
            </a:r>
            <a:r>
              <a:rPr lang="en-US" altLang="zh-CN" dirty="0"/>
              <a:t>can</a:t>
            </a:r>
            <a:r>
              <a:rPr lang="zh-CN" altLang="en-US" dirty="0"/>
              <a:t> </a:t>
            </a:r>
            <a:r>
              <a:rPr lang="en-US" altLang="zh-CN" dirty="0"/>
              <a:t>try</a:t>
            </a:r>
            <a:r>
              <a:rPr lang="zh-CN" altLang="en-US" dirty="0"/>
              <a:t> </a:t>
            </a:r>
            <a:r>
              <a:rPr lang="en-US" altLang="zh-CN" dirty="0"/>
              <a:t>a</a:t>
            </a:r>
            <a:r>
              <a:rPr lang="zh-CN" altLang="en-US" dirty="0"/>
              <a:t> </a:t>
            </a:r>
            <a:r>
              <a:rPr lang="en-US" altLang="zh-CN" dirty="0"/>
              <a:t>lot</a:t>
            </a:r>
            <a:r>
              <a:rPr lang="zh-CN" altLang="en-US" dirty="0"/>
              <a:t> </a:t>
            </a:r>
            <a:r>
              <a:rPr lang="en-US" altLang="zh-CN" dirty="0"/>
              <a:t>of</a:t>
            </a:r>
            <a:r>
              <a:rPr lang="zh-CN" altLang="en-US" dirty="0"/>
              <a:t> </a:t>
            </a:r>
            <a:r>
              <a:rPr lang="en-US" altLang="zh-CN" dirty="0"/>
              <a:t>time</a:t>
            </a:r>
            <a:r>
              <a:rPr lang="zh-CN" altLang="en-US" dirty="0"/>
              <a:t> </a:t>
            </a:r>
            <a:endParaRPr lang="en-US" altLang="zh-CN" dirty="0"/>
          </a:p>
          <a:p>
            <a:endParaRPr lang="en-US" altLang="zh-CN" dirty="0"/>
          </a:p>
          <a:p>
            <a:r>
              <a:rPr lang="en-US" altLang="zh-CN" dirty="0"/>
              <a:t>      series</a:t>
            </a:r>
            <a:r>
              <a:rPr lang="zh-CN" altLang="en-US" dirty="0"/>
              <a:t> </a:t>
            </a:r>
            <a:r>
              <a:rPr lang="en-US" altLang="zh-CN" dirty="0"/>
              <a:t>methods</a:t>
            </a:r>
          </a:p>
          <a:p>
            <a:endParaRPr lang="en-US" altLang="zh-CN" dirty="0"/>
          </a:p>
          <a:p>
            <a:r>
              <a:rPr lang="zh-CN" altLang="en-US" dirty="0"/>
              <a:t>⚈</a:t>
            </a:r>
            <a:r>
              <a:rPr lang="en-US" altLang="zh-CN" dirty="0"/>
              <a:t>   For example, we can try </a:t>
            </a:r>
          </a:p>
          <a:p>
            <a:endParaRPr lang="en-US" altLang="zh-CN" dirty="0"/>
          </a:p>
          <a:p>
            <a:r>
              <a:rPr lang="en-US" altLang="zh-CN" dirty="0"/>
              <a:t>      ARIMA(1,1,0)</a:t>
            </a:r>
          </a:p>
          <a:p>
            <a:endParaRPr lang="en-US" altLang="zh-CN" dirty="0"/>
          </a:p>
          <a:p>
            <a:endParaRPr lang="en-US" dirty="0"/>
          </a:p>
        </p:txBody>
      </p:sp>
      <p:pic>
        <p:nvPicPr>
          <p:cNvPr id="5" name="Picture 4">
            <a:extLst>
              <a:ext uri="{FF2B5EF4-FFF2-40B4-BE49-F238E27FC236}">
                <a16:creationId xmlns:a16="http://schemas.microsoft.com/office/drawing/2014/main" id="{B27B183E-A860-3A49-95DD-3E37360C1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968" y="483518"/>
            <a:ext cx="4447615" cy="4310603"/>
          </a:xfrm>
          <a:prstGeom prst="rect">
            <a:avLst/>
          </a:prstGeom>
        </p:spPr>
      </p:pic>
    </p:spTree>
    <p:extLst>
      <p:ext uri="{BB962C8B-B14F-4D97-AF65-F5344CB8AC3E}">
        <p14:creationId xmlns:p14="http://schemas.microsoft.com/office/powerpoint/2010/main" val="3232966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H_Other_5"/>
          <p:cNvSpPr/>
          <p:nvPr>
            <p:custDataLst>
              <p:tags r:id="rId2"/>
            </p:custDataLst>
          </p:nvPr>
        </p:nvSpPr>
        <p:spPr>
          <a:xfrm>
            <a:off x="323528" y="999894"/>
            <a:ext cx="983504" cy="1774722"/>
          </a:xfrm>
          <a:custGeom>
            <a:avLst/>
            <a:gdLst>
              <a:gd name="connsiteX0" fmla="*/ 217182 w 965707"/>
              <a:gd name="connsiteY0" fmla="*/ 0 h 1986527"/>
              <a:gd name="connsiteX1" fmla="*/ 432892 w 965707"/>
              <a:gd name="connsiteY1" fmla="*/ 215710 h 1986527"/>
              <a:gd name="connsiteX2" fmla="*/ 428510 w 965707"/>
              <a:gd name="connsiteY2" fmla="*/ 259183 h 1986527"/>
              <a:gd name="connsiteX3" fmla="*/ 426677 w 965707"/>
              <a:gd name="connsiteY3" fmla="*/ 265085 h 1986527"/>
              <a:gd name="connsiteX4" fmla="*/ 691433 w 965707"/>
              <a:gd name="connsiteY4" fmla="*/ 70895 h 1986527"/>
              <a:gd name="connsiteX5" fmla="*/ 727149 w 965707"/>
              <a:gd name="connsiteY5" fmla="*/ 76387 h 1986527"/>
              <a:gd name="connsiteX6" fmla="*/ 787596 w 965707"/>
              <a:gd name="connsiteY6" fmla="*/ 158799 h 1986527"/>
              <a:gd name="connsiteX7" fmla="*/ 782104 w 965707"/>
              <a:gd name="connsiteY7" fmla="*/ 194515 h 1986527"/>
              <a:gd name="connsiteX8" fmla="*/ 453481 w 965707"/>
              <a:gd name="connsiteY8" fmla="*/ 435549 h 1986527"/>
              <a:gd name="connsiteX9" fmla="*/ 874061 w 965707"/>
              <a:gd name="connsiteY9" fmla="*/ 181449 h 1986527"/>
              <a:gd name="connsiteX10" fmla="*/ 909154 w 965707"/>
              <a:gd name="connsiteY10" fmla="*/ 190109 h 1986527"/>
              <a:gd name="connsiteX11" fmla="*/ 962021 w 965707"/>
              <a:gd name="connsiteY11" fmla="*/ 277611 h 1986527"/>
              <a:gd name="connsiteX12" fmla="*/ 953361 w 965707"/>
              <a:gd name="connsiteY12" fmla="*/ 312705 h 1986527"/>
              <a:gd name="connsiteX13" fmla="*/ 384793 w 965707"/>
              <a:gd name="connsiteY13" fmla="*/ 656215 h 1986527"/>
              <a:gd name="connsiteX14" fmla="*/ 384793 w 965707"/>
              <a:gd name="connsiteY14" fmla="*/ 1131649 h 1986527"/>
              <a:gd name="connsiteX15" fmla="*/ 381842 w 965707"/>
              <a:gd name="connsiteY15" fmla="*/ 1146266 h 1986527"/>
              <a:gd name="connsiteX16" fmla="*/ 387708 w 965707"/>
              <a:gd name="connsiteY16" fmla="*/ 1152370 h 1986527"/>
              <a:gd name="connsiteX17" fmla="*/ 442440 w 965707"/>
              <a:gd name="connsiteY17" fmla="*/ 1292303 h 1986527"/>
              <a:gd name="connsiteX18" fmla="*/ 445419 w 965707"/>
              <a:gd name="connsiteY18" fmla="*/ 1293537 h 1986527"/>
              <a:gd name="connsiteX19" fmla="*/ 453847 w 965707"/>
              <a:gd name="connsiteY19" fmla="*/ 1313884 h 1986527"/>
              <a:gd name="connsiteX20" fmla="*/ 453847 w 965707"/>
              <a:gd name="connsiteY20" fmla="*/ 1951177 h 1986527"/>
              <a:gd name="connsiteX21" fmla="*/ 425072 w 965707"/>
              <a:gd name="connsiteY21" fmla="*/ 1979952 h 1986527"/>
              <a:gd name="connsiteX22" fmla="*/ 309975 w 965707"/>
              <a:gd name="connsiteY22" fmla="*/ 1979952 h 1986527"/>
              <a:gd name="connsiteX23" fmla="*/ 281200 w 965707"/>
              <a:gd name="connsiteY23" fmla="*/ 1951177 h 1986527"/>
              <a:gd name="connsiteX24" fmla="*/ 281200 w 965707"/>
              <a:gd name="connsiteY24" fmla="*/ 1342234 h 1986527"/>
              <a:gd name="connsiteX25" fmla="*/ 230924 w 965707"/>
              <a:gd name="connsiteY25" fmla="*/ 1213693 h 1986527"/>
              <a:gd name="connsiteX26" fmla="*/ 227782 w 965707"/>
              <a:gd name="connsiteY26" fmla="*/ 1195782 h 1986527"/>
              <a:gd name="connsiteX27" fmla="*/ 172672 w 965707"/>
              <a:gd name="connsiteY27" fmla="*/ 1195782 h 1986527"/>
              <a:gd name="connsiteX28" fmla="*/ 172672 w 965707"/>
              <a:gd name="connsiteY28" fmla="*/ 1958468 h 1986527"/>
              <a:gd name="connsiteX29" fmla="*/ 144613 w 965707"/>
              <a:gd name="connsiteY29" fmla="*/ 1986527 h 1986527"/>
              <a:gd name="connsiteX30" fmla="*/ 32381 w 965707"/>
              <a:gd name="connsiteY30" fmla="*/ 1986527 h 1986527"/>
              <a:gd name="connsiteX31" fmla="*/ 4322 w 965707"/>
              <a:gd name="connsiteY31" fmla="*/ 1958468 h 1986527"/>
              <a:gd name="connsiteX32" fmla="*/ 4322 w 965707"/>
              <a:gd name="connsiteY32" fmla="*/ 1169537 h 1986527"/>
              <a:gd name="connsiteX33" fmla="*/ 7911 w 965707"/>
              <a:gd name="connsiteY33" fmla="*/ 1160872 h 1986527"/>
              <a:gd name="connsiteX34" fmla="*/ 5040 w 965707"/>
              <a:gd name="connsiteY34" fmla="*/ 1156613 h 1986527"/>
              <a:gd name="connsiteX35" fmla="*/ 0 w 965707"/>
              <a:gd name="connsiteY35" fmla="*/ 1131649 h 1986527"/>
              <a:gd name="connsiteX36" fmla="*/ 0 w 965707"/>
              <a:gd name="connsiteY36" fmla="*/ 514378 h 1986527"/>
              <a:gd name="connsiteX37" fmla="*/ 64133 w 965707"/>
              <a:gd name="connsiteY37" fmla="*/ 450245 h 1986527"/>
              <a:gd name="connsiteX38" fmla="*/ 174233 w 965707"/>
              <a:gd name="connsiteY38" fmla="*/ 450245 h 1986527"/>
              <a:gd name="connsiteX39" fmla="*/ 203629 w 965707"/>
              <a:gd name="connsiteY39" fmla="*/ 428684 h 1986527"/>
              <a:gd name="connsiteX40" fmla="*/ 133218 w 965707"/>
              <a:gd name="connsiteY40" fmla="*/ 414469 h 1986527"/>
              <a:gd name="connsiteX41" fmla="*/ 1472 w 965707"/>
              <a:gd name="connsiteY41" fmla="*/ 215710 h 1986527"/>
              <a:gd name="connsiteX42" fmla="*/ 217182 w 965707"/>
              <a:gd name="connsiteY42" fmla="*/ 0 h 198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65707" h="1986527">
                <a:moveTo>
                  <a:pt x="217182" y="0"/>
                </a:moveTo>
                <a:cubicBezTo>
                  <a:pt x="336315" y="0"/>
                  <a:pt x="432892" y="96577"/>
                  <a:pt x="432892" y="215710"/>
                </a:cubicBezTo>
                <a:cubicBezTo>
                  <a:pt x="432892" y="230602"/>
                  <a:pt x="431383" y="245141"/>
                  <a:pt x="428510" y="259183"/>
                </a:cubicBezTo>
                <a:lnTo>
                  <a:pt x="426677" y="265085"/>
                </a:lnTo>
                <a:lnTo>
                  <a:pt x="691433" y="70895"/>
                </a:lnTo>
                <a:cubicBezTo>
                  <a:pt x="702812" y="62549"/>
                  <a:pt x="718803" y="65008"/>
                  <a:pt x="727149" y="76387"/>
                </a:cubicBezTo>
                <a:lnTo>
                  <a:pt x="787596" y="158799"/>
                </a:lnTo>
                <a:cubicBezTo>
                  <a:pt x="795942" y="170178"/>
                  <a:pt x="793483" y="186169"/>
                  <a:pt x="782104" y="194515"/>
                </a:cubicBezTo>
                <a:lnTo>
                  <a:pt x="453481" y="435549"/>
                </a:lnTo>
                <a:lnTo>
                  <a:pt x="874061" y="181449"/>
                </a:lnTo>
                <a:cubicBezTo>
                  <a:pt x="886143" y="174150"/>
                  <a:pt x="901855" y="178027"/>
                  <a:pt x="909154" y="190109"/>
                </a:cubicBezTo>
                <a:lnTo>
                  <a:pt x="962021" y="277611"/>
                </a:lnTo>
                <a:cubicBezTo>
                  <a:pt x="969320" y="289694"/>
                  <a:pt x="965443" y="305405"/>
                  <a:pt x="953361" y="312705"/>
                </a:cubicBezTo>
                <a:lnTo>
                  <a:pt x="384793" y="656215"/>
                </a:lnTo>
                <a:lnTo>
                  <a:pt x="384793" y="1131649"/>
                </a:lnTo>
                <a:lnTo>
                  <a:pt x="381842" y="1146266"/>
                </a:lnTo>
                <a:lnTo>
                  <a:pt x="387708" y="1152370"/>
                </a:lnTo>
                <a:lnTo>
                  <a:pt x="442440" y="1292303"/>
                </a:lnTo>
                <a:lnTo>
                  <a:pt x="445419" y="1293537"/>
                </a:lnTo>
                <a:cubicBezTo>
                  <a:pt x="450626" y="1298744"/>
                  <a:pt x="453847" y="1305938"/>
                  <a:pt x="453847" y="1313884"/>
                </a:cubicBezTo>
                <a:lnTo>
                  <a:pt x="453847" y="1951177"/>
                </a:lnTo>
                <a:cubicBezTo>
                  <a:pt x="453847" y="1967069"/>
                  <a:pt x="440964" y="1979952"/>
                  <a:pt x="425072" y="1979952"/>
                </a:cubicBezTo>
                <a:lnTo>
                  <a:pt x="309975" y="1979952"/>
                </a:lnTo>
                <a:cubicBezTo>
                  <a:pt x="294083" y="1979952"/>
                  <a:pt x="281200" y="1967069"/>
                  <a:pt x="281200" y="1951177"/>
                </a:cubicBezTo>
                <a:lnTo>
                  <a:pt x="281200" y="1342234"/>
                </a:lnTo>
                <a:lnTo>
                  <a:pt x="230924" y="1213693"/>
                </a:lnTo>
                <a:lnTo>
                  <a:pt x="227782" y="1195782"/>
                </a:lnTo>
                <a:lnTo>
                  <a:pt x="172672" y="1195782"/>
                </a:lnTo>
                <a:lnTo>
                  <a:pt x="172672" y="1958468"/>
                </a:lnTo>
                <a:cubicBezTo>
                  <a:pt x="172672" y="1973965"/>
                  <a:pt x="160110" y="1986527"/>
                  <a:pt x="144613" y="1986527"/>
                </a:cubicBezTo>
                <a:lnTo>
                  <a:pt x="32381" y="1986527"/>
                </a:lnTo>
                <a:cubicBezTo>
                  <a:pt x="16884" y="1986527"/>
                  <a:pt x="4322" y="1973965"/>
                  <a:pt x="4322" y="1958468"/>
                </a:cubicBezTo>
                <a:lnTo>
                  <a:pt x="4322" y="1169537"/>
                </a:lnTo>
                <a:lnTo>
                  <a:pt x="7911" y="1160872"/>
                </a:lnTo>
                <a:lnTo>
                  <a:pt x="5040" y="1156613"/>
                </a:lnTo>
                <a:cubicBezTo>
                  <a:pt x="1795" y="1148940"/>
                  <a:pt x="0" y="1140504"/>
                  <a:pt x="0" y="1131649"/>
                </a:cubicBezTo>
                <a:lnTo>
                  <a:pt x="0" y="514378"/>
                </a:lnTo>
                <a:cubicBezTo>
                  <a:pt x="0" y="478958"/>
                  <a:pt x="28713" y="450245"/>
                  <a:pt x="64133" y="450245"/>
                </a:cubicBezTo>
                <a:lnTo>
                  <a:pt x="174233" y="450245"/>
                </a:lnTo>
                <a:lnTo>
                  <a:pt x="203629" y="428684"/>
                </a:lnTo>
                <a:lnTo>
                  <a:pt x="133218" y="414469"/>
                </a:lnTo>
                <a:cubicBezTo>
                  <a:pt x="55797" y="381722"/>
                  <a:pt x="1472" y="305060"/>
                  <a:pt x="1472" y="215710"/>
                </a:cubicBezTo>
                <a:cubicBezTo>
                  <a:pt x="1472" y="96577"/>
                  <a:pt x="98049" y="0"/>
                  <a:pt x="217182" y="0"/>
                </a:cubicBezTo>
                <a:close/>
              </a:path>
            </a:pathLst>
          </a:cu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cs typeface="+mn-ea"/>
              <a:sym typeface="+mn-lt"/>
            </a:endParaRPr>
          </a:p>
        </p:txBody>
      </p:sp>
      <p:sp>
        <p:nvSpPr>
          <p:cNvPr id="13" name="MH_Text_2"/>
          <p:cNvSpPr txBox="1"/>
          <p:nvPr>
            <p:custDataLst>
              <p:tags r:id="rId3"/>
            </p:custDataLst>
          </p:nvPr>
        </p:nvSpPr>
        <p:spPr>
          <a:xfrm>
            <a:off x="1875069" y="1197328"/>
            <a:ext cx="5847109" cy="1015764"/>
          </a:xfrm>
          <a:prstGeom prst="rect">
            <a:avLst/>
          </a:prstGeom>
          <a:noFill/>
        </p:spPr>
        <p:txBody>
          <a:bodyPr lIns="0" tIns="0" rIns="0" bIns="0">
            <a:noAutofit/>
          </a:bodyPr>
          <a:lstStyle>
            <a:defPPr>
              <a:defRPr lang="zh-CN"/>
            </a:defPPr>
            <a:lvl1pPr>
              <a:lnSpc>
                <a:spcPct val="130000"/>
              </a:lnSpc>
              <a:defRPr sz="1200"/>
            </a:lvl1pPr>
          </a:lstStyle>
          <a:p>
            <a:pPr>
              <a:lnSpc>
                <a:spcPct val="120000"/>
              </a:lnSpc>
              <a:defRPr/>
            </a:pPr>
            <a:r>
              <a:rPr lang="en-US" dirty="0"/>
              <a:t>A free float-adjusted market capitalization-weighted stock market index in the United States.</a:t>
            </a:r>
          </a:p>
          <a:p>
            <a:pPr>
              <a:lnSpc>
                <a:spcPct val="120000"/>
              </a:lnSpc>
              <a:defRPr/>
            </a:pPr>
            <a:r>
              <a:rPr lang="en-US" dirty="0"/>
              <a:t>Record and monitor daily changes of the largest companies of the American stock market.</a:t>
            </a:r>
          </a:p>
          <a:p>
            <a:pPr>
              <a:lnSpc>
                <a:spcPct val="120000"/>
              </a:lnSpc>
              <a:defRPr/>
            </a:pPr>
            <a:r>
              <a:rPr lang="en-US" dirty="0"/>
              <a:t> </a:t>
            </a:r>
            <a:endParaRPr lang="en-US" sz="1050" dirty="0"/>
          </a:p>
          <a:p>
            <a:pPr>
              <a:lnSpc>
                <a:spcPct val="120000"/>
              </a:lnSpc>
              <a:defRPr/>
            </a:pPr>
            <a:endParaRPr lang="zh-CN" altLang="en-US" sz="1050" dirty="0">
              <a:solidFill>
                <a:schemeClr val="tx1">
                  <a:lumMod val="50000"/>
                  <a:lumOff val="50000"/>
                </a:schemeClr>
              </a:solidFill>
              <a:cs typeface="+mn-ea"/>
              <a:sym typeface="+mn-lt"/>
            </a:endParaRPr>
          </a:p>
        </p:txBody>
      </p:sp>
      <p:sp>
        <p:nvSpPr>
          <p:cNvPr id="12" name="MH_SubTitle_2"/>
          <p:cNvSpPr txBox="1"/>
          <p:nvPr>
            <p:custDataLst>
              <p:tags r:id="rId4"/>
            </p:custDataLst>
          </p:nvPr>
        </p:nvSpPr>
        <p:spPr>
          <a:xfrm>
            <a:off x="1403647" y="918998"/>
            <a:ext cx="3265944" cy="405732"/>
          </a:xfrm>
          <a:prstGeom prst="rect">
            <a:avLst/>
          </a:prstGeom>
          <a:noFill/>
        </p:spPr>
        <p:txBody>
          <a:bodyPr lIns="0" tIns="0" rIns="0" bIns="0" anchor="ctr">
            <a:normAutofit fontScale="62500" lnSpcReduction="20000"/>
          </a:bodyPr>
          <a:lstStyle>
            <a:defPPr>
              <a:defRPr lang="zh-CN"/>
            </a:defPPr>
            <a:lvl1pPr>
              <a:lnSpc>
                <a:spcPct val="130000"/>
              </a:lnSpc>
              <a:defRPr sz="1200"/>
            </a:lvl1pPr>
          </a:lstStyle>
          <a:p>
            <a:pPr>
              <a:defRPr/>
            </a:pPr>
            <a:endParaRPr lang="en-US" sz="4000" dirty="0"/>
          </a:p>
        </p:txBody>
      </p:sp>
      <p:sp>
        <p:nvSpPr>
          <p:cNvPr id="2059" name="MH_PageTitle"/>
          <p:cNvSpPr>
            <a:spLocks noGrp="1"/>
          </p:cNvSpPr>
          <p:nvPr>
            <p:ph type="title"/>
            <p:custDataLst>
              <p:tags r:id="rId5"/>
            </p:custDataLst>
          </p:nvPr>
        </p:nvSpPr>
        <p:spPr/>
        <p:txBody>
          <a:bodyPr/>
          <a:lstStyle/>
          <a:p>
            <a:pPr eaLnBrk="1" hangingPunct="1"/>
            <a:r>
              <a:rPr lang="en-US" altLang="zh-CN" dirty="0">
                <a:latin typeface="+mn-lt"/>
                <a:ea typeface="+mn-ea"/>
                <a:cs typeface="+mn-ea"/>
                <a:sym typeface="+mn-lt"/>
              </a:rPr>
              <a:t>Background</a:t>
            </a:r>
            <a:endParaRPr lang="zh-CN" altLang="en-US" dirty="0">
              <a:latin typeface="+mn-lt"/>
              <a:ea typeface="+mn-ea"/>
              <a:cs typeface="+mn-ea"/>
              <a:sym typeface="+mn-lt"/>
            </a:endParaRPr>
          </a:p>
        </p:txBody>
      </p:sp>
      <p:sp>
        <p:nvSpPr>
          <p:cNvPr id="14" name="MH_Text_2"/>
          <p:cNvSpPr txBox="1"/>
          <p:nvPr>
            <p:custDataLst>
              <p:tags r:id="rId6"/>
            </p:custDataLst>
          </p:nvPr>
        </p:nvSpPr>
        <p:spPr>
          <a:xfrm>
            <a:off x="4283968" y="3121498"/>
            <a:ext cx="3758488" cy="784510"/>
          </a:xfrm>
          <a:prstGeom prst="rect">
            <a:avLst/>
          </a:prstGeom>
          <a:noFill/>
        </p:spPr>
        <p:txBody>
          <a:bodyPr lIns="0" tIns="0" rIns="0" bIns="0">
            <a:noAutofit/>
          </a:bodyPr>
          <a:lstStyle>
            <a:defPPr>
              <a:defRPr lang="zh-CN"/>
            </a:defPPr>
            <a:lvl1pPr>
              <a:lnSpc>
                <a:spcPct val="130000"/>
              </a:lnSpc>
              <a:defRPr sz="1200"/>
            </a:lvl1pPr>
          </a:lstStyle>
          <a:p>
            <a:pPr>
              <a:lnSpc>
                <a:spcPct val="120000"/>
              </a:lnSpc>
              <a:defRPr/>
            </a:pPr>
            <a:endParaRPr lang="zh-CN" altLang="en-US" sz="1050" dirty="0">
              <a:solidFill>
                <a:schemeClr val="tx1">
                  <a:lumMod val="50000"/>
                  <a:lumOff val="50000"/>
                </a:schemeClr>
              </a:solidFill>
              <a:cs typeface="+mn-ea"/>
              <a:sym typeface="+mn-lt"/>
            </a:endParaRPr>
          </a:p>
        </p:txBody>
      </p:sp>
      <p:sp>
        <p:nvSpPr>
          <p:cNvPr id="15" name="MH_SubTitle_2"/>
          <p:cNvSpPr txBox="1"/>
          <p:nvPr>
            <p:custDataLst>
              <p:tags r:id="rId7"/>
            </p:custDataLst>
          </p:nvPr>
        </p:nvSpPr>
        <p:spPr>
          <a:xfrm>
            <a:off x="1475656" y="716132"/>
            <a:ext cx="3265944" cy="405732"/>
          </a:xfrm>
          <a:prstGeom prst="rect">
            <a:avLst/>
          </a:prstGeom>
          <a:noFill/>
        </p:spPr>
        <p:txBody>
          <a:bodyPr lIns="0" tIns="0" rIns="0" bIns="0" anchor="ctr">
            <a:normAutofit/>
          </a:bodyPr>
          <a:lstStyle>
            <a:defPPr>
              <a:defRPr lang="zh-CN"/>
            </a:defPPr>
            <a:lvl1pPr>
              <a:lnSpc>
                <a:spcPct val="130000"/>
              </a:lnSpc>
              <a:defRPr sz="1200"/>
            </a:lvl1pPr>
          </a:lstStyle>
          <a:p>
            <a:pPr eaLnBrk="1" fontAlgn="auto" hangingPunct="1">
              <a:spcBef>
                <a:spcPts val="0"/>
              </a:spcBef>
              <a:spcAft>
                <a:spcPts val="0"/>
              </a:spcAft>
              <a:defRPr/>
            </a:pPr>
            <a:r>
              <a:rPr lang="en-US" altLang="zh-CN" sz="2000" b="1" dirty="0">
                <a:solidFill>
                  <a:schemeClr val="accent1"/>
                </a:solidFill>
                <a:cs typeface="+mn-ea"/>
                <a:sym typeface="+mn-lt"/>
              </a:rPr>
              <a:t>S&amp;P 500 Index</a:t>
            </a:r>
            <a:endParaRPr lang="zh-CN" altLang="en-US" sz="2000" b="1" dirty="0">
              <a:solidFill>
                <a:schemeClr val="accent1"/>
              </a:solidFill>
              <a:cs typeface="+mn-ea"/>
              <a:sym typeface="+mn-lt"/>
            </a:endParaRPr>
          </a:p>
        </p:txBody>
      </p:sp>
      <p:sp>
        <p:nvSpPr>
          <p:cNvPr id="3" name="TextBox 2"/>
          <p:cNvSpPr txBox="1"/>
          <p:nvPr/>
        </p:nvSpPr>
        <p:spPr>
          <a:xfrm>
            <a:off x="395536" y="4796041"/>
            <a:ext cx="2411187" cy="230832"/>
          </a:xfrm>
          <a:prstGeom prst="rect">
            <a:avLst/>
          </a:prstGeom>
          <a:noFill/>
        </p:spPr>
        <p:txBody>
          <a:bodyPr wrap="square" rtlCol="0">
            <a:spAutoFit/>
          </a:bodyPr>
          <a:lstStyle/>
          <a:p>
            <a:r>
              <a:rPr lang="en-US" sz="900" dirty="0"/>
              <a:t>The movement of S&amp;P 500 in five years </a:t>
            </a:r>
          </a:p>
        </p:txBody>
      </p:sp>
      <p:pic>
        <p:nvPicPr>
          <p:cNvPr id="6" name="Picture 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606360" y="1995810"/>
            <a:ext cx="5436096" cy="3031063"/>
          </a:xfrm>
          <a:prstGeom prst="rect">
            <a:avLst/>
          </a:prstGeom>
        </p:spPr>
      </p:pic>
    </p:spTree>
    <p:custDataLst>
      <p:tags r:id="rId1"/>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8" fill="hold" grpId="0" nodeType="afterEffect">
                                  <p:stCondLst>
                                    <p:cond delay="0"/>
                                  </p:stCondLst>
                                  <p:iterate type="lt">
                                    <p:tmPct val="10000"/>
                                  </p:iterate>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par>
                          <p:cTn id="19" fill="hold">
                            <p:stCondLst>
                              <p:cond delay="11000"/>
                            </p:stCondLst>
                            <p:childTnLst>
                              <p:par>
                                <p:cTn id="20" presetID="47"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par>
                          <p:cTn id="25" fill="hold">
                            <p:stCondLst>
                              <p:cond delay="12000"/>
                            </p:stCondLst>
                            <p:childTnLst>
                              <p:par>
                                <p:cTn id="26" presetID="22" presetClass="entr" presetSubtype="8" fill="hold" grpId="0" nodeType="afterEffect" nodePh="1">
                                  <p:stCondLst>
                                    <p:cond delay="0"/>
                                  </p:stCondLst>
                                  <p:endCondLst>
                                    <p:cond evt="begin" delay="0">
                                      <p:tn val="26"/>
                                    </p:cond>
                                  </p:endCondLst>
                                  <p:iterate type="lt">
                                    <p:tmPct val="10000"/>
                                  </p:iterate>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3" grpId="0"/>
      <p:bldP spid="12" grpId="0"/>
      <p:bldP spid="14"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H_Text_1"/>
          <p:cNvSpPr/>
          <p:nvPr>
            <p:custDataLst>
              <p:tags r:id="rId2"/>
            </p:custDataLst>
          </p:nvPr>
        </p:nvSpPr>
        <p:spPr>
          <a:xfrm>
            <a:off x="683568" y="733661"/>
            <a:ext cx="2816347"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pPr>
              <a:lnSpc>
                <a:spcPct val="120000"/>
              </a:lnSpc>
              <a:buClr>
                <a:schemeClr val="accent1"/>
              </a:buClr>
            </a:pPr>
            <a:endParaRPr lang="en-US" altLang="zh-CN" b="1" dirty="0">
              <a:solidFill>
                <a:schemeClr val="tx1">
                  <a:lumMod val="85000"/>
                  <a:lumOff val="15000"/>
                </a:schemeClr>
              </a:solidFill>
              <a:cs typeface="+mn-ea"/>
              <a:sym typeface="+mn-lt"/>
            </a:endParaRPr>
          </a:p>
        </p:txBody>
      </p:sp>
      <p:sp>
        <p:nvSpPr>
          <p:cNvPr id="2" name="标题 1"/>
          <p:cNvSpPr>
            <a:spLocks noGrp="1"/>
          </p:cNvSpPr>
          <p:nvPr>
            <p:ph type="title"/>
          </p:nvPr>
        </p:nvSpPr>
        <p:spPr>
          <a:xfrm>
            <a:off x="611560" y="376076"/>
            <a:ext cx="8139644" cy="493395"/>
          </a:xfrm>
        </p:spPr>
        <p:txBody>
          <a:bodyPr>
            <a:normAutofit fontScale="90000"/>
          </a:bodyPr>
          <a:lstStyle/>
          <a:p>
            <a:br>
              <a:rPr lang="en-US" altLang="zh-CN" dirty="0">
                <a:latin typeface="+mn-lt"/>
                <a:ea typeface="+mn-ea"/>
                <a:cs typeface="+mn-ea"/>
                <a:sym typeface="+mn-lt"/>
              </a:rPr>
            </a:br>
            <a:br>
              <a:rPr lang="en-US" altLang="zh-CN" dirty="0">
                <a:latin typeface="+mn-lt"/>
                <a:ea typeface="+mn-ea"/>
                <a:cs typeface="+mn-ea"/>
                <a:sym typeface="+mn-lt"/>
              </a:rPr>
            </a:br>
            <a:r>
              <a:rPr lang="en-US" altLang="zh-CN" dirty="0">
                <a:latin typeface="+mn-lt"/>
                <a:ea typeface="+mn-ea"/>
                <a:cs typeface="+mn-ea"/>
                <a:sym typeface="+mn-lt"/>
              </a:rPr>
              <a:t>Multi-linear regression models</a:t>
            </a:r>
            <a:br>
              <a:rPr lang="en-US" altLang="zh-CN" dirty="0">
                <a:latin typeface="+mn-lt"/>
                <a:ea typeface="+mn-ea"/>
                <a:cs typeface="+mn-ea"/>
                <a:sym typeface="+mn-lt"/>
              </a:rPr>
            </a:br>
            <a:endParaRPr lang="zh-CN" altLang="en-US" dirty="0">
              <a:latin typeface="+mn-lt"/>
              <a:ea typeface="+mn-ea"/>
              <a:cs typeface="+mn-ea"/>
              <a:sym typeface="+mn-lt"/>
            </a:endParaRPr>
          </a:p>
        </p:txBody>
      </p:sp>
      <p:sp>
        <p:nvSpPr>
          <p:cNvPr id="4" name="矩形 3">
            <a:extLst>
              <a:ext uri="{FF2B5EF4-FFF2-40B4-BE49-F238E27FC236}">
                <a16:creationId xmlns:a16="http://schemas.microsoft.com/office/drawing/2014/main" id="{8AC6A19C-7E29-41B5-AE2B-05AE0599F4D4}"/>
              </a:ext>
            </a:extLst>
          </p:cNvPr>
          <p:cNvSpPr/>
          <p:nvPr/>
        </p:nvSpPr>
        <p:spPr>
          <a:xfrm>
            <a:off x="611560" y="711099"/>
            <a:ext cx="1797287" cy="307777"/>
          </a:xfrm>
          <a:prstGeom prst="rect">
            <a:avLst/>
          </a:prstGeom>
        </p:spPr>
        <p:txBody>
          <a:bodyPr wrap="none">
            <a:spAutoFit/>
          </a:bodyPr>
          <a:lstStyle/>
          <a:p>
            <a:r>
              <a:rPr lang="en-US" altLang="zh-CN" sz="1400" i="1" dirty="0"/>
              <a:t>Multicollinearity (A5)</a:t>
            </a:r>
            <a:endParaRPr lang="zh-CN" altLang="en-US" sz="1400" i="1" dirty="0"/>
          </a:p>
        </p:txBody>
      </p:sp>
      <p:sp>
        <p:nvSpPr>
          <p:cNvPr id="3" name="矩形 2">
            <a:extLst>
              <a:ext uri="{FF2B5EF4-FFF2-40B4-BE49-F238E27FC236}">
                <a16:creationId xmlns:a16="http://schemas.microsoft.com/office/drawing/2014/main" id="{EE906065-D61A-4719-9514-371B2AEAC2B6}"/>
              </a:ext>
            </a:extLst>
          </p:cNvPr>
          <p:cNvSpPr/>
          <p:nvPr/>
        </p:nvSpPr>
        <p:spPr>
          <a:xfrm>
            <a:off x="683568" y="1078860"/>
            <a:ext cx="7045518" cy="4247317"/>
          </a:xfrm>
          <a:prstGeom prst="rect">
            <a:avLst/>
          </a:prstGeom>
        </p:spPr>
        <p:txBody>
          <a:bodyPr wrap="none">
            <a:spAutoFit/>
          </a:bodyPr>
          <a:lstStyle/>
          <a:p>
            <a:r>
              <a:rPr lang="en-US" altLang="zh-CN" dirty="0"/>
              <a:t>Checking VIFs</a:t>
            </a:r>
            <a:r>
              <a:rPr lang="zh-CN" altLang="en-US" dirty="0"/>
              <a:t>：</a:t>
            </a:r>
            <a:r>
              <a:rPr lang="en-US" dirty="0"/>
              <a:t> 2362.6357, 8.3445, 42.9418, 7.2746, 18.1869, </a:t>
            </a:r>
          </a:p>
          <a:p>
            <a:r>
              <a:rPr lang="en-US" dirty="0"/>
              <a:t>                       153.8309, 133.9914, 4.8760, 8.7599, 4.6698, 8.8738</a:t>
            </a:r>
            <a:endParaRPr lang="zh-CN" altLang="zh-CN" dirty="0"/>
          </a:p>
          <a:p>
            <a:endParaRPr lang="en-US" altLang="zh-CN" dirty="0"/>
          </a:p>
          <a:p>
            <a:r>
              <a:rPr lang="en-US" altLang="zh-CN" dirty="0"/>
              <a:t>There are many variables that have a VIF exceeding 10, </a:t>
            </a:r>
          </a:p>
          <a:p>
            <a:r>
              <a:rPr lang="en-US" altLang="zh-CN" dirty="0"/>
              <a:t>so we drop the one with the largest VIF and fit a new model.</a:t>
            </a:r>
          </a:p>
          <a:p>
            <a:endParaRPr lang="en-US" altLang="zh-CN" dirty="0"/>
          </a:p>
          <a:p>
            <a:r>
              <a:rPr lang="en-US" altLang="zh-CN" dirty="0"/>
              <a:t>After dropping the variable with the largest VIF and get new VIFs:</a:t>
            </a:r>
          </a:p>
          <a:p>
            <a:r>
              <a:rPr lang="en-US" dirty="0"/>
              <a:t>2243.0302, 42.4006, 4.4940, 11.0908, 153.8268, </a:t>
            </a:r>
          </a:p>
          <a:p>
            <a:r>
              <a:rPr lang="en-US" dirty="0"/>
              <a:t>133.9413, 4.3872, 6.9141, 4.4210, 7.4071</a:t>
            </a:r>
          </a:p>
          <a:p>
            <a:endParaRPr lang="en-US" altLang="zh-CN" dirty="0"/>
          </a:p>
          <a:p>
            <a:r>
              <a:rPr lang="en-US" altLang="zh-CN" dirty="0"/>
              <a:t>After dropping the variable with the largest VIF several times, </a:t>
            </a:r>
          </a:p>
          <a:p>
            <a:r>
              <a:rPr lang="en-US" altLang="zh-CN" dirty="0"/>
              <a:t>the situation doesn’t get better, so we turn to other methods.</a:t>
            </a:r>
          </a:p>
          <a:p>
            <a:endParaRPr lang="en-US" altLang="zh-CN" dirty="0"/>
          </a:p>
          <a:p>
            <a:endParaRPr lang="en-US" altLang="zh-CN" dirty="0"/>
          </a:p>
          <a:p>
            <a:endParaRPr lang="zh-CN" altLang="zh-CN" dirty="0"/>
          </a:p>
        </p:txBody>
      </p:sp>
    </p:spTree>
    <p:custDataLst>
      <p:tags r:id="rId1"/>
    </p:custDataLst>
    <p:extLst>
      <p:ext uri="{BB962C8B-B14F-4D97-AF65-F5344CB8AC3E}">
        <p14:creationId xmlns:p14="http://schemas.microsoft.com/office/powerpoint/2010/main" val="107957826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nodePh="1">
                                  <p:stCondLst>
                                    <p:cond delay="0"/>
                                  </p:stCondLst>
                                  <p:endCondLst>
                                    <p:cond evt="begin" delay="0">
                                      <p:tn val="5"/>
                                    </p:cond>
                                  </p:end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H_Text_1"/>
          <p:cNvSpPr/>
          <p:nvPr>
            <p:custDataLst>
              <p:tags r:id="rId2"/>
            </p:custDataLst>
          </p:nvPr>
        </p:nvSpPr>
        <p:spPr>
          <a:xfrm>
            <a:off x="747540" y="839414"/>
            <a:ext cx="2816347"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pPr>
              <a:lnSpc>
                <a:spcPct val="120000"/>
              </a:lnSpc>
              <a:buClr>
                <a:schemeClr val="accent1"/>
              </a:buClr>
            </a:pPr>
            <a:endParaRPr lang="en-US" altLang="zh-CN" b="1" dirty="0">
              <a:solidFill>
                <a:schemeClr val="tx1">
                  <a:lumMod val="85000"/>
                  <a:lumOff val="15000"/>
                </a:schemeClr>
              </a:solidFill>
              <a:cs typeface="+mn-ea"/>
              <a:sym typeface="+mn-lt"/>
            </a:endParaRPr>
          </a:p>
        </p:txBody>
      </p:sp>
      <p:sp>
        <p:nvSpPr>
          <p:cNvPr id="2" name="标题 1"/>
          <p:cNvSpPr>
            <a:spLocks noGrp="1"/>
          </p:cNvSpPr>
          <p:nvPr>
            <p:ph type="title"/>
          </p:nvPr>
        </p:nvSpPr>
        <p:spPr>
          <a:xfrm>
            <a:off x="611560" y="376076"/>
            <a:ext cx="8139644" cy="493395"/>
          </a:xfrm>
        </p:spPr>
        <p:txBody>
          <a:bodyPr>
            <a:normAutofit fontScale="90000"/>
          </a:bodyPr>
          <a:lstStyle/>
          <a:p>
            <a:br>
              <a:rPr lang="en-US" altLang="zh-CN" dirty="0">
                <a:latin typeface="+mn-lt"/>
                <a:ea typeface="+mn-ea"/>
                <a:cs typeface="+mn-ea"/>
                <a:sym typeface="+mn-lt"/>
              </a:rPr>
            </a:br>
            <a:br>
              <a:rPr lang="en-US" altLang="zh-CN" dirty="0">
                <a:latin typeface="+mn-lt"/>
                <a:ea typeface="+mn-ea"/>
                <a:cs typeface="+mn-ea"/>
                <a:sym typeface="+mn-lt"/>
              </a:rPr>
            </a:br>
            <a:r>
              <a:rPr lang="en-US" altLang="zh-CN" dirty="0">
                <a:latin typeface="+mn-lt"/>
                <a:ea typeface="+mn-ea"/>
                <a:cs typeface="+mn-ea"/>
                <a:sym typeface="+mn-lt"/>
              </a:rPr>
              <a:t>Multi-linear regression models</a:t>
            </a:r>
            <a:br>
              <a:rPr lang="en-US" altLang="zh-CN" dirty="0">
                <a:latin typeface="+mn-lt"/>
                <a:ea typeface="+mn-ea"/>
                <a:cs typeface="+mn-ea"/>
                <a:sym typeface="+mn-lt"/>
              </a:rPr>
            </a:br>
            <a:endParaRPr lang="zh-CN" altLang="en-US" dirty="0">
              <a:latin typeface="+mn-lt"/>
              <a:ea typeface="+mn-ea"/>
              <a:cs typeface="+mn-ea"/>
              <a:sym typeface="+mn-lt"/>
            </a:endParaRPr>
          </a:p>
        </p:txBody>
      </p:sp>
      <p:sp>
        <p:nvSpPr>
          <p:cNvPr id="3" name="矩形 2">
            <a:extLst>
              <a:ext uri="{FF2B5EF4-FFF2-40B4-BE49-F238E27FC236}">
                <a16:creationId xmlns:a16="http://schemas.microsoft.com/office/drawing/2014/main" id="{EE906065-D61A-4719-9514-371B2AEAC2B6}"/>
              </a:ext>
            </a:extLst>
          </p:cNvPr>
          <p:cNvSpPr/>
          <p:nvPr/>
        </p:nvSpPr>
        <p:spPr>
          <a:xfrm>
            <a:off x="591172" y="1154162"/>
            <a:ext cx="4416658" cy="3416320"/>
          </a:xfrm>
          <a:prstGeom prst="rect">
            <a:avLst/>
          </a:prstGeom>
        </p:spPr>
        <p:txBody>
          <a:bodyPr wrap="none">
            <a:spAutoFit/>
          </a:bodyPr>
          <a:lstStyle/>
          <a:p>
            <a:r>
              <a:rPr lang="en-US" altLang="zh-CN" dirty="0"/>
              <a:t>Accumulate variance ratios are:</a:t>
            </a:r>
          </a:p>
          <a:p>
            <a:pPr fontAlgn="base" latinLnBrk="1"/>
            <a:r>
              <a:rPr lang="en-US" dirty="0"/>
              <a:t>[0.9656883  0.99527633 0.9973852  </a:t>
            </a:r>
          </a:p>
          <a:p>
            <a:pPr fontAlgn="base" latinLnBrk="1"/>
            <a:r>
              <a:rPr lang="en-US" dirty="0"/>
              <a:t> 0.99917563 0.99984036 0.99999518</a:t>
            </a:r>
            <a:endParaRPr lang="en-HK" dirty="0"/>
          </a:p>
          <a:p>
            <a:pPr fontAlgn="base" latinLnBrk="1"/>
            <a:r>
              <a:rPr lang="en-US" dirty="0"/>
              <a:t> 0.99999862 0.99999952 1.       ]</a:t>
            </a:r>
            <a:endParaRPr lang="en-HK" dirty="0"/>
          </a:p>
          <a:p>
            <a:r>
              <a:rPr lang="en-US" dirty="0"/>
              <a:t>for all the principal components.</a:t>
            </a:r>
            <a:endParaRPr lang="zh-CN" altLang="zh-CN" dirty="0"/>
          </a:p>
          <a:p>
            <a:r>
              <a:rPr lang="en-US" altLang="zh-CN" dirty="0"/>
              <a:t> </a:t>
            </a:r>
            <a:endParaRPr lang="zh-CN" altLang="zh-CN" dirty="0"/>
          </a:p>
          <a:p>
            <a:r>
              <a:rPr lang="en-US" altLang="zh-CN" dirty="0"/>
              <a:t>Check VIFs after PCA:</a:t>
            </a:r>
          </a:p>
          <a:p>
            <a:r>
              <a:rPr lang="en-US" dirty="0"/>
              <a:t>[1.0, 0.9999999999999998, </a:t>
            </a:r>
          </a:p>
          <a:p>
            <a:r>
              <a:rPr lang="en-US" dirty="0"/>
              <a:t> 1.0, 1.0, 0.9999999999999998, </a:t>
            </a:r>
          </a:p>
          <a:p>
            <a:r>
              <a:rPr lang="en-US" dirty="0"/>
              <a:t> 1.0000000000000002, 1.0, 1.0, 1.0, 1.0]</a:t>
            </a:r>
            <a:endParaRPr lang="en-HK" dirty="0"/>
          </a:p>
          <a:p>
            <a:endParaRPr lang="zh-CN" altLang="zh-CN" dirty="0"/>
          </a:p>
          <a:p>
            <a:r>
              <a:rPr lang="en-US" altLang="zh-CN" dirty="0"/>
              <a:t>No multicollinearity after PCA (obvious)</a:t>
            </a:r>
            <a:endParaRPr lang="zh-CN" altLang="zh-CN" dirty="0"/>
          </a:p>
        </p:txBody>
      </p:sp>
      <p:sp>
        <p:nvSpPr>
          <p:cNvPr id="6" name="TextBox 5">
            <a:extLst>
              <a:ext uri="{FF2B5EF4-FFF2-40B4-BE49-F238E27FC236}">
                <a16:creationId xmlns:a16="http://schemas.microsoft.com/office/drawing/2014/main" id="{6BBB65D7-3CAB-6D44-B749-F74BBB690BC6}"/>
              </a:ext>
            </a:extLst>
          </p:cNvPr>
          <p:cNvSpPr txBox="1"/>
          <p:nvPr/>
        </p:nvSpPr>
        <p:spPr>
          <a:xfrm>
            <a:off x="611560" y="746382"/>
            <a:ext cx="3480440" cy="369332"/>
          </a:xfrm>
          <a:prstGeom prst="rect">
            <a:avLst/>
          </a:prstGeom>
          <a:noFill/>
        </p:spPr>
        <p:txBody>
          <a:bodyPr wrap="none" rtlCol="0">
            <a:spAutoFit/>
          </a:bodyPr>
          <a:lstStyle/>
          <a:p>
            <a:r>
              <a:rPr lang="en-US" i="1" dirty="0"/>
              <a:t>Principal component regression:</a:t>
            </a:r>
          </a:p>
        </p:txBody>
      </p:sp>
      <p:pic>
        <p:nvPicPr>
          <p:cNvPr id="8" name="Picture 7">
            <a:extLst>
              <a:ext uri="{FF2B5EF4-FFF2-40B4-BE49-F238E27FC236}">
                <a16:creationId xmlns:a16="http://schemas.microsoft.com/office/drawing/2014/main" id="{5362CBB7-ABC8-F440-B580-A579BA681F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024" y="439031"/>
            <a:ext cx="4173110" cy="4131451"/>
          </a:xfrm>
          <a:prstGeom prst="rect">
            <a:avLst/>
          </a:prstGeom>
        </p:spPr>
      </p:pic>
    </p:spTree>
    <p:custDataLst>
      <p:tags r:id="rId1"/>
    </p:custDataLst>
    <p:extLst>
      <p:ext uri="{BB962C8B-B14F-4D97-AF65-F5344CB8AC3E}">
        <p14:creationId xmlns:p14="http://schemas.microsoft.com/office/powerpoint/2010/main" val="356424851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nodePh="1">
                                  <p:stCondLst>
                                    <p:cond delay="0"/>
                                  </p:stCondLst>
                                  <p:endCondLst>
                                    <p:cond evt="begin" delay="0">
                                      <p:tn val="5"/>
                                    </p:cond>
                                  </p:end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H_Text_1"/>
          <p:cNvSpPr/>
          <p:nvPr>
            <p:custDataLst>
              <p:tags r:id="rId2"/>
            </p:custDataLst>
          </p:nvPr>
        </p:nvSpPr>
        <p:spPr>
          <a:xfrm>
            <a:off x="611560" y="842738"/>
            <a:ext cx="5336628" cy="29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989" tIns="0" rIns="119989" bIns="0" rtlCol="0" anchor="t">
            <a:noAutofit/>
          </a:bodyPr>
          <a:lstStyle/>
          <a:p>
            <a:pPr>
              <a:lnSpc>
                <a:spcPct val="120000"/>
              </a:lnSpc>
              <a:buClr>
                <a:schemeClr val="accent1"/>
              </a:buClr>
            </a:pPr>
            <a:r>
              <a:rPr lang="en-US" altLang="zh-CN" sz="1400" i="1" dirty="0">
                <a:solidFill>
                  <a:schemeClr val="tx1">
                    <a:lumMod val="85000"/>
                    <a:lumOff val="15000"/>
                  </a:schemeClr>
                </a:solidFill>
                <a:cs typeface="+mn-ea"/>
                <a:sym typeface="+mn-lt"/>
              </a:rPr>
              <a:t>Ridge regression (penalty for coefficient)</a:t>
            </a:r>
          </a:p>
        </p:txBody>
      </p:sp>
      <p:sp>
        <p:nvSpPr>
          <p:cNvPr id="2" name="标题 1"/>
          <p:cNvSpPr>
            <a:spLocks noGrp="1"/>
          </p:cNvSpPr>
          <p:nvPr>
            <p:ph type="title"/>
          </p:nvPr>
        </p:nvSpPr>
        <p:spPr>
          <a:xfrm>
            <a:off x="611560" y="376076"/>
            <a:ext cx="8139644" cy="493395"/>
          </a:xfrm>
        </p:spPr>
        <p:txBody>
          <a:bodyPr>
            <a:normAutofit fontScale="90000"/>
          </a:bodyPr>
          <a:lstStyle/>
          <a:p>
            <a:br>
              <a:rPr lang="en-US" altLang="zh-CN" dirty="0">
                <a:latin typeface="+mn-lt"/>
                <a:ea typeface="+mn-ea"/>
                <a:cs typeface="+mn-ea"/>
                <a:sym typeface="+mn-lt"/>
              </a:rPr>
            </a:br>
            <a:br>
              <a:rPr lang="en-US" altLang="zh-CN" dirty="0">
                <a:latin typeface="+mn-lt"/>
                <a:ea typeface="+mn-ea"/>
                <a:cs typeface="+mn-ea"/>
                <a:sym typeface="+mn-lt"/>
              </a:rPr>
            </a:br>
            <a:r>
              <a:rPr lang="en-US" altLang="zh-CN" dirty="0">
                <a:latin typeface="+mn-lt"/>
                <a:ea typeface="+mn-ea"/>
                <a:cs typeface="+mn-ea"/>
                <a:sym typeface="+mn-lt"/>
              </a:rPr>
              <a:t>Multi-linear regression models</a:t>
            </a:r>
            <a:br>
              <a:rPr lang="en-US" altLang="zh-CN" dirty="0">
                <a:latin typeface="+mn-lt"/>
                <a:ea typeface="+mn-ea"/>
                <a:cs typeface="+mn-ea"/>
                <a:sym typeface="+mn-lt"/>
              </a:rPr>
            </a:br>
            <a:endParaRPr lang="zh-CN" altLang="en-US" dirty="0">
              <a:latin typeface="+mn-lt"/>
              <a:ea typeface="+mn-ea"/>
              <a:cs typeface="+mn-ea"/>
              <a:sym typeface="+mn-lt"/>
            </a:endParaRPr>
          </a:p>
        </p:txBody>
      </p:sp>
      <p:sp>
        <p:nvSpPr>
          <p:cNvPr id="3" name="TextBox 2">
            <a:extLst>
              <a:ext uri="{FF2B5EF4-FFF2-40B4-BE49-F238E27FC236}">
                <a16:creationId xmlns:a16="http://schemas.microsoft.com/office/drawing/2014/main" id="{B999BA43-DD5C-5644-B16F-54686E6AAD86}"/>
              </a:ext>
            </a:extLst>
          </p:cNvPr>
          <p:cNvSpPr txBox="1"/>
          <p:nvPr/>
        </p:nvSpPr>
        <p:spPr>
          <a:xfrm>
            <a:off x="609517" y="1446659"/>
            <a:ext cx="4207242" cy="2031325"/>
          </a:xfrm>
          <a:prstGeom prst="rect">
            <a:avLst/>
          </a:prstGeom>
          <a:noFill/>
        </p:spPr>
        <p:txBody>
          <a:bodyPr wrap="none" rtlCol="0">
            <a:spAutoFit/>
          </a:bodyPr>
          <a:lstStyle/>
          <a:p>
            <a:r>
              <a:rPr lang="en-US" dirty="0"/>
              <a:t>In order to deal with </a:t>
            </a:r>
            <a:r>
              <a:rPr lang="en-US" altLang="zh-CN" dirty="0"/>
              <a:t>multicollinearity, </a:t>
            </a:r>
          </a:p>
          <a:p>
            <a:endParaRPr lang="en-US" altLang="zh-CN" dirty="0"/>
          </a:p>
          <a:p>
            <a:r>
              <a:rPr lang="en-US" altLang="zh-CN" dirty="0"/>
              <a:t>we use ridge regression, which will </a:t>
            </a:r>
          </a:p>
          <a:p>
            <a:endParaRPr lang="en-US" altLang="zh-CN" dirty="0"/>
          </a:p>
          <a:p>
            <a:r>
              <a:rPr lang="en-US" altLang="zh-CN" dirty="0"/>
              <a:t>shrink some coefficients towards zero. </a:t>
            </a:r>
          </a:p>
          <a:p>
            <a:endParaRPr lang="en-US" dirty="0"/>
          </a:p>
          <a:p>
            <a:r>
              <a:rPr lang="en-US" dirty="0"/>
              <a:t>(coefficients are shown in the right)</a:t>
            </a:r>
          </a:p>
        </p:txBody>
      </p:sp>
      <p:pic>
        <p:nvPicPr>
          <p:cNvPr id="6" name="Picture 5">
            <a:extLst>
              <a:ext uri="{FF2B5EF4-FFF2-40B4-BE49-F238E27FC236}">
                <a16:creationId xmlns:a16="http://schemas.microsoft.com/office/drawing/2014/main" id="{45611AA3-E78E-7E4C-B234-D06579B29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5463" y="1446659"/>
            <a:ext cx="3440843" cy="2833635"/>
          </a:xfrm>
          <a:prstGeom prst="rect">
            <a:avLst/>
          </a:prstGeom>
        </p:spPr>
      </p:pic>
    </p:spTree>
    <p:custDataLst>
      <p:tags r:id="rId1"/>
    </p:custDataLst>
    <p:extLst>
      <p:ext uri="{BB962C8B-B14F-4D97-AF65-F5344CB8AC3E}">
        <p14:creationId xmlns:p14="http://schemas.microsoft.com/office/powerpoint/2010/main" val="271408251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26230" y="2517074"/>
            <a:ext cx="3163937" cy="400110"/>
          </a:xfrm>
          <a:prstGeom prst="rect">
            <a:avLst/>
          </a:prstGeom>
          <a:noFill/>
        </p:spPr>
        <p:txBody>
          <a:bodyPr wrap="square" rtlCol="0">
            <a:spAutoFit/>
          </a:bodyPr>
          <a:lstStyle/>
          <a:p>
            <a:pPr algn="ctr"/>
            <a:r>
              <a:rPr lang="en-US" altLang="zh-CN" sz="2000" b="1" spc="300" dirty="0">
                <a:solidFill>
                  <a:schemeClr val="bg1"/>
                </a:solidFill>
                <a:latin typeface="+mj-lt"/>
                <a:cs typeface="+mn-ea"/>
                <a:sym typeface="+mn-lt"/>
              </a:rPr>
              <a:t> ANOVA</a:t>
            </a:r>
            <a:endParaRPr lang="zh-CN" altLang="en-US" sz="2000" b="1" spc="300" dirty="0">
              <a:solidFill>
                <a:schemeClr val="bg1"/>
              </a:solidFill>
              <a:latin typeface="+mj-lt"/>
              <a:cs typeface="+mn-ea"/>
              <a:sym typeface="+mn-lt"/>
            </a:endParaRPr>
          </a:p>
        </p:txBody>
      </p:sp>
      <p:sp>
        <p:nvSpPr>
          <p:cNvPr id="30" name="TextBox 29"/>
          <p:cNvSpPr txBox="1"/>
          <p:nvPr/>
        </p:nvSpPr>
        <p:spPr>
          <a:xfrm>
            <a:off x="4716016" y="3222745"/>
            <a:ext cx="1728000" cy="461665"/>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cs typeface="+mn-ea"/>
                <a:sym typeface="+mn-lt"/>
              </a:rPr>
              <a:t>Boxplot by year</a:t>
            </a:r>
            <a:endParaRPr lang="zh-CN" altLang="en-US" sz="1200" dirty="0">
              <a:cs typeface="+mn-ea"/>
              <a:sym typeface="+mn-lt"/>
            </a:endParaRPr>
          </a:p>
          <a:p>
            <a:pPr marL="171450" indent="-171450">
              <a:buFont typeface="Arial" panose="020B0604020202020204" pitchFamily="34" charset="0"/>
              <a:buChar char="•"/>
            </a:pPr>
            <a:endParaRPr lang="zh-CN" altLang="en-US" sz="1200" dirty="0">
              <a:cs typeface="+mn-ea"/>
              <a:sym typeface="+mn-lt"/>
            </a:endParaRPr>
          </a:p>
        </p:txBody>
      </p:sp>
      <p:sp>
        <p:nvSpPr>
          <p:cNvPr id="54" name="TextBox 53"/>
          <p:cNvSpPr txBox="1"/>
          <p:nvPr/>
        </p:nvSpPr>
        <p:spPr>
          <a:xfrm>
            <a:off x="4716015" y="3514832"/>
            <a:ext cx="2880315" cy="276999"/>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cs typeface="+mn-ea"/>
                <a:sym typeface="+mn-lt"/>
              </a:rPr>
              <a:t>Hypothesis test of group means</a:t>
            </a:r>
            <a:endParaRPr lang="zh-CN" altLang="en-US" sz="1200" dirty="0">
              <a:cs typeface="+mn-ea"/>
              <a:sym typeface="+mn-lt"/>
            </a:endParaRPr>
          </a:p>
        </p:txBody>
      </p:sp>
      <p:sp>
        <p:nvSpPr>
          <p:cNvPr id="78" name="TextBox 77"/>
          <p:cNvSpPr txBox="1"/>
          <p:nvPr/>
        </p:nvSpPr>
        <p:spPr>
          <a:xfrm>
            <a:off x="4716016" y="3806920"/>
            <a:ext cx="1728000" cy="276999"/>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cs typeface="+mn-ea"/>
                <a:sym typeface="+mn-lt"/>
              </a:rPr>
              <a:t>Model diagnostics</a:t>
            </a: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bg1"/>
                </a:solidFill>
                <a:latin typeface="Impact" panose="020B0806030902050204" pitchFamily="34" charset="0"/>
                <a:cs typeface="+mn-ea"/>
                <a:sym typeface="+mn-lt"/>
              </a:rPr>
              <a:t>04</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11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KSO_Shape"/>
          <p:cNvSpPr/>
          <p:nvPr/>
        </p:nvSpPr>
        <p:spPr bwMode="auto">
          <a:xfrm>
            <a:off x="3635896" y="3368189"/>
            <a:ext cx="582914" cy="570284"/>
          </a:xfrm>
          <a:custGeom>
            <a:avLst/>
            <a:gdLst>
              <a:gd name="T0" fmla="*/ 1597279 w 2787650"/>
              <a:gd name="T1" fmla="*/ 1636046 h 2727325"/>
              <a:gd name="T2" fmla="*/ 1627294 w 2787650"/>
              <a:gd name="T3" fmla="*/ 2215059 h 2727325"/>
              <a:gd name="T4" fmla="*/ 1883633 w 2787650"/>
              <a:gd name="T5" fmla="*/ 2097942 h 2727325"/>
              <a:gd name="T6" fmla="*/ 2087561 w 2787650"/>
              <a:gd name="T7" fmla="*/ 1909413 h 2727325"/>
              <a:gd name="T8" fmla="*/ 2223831 w 2787650"/>
              <a:gd name="T9" fmla="*/ 1665024 h 2727325"/>
              <a:gd name="T10" fmla="*/ 529196 w 2787650"/>
              <a:gd name="T11" fmla="*/ 1544733 h 2727325"/>
              <a:gd name="T12" fmla="*/ 630842 w 2787650"/>
              <a:gd name="T13" fmla="*/ 1808483 h 2727325"/>
              <a:gd name="T14" fmla="*/ 807453 w 2787650"/>
              <a:gd name="T15" fmla="*/ 2023673 h 2727325"/>
              <a:gd name="T16" fmla="*/ 1042827 w 2787650"/>
              <a:gd name="T17" fmla="*/ 2173481 h 2727325"/>
              <a:gd name="T18" fmla="*/ 1292972 w 2787650"/>
              <a:gd name="T19" fmla="*/ 1687822 h 2727325"/>
              <a:gd name="T20" fmla="*/ 1095077 w 2787650"/>
              <a:gd name="T21" fmla="*/ 1525504 h 2727325"/>
              <a:gd name="T22" fmla="*/ 1297101 w 2787650"/>
              <a:gd name="T23" fmla="*/ 1184350 h 2727325"/>
              <a:gd name="T24" fmla="*/ 1199583 w 2787650"/>
              <a:gd name="T25" fmla="*/ 1302832 h 2727325"/>
              <a:gd name="T26" fmla="*/ 1214830 w 2787650"/>
              <a:gd name="T27" fmla="*/ 1460386 h 2727325"/>
              <a:gd name="T28" fmla="*/ 1333631 w 2787650"/>
              <a:gd name="T29" fmla="*/ 1557904 h 2727325"/>
              <a:gd name="T30" fmla="*/ 1491184 w 2787650"/>
              <a:gd name="T31" fmla="*/ 1542657 h 2727325"/>
              <a:gd name="T32" fmla="*/ 1588385 w 2787650"/>
              <a:gd name="T33" fmla="*/ 1424174 h 2727325"/>
              <a:gd name="T34" fmla="*/ 1572820 w 2787650"/>
              <a:gd name="T35" fmla="*/ 1266303 h 2727325"/>
              <a:gd name="T36" fmla="*/ 1454655 w 2787650"/>
              <a:gd name="T37" fmla="*/ 1168785 h 2727325"/>
              <a:gd name="T38" fmla="*/ 1570279 w 2787650"/>
              <a:gd name="T39" fmla="*/ 1073173 h 2727325"/>
              <a:gd name="T40" fmla="*/ 1723068 w 2787650"/>
              <a:gd name="T41" fmla="*/ 1278691 h 2727325"/>
              <a:gd name="T42" fmla="*/ 2197149 w 2787650"/>
              <a:gd name="T43" fmla="*/ 996602 h 2727325"/>
              <a:gd name="T44" fmla="*/ 2042138 w 2787650"/>
              <a:gd name="T45" fmla="*/ 764591 h 2727325"/>
              <a:gd name="T46" fmla="*/ 1823916 w 2787650"/>
              <a:gd name="T47" fmla="*/ 592566 h 2727325"/>
              <a:gd name="T48" fmla="*/ 1557095 w 2787650"/>
              <a:gd name="T49" fmla="*/ 496397 h 2727325"/>
              <a:gd name="T50" fmla="*/ 1042827 w 2787650"/>
              <a:gd name="T51" fmla="*/ 553527 h 2727325"/>
              <a:gd name="T52" fmla="*/ 807453 w 2787650"/>
              <a:gd name="T53" fmla="*/ 703652 h 2727325"/>
              <a:gd name="T54" fmla="*/ 630842 w 2787650"/>
              <a:gd name="T55" fmla="*/ 918842 h 2727325"/>
              <a:gd name="T56" fmla="*/ 529196 w 2787650"/>
              <a:gd name="T57" fmla="*/ 1182909 h 2727325"/>
              <a:gd name="T58" fmla="*/ 1153524 w 2787650"/>
              <a:gd name="T59" fmla="*/ 1123361 h 2727325"/>
              <a:gd name="T60" fmla="*/ 1107627 w 2787650"/>
              <a:gd name="T61" fmla="*/ 952 h 2727325"/>
              <a:gd name="T62" fmla="*/ 1311873 w 2787650"/>
              <a:gd name="T63" fmla="*/ 257403 h 2727325"/>
              <a:gd name="T64" fmla="*/ 1636823 w 2787650"/>
              <a:gd name="T65" fmla="*/ 28882 h 2727325"/>
              <a:gd name="T66" fmla="*/ 1947798 w 2787650"/>
              <a:gd name="T67" fmla="*/ 80617 h 2727325"/>
              <a:gd name="T68" fmla="*/ 1925880 w 2787650"/>
              <a:gd name="T69" fmla="*/ 390389 h 2727325"/>
              <a:gd name="T70" fmla="*/ 2357242 w 2787650"/>
              <a:gd name="T71" fmla="*/ 435775 h 2727325"/>
              <a:gd name="T72" fmla="*/ 2452853 w 2787650"/>
              <a:gd name="T73" fmla="*/ 451327 h 2727325"/>
              <a:gd name="T74" fmla="*/ 2580228 w 2787650"/>
              <a:gd name="T75" fmla="*/ 730630 h 2727325"/>
              <a:gd name="T76" fmla="*/ 2480805 w 2787650"/>
              <a:gd name="T77" fmla="*/ 1138158 h 2727325"/>
              <a:gd name="T78" fmla="*/ 2784474 w 2787650"/>
              <a:gd name="T79" fmla="*/ 1226709 h 2727325"/>
              <a:gd name="T80" fmla="*/ 2745403 w 2787650"/>
              <a:gd name="T81" fmla="*/ 1543146 h 2727325"/>
              <a:gd name="T82" fmla="*/ 2428712 w 2787650"/>
              <a:gd name="T83" fmla="*/ 1764684 h 2727325"/>
              <a:gd name="T84" fmla="*/ 2602781 w 2787650"/>
              <a:gd name="T85" fmla="*/ 2050334 h 2727325"/>
              <a:gd name="T86" fmla="*/ 2401712 w 2787650"/>
              <a:gd name="T87" fmla="*/ 2304245 h 2727325"/>
              <a:gd name="T88" fmla="*/ 2046585 w 2787650"/>
              <a:gd name="T89" fmla="*/ 2260446 h 2727325"/>
              <a:gd name="T90" fmla="*/ 1977656 w 2787650"/>
              <a:gd name="T91" fmla="*/ 2612113 h 2727325"/>
              <a:gd name="T92" fmla="*/ 1673670 w 2787650"/>
              <a:gd name="T93" fmla="*/ 2724786 h 2727325"/>
              <a:gd name="T94" fmla="*/ 1455448 w 2787650"/>
              <a:gd name="T95" fmla="*/ 2470875 h 2727325"/>
              <a:gd name="T96" fmla="*/ 1147015 w 2787650"/>
              <a:gd name="T97" fmla="*/ 2703521 h 2727325"/>
              <a:gd name="T98" fmla="*/ 834135 w 2787650"/>
              <a:gd name="T99" fmla="*/ 2642900 h 2727325"/>
              <a:gd name="T100" fmla="*/ 843982 w 2787650"/>
              <a:gd name="T101" fmla="*/ 2327097 h 2727325"/>
              <a:gd name="T102" fmla="*/ 424691 w 2787650"/>
              <a:gd name="T103" fmla="*/ 2295041 h 2727325"/>
              <a:gd name="T104" fmla="*/ 197575 w 2787650"/>
              <a:gd name="T105" fmla="*/ 2087786 h 2727325"/>
              <a:gd name="T106" fmla="*/ 213139 w 2787650"/>
              <a:gd name="T107" fmla="*/ 1992252 h 2727325"/>
              <a:gd name="T108" fmla="*/ 303033 w 2787650"/>
              <a:gd name="T109" fmla="*/ 1568855 h 2727325"/>
              <a:gd name="T110" fmla="*/ 1588 w 2787650"/>
              <a:gd name="T111" fmla="*/ 1493951 h 2727325"/>
              <a:gd name="T112" fmla="*/ 48282 w 2787650"/>
              <a:gd name="T113" fmla="*/ 1181640 h 2727325"/>
              <a:gd name="T114" fmla="*/ 366244 w 2787650"/>
              <a:gd name="T115" fmla="*/ 943598 h 2727325"/>
              <a:gd name="T116" fmla="*/ 185187 w 2787650"/>
              <a:gd name="T117" fmla="*/ 670326 h 2727325"/>
              <a:gd name="T118" fmla="*/ 392609 w 2787650"/>
              <a:gd name="T119" fmla="*/ 422762 h 2727325"/>
              <a:gd name="T120" fmla="*/ 757900 w 2787650"/>
              <a:gd name="T121" fmla="*/ 454501 h 2727325"/>
              <a:gd name="T122" fmla="*/ 812217 w 2787650"/>
              <a:gd name="T123" fmla="*/ 109499 h 2727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934"/>
                                        <p:tgtEl>
                                          <p:spTgt spid="18"/>
                                        </p:tgtEl>
                                      </p:cBhvr>
                                    </p:animEffect>
                                    <p:anim calcmode="lin" valueType="num">
                                      <p:cBhvr>
                                        <p:cTn id="8" dur="934" fill="hold"/>
                                        <p:tgtEl>
                                          <p:spTgt spid="18"/>
                                        </p:tgtEl>
                                        <p:attrNameLst>
                                          <p:attrName>ppt_x</p:attrName>
                                        </p:attrNameLst>
                                      </p:cBhvr>
                                      <p:tavLst>
                                        <p:tav tm="0">
                                          <p:val>
                                            <p:strVal val="#ppt_x"/>
                                          </p:val>
                                        </p:tav>
                                        <p:tav tm="100000">
                                          <p:val>
                                            <p:strVal val="#ppt_x"/>
                                          </p:val>
                                        </p:tav>
                                      </p:tavLst>
                                    </p:anim>
                                    <p:anim calcmode="lin" valueType="num">
                                      <p:cBhvr>
                                        <p:cTn id="9" dur="841" decel="100000" fill="hold"/>
                                        <p:tgtEl>
                                          <p:spTgt spid="18"/>
                                        </p:tgtEl>
                                        <p:attrNameLst>
                                          <p:attrName>ppt_y</p:attrName>
                                        </p:attrNameLst>
                                      </p:cBhvr>
                                      <p:tavLst>
                                        <p:tav tm="0">
                                          <p:val>
                                            <p:strVal val="#ppt_y+1"/>
                                          </p:val>
                                        </p:tav>
                                        <p:tav tm="100000">
                                          <p:val>
                                            <p:strVal val="#ppt_y-.03"/>
                                          </p:val>
                                        </p:tav>
                                      </p:tavLst>
                                    </p:anim>
                                    <p:anim calcmode="lin" valueType="num">
                                      <p:cBhvr>
                                        <p:cTn id="10" dur="93" accel="100000" fill="hold">
                                          <p:stCondLst>
                                            <p:cond delay="841"/>
                                          </p:stCondLst>
                                        </p:cTn>
                                        <p:tgtEl>
                                          <p:spTgt spid="1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3" presetClass="entr" presetSubtype="272"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2/3*#ppt_w"/>
                                          </p:val>
                                        </p:tav>
                                        <p:tav tm="100000">
                                          <p:val>
                                            <p:strVal val="#ppt_w"/>
                                          </p:val>
                                        </p:tav>
                                      </p:tavLst>
                                    </p:anim>
                                    <p:anim calcmode="lin" valueType="num">
                                      <p:cBhvr>
                                        <p:cTn id="15" dur="1000" fill="hold"/>
                                        <p:tgtEl>
                                          <p:spTgt spid="11"/>
                                        </p:tgtEl>
                                        <p:attrNameLst>
                                          <p:attrName>ppt_h</p:attrName>
                                        </p:attrNameLst>
                                      </p:cBhvr>
                                      <p:tavLst>
                                        <p:tav tm="0">
                                          <p:val>
                                            <p:strVal val="2/3*#ppt_h"/>
                                          </p:val>
                                        </p:tav>
                                        <p:tav tm="100000">
                                          <p:val>
                                            <p:strVal val="#ppt_h"/>
                                          </p:val>
                                        </p:tav>
                                      </p:tavLst>
                                    </p:anim>
                                  </p:childTnLst>
                                </p:cTn>
                              </p:par>
                              <p:par>
                                <p:cTn id="16" presetID="22" presetClass="entr" presetSubtype="8" fill="hold" grpId="0" nodeType="withEffect">
                                  <p:stCondLst>
                                    <p:cond delay="50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1250"/>
                                        <p:tgtEl>
                                          <p:spTgt spid="25"/>
                                        </p:tgtEl>
                                      </p:cBhvr>
                                    </p:animEffect>
                                  </p:childTnLst>
                                </p:cTn>
                              </p:par>
                            </p:childTnLst>
                          </p:cTn>
                        </p:par>
                        <p:par>
                          <p:cTn id="19" fill="hold">
                            <p:stCondLst>
                              <p:cond delay="2000"/>
                            </p:stCondLst>
                            <p:childTnLst>
                              <p:par>
                                <p:cTn id="20" presetID="1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p:tgtEl>
                                          <p:spTgt spid="10"/>
                                        </p:tgtEl>
                                        <p:attrNameLst>
                                          <p:attrName>ppt_x</p:attrName>
                                        </p:attrNameLst>
                                      </p:cBhvr>
                                      <p:tavLst>
                                        <p:tav tm="0">
                                          <p:val>
                                            <p:strVal val="#ppt_x+#ppt_w*1.125000"/>
                                          </p:val>
                                        </p:tav>
                                        <p:tav tm="100000">
                                          <p:val>
                                            <p:strVal val="#ppt_x"/>
                                          </p:val>
                                        </p:tav>
                                      </p:tavLst>
                                    </p:anim>
                                    <p:animEffect transition="in" filter="wipe(left)">
                                      <p:cBhvr>
                                        <p:cTn id="23" dur="500"/>
                                        <p:tgtEl>
                                          <p:spTgt spid="10"/>
                                        </p:tgtEl>
                                      </p:cBhvr>
                                    </p:animEffect>
                                  </p:childTnLst>
                                </p:cTn>
                              </p:par>
                              <p:par>
                                <p:cTn id="24" presetID="16" presetClass="entr" presetSubtype="42"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outHorizontal)">
                                      <p:cBhvr>
                                        <p:cTn id="26" dur="500"/>
                                        <p:tgtEl>
                                          <p:spTgt spid="3"/>
                                        </p:tgtEl>
                                      </p:cBhvr>
                                    </p:animEffect>
                                  </p:childTnLst>
                                </p:cTn>
                              </p:par>
                            </p:childTnLst>
                          </p:cTn>
                        </p:par>
                        <p:par>
                          <p:cTn id="27" fill="hold">
                            <p:stCondLst>
                              <p:cond delay="2500"/>
                            </p:stCondLst>
                            <p:childTnLst>
                              <p:par>
                                <p:cTn id="28" presetID="12" presetClass="entr" presetSubtype="8"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p:tgtEl>
                                          <p:spTgt spid="30"/>
                                        </p:tgtEl>
                                        <p:attrNameLst>
                                          <p:attrName>ppt_x</p:attrName>
                                        </p:attrNameLst>
                                      </p:cBhvr>
                                      <p:tavLst>
                                        <p:tav tm="0">
                                          <p:val>
                                            <p:strVal val="#ppt_x-#ppt_w*1.125000"/>
                                          </p:val>
                                        </p:tav>
                                        <p:tav tm="100000">
                                          <p:val>
                                            <p:strVal val="#ppt_x"/>
                                          </p:val>
                                        </p:tav>
                                      </p:tavLst>
                                    </p:anim>
                                    <p:animEffect transition="in" filter="wipe(right)">
                                      <p:cBhvr>
                                        <p:cTn id="31" dur="500"/>
                                        <p:tgtEl>
                                          <p:spTgt spid="30"/>
                                        </p:tgtEl>
                                      </p:cBhvr>
                                    </p:animEffect>
                                  </p:childTnLst>
                                </p:cTn>
                              </p:par>
                              <p:par>
                                <p:cTn id="32" presetID="12" presetClass="entr" presetSubtype="8" fill="hold" grpId="0" nodeType="withEffect">
                                  <p:stCondLst>
                                    <p:cond delay="250"/>
                                  </p:stCondLst>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500"/>
                                        <p:tgtEl>
                                          <p:spTgt spid="54"/>
                                        </p:tgtEl>
                                        <p:attrNameLst>
                                          <p:attrName>ppt_x</p:attrName>
                                        </p:attrNameLst>
                                      </p:cBhvr>
                                      <p:tavLst>
                                        <p:tav tm="0">
                                          <p:val>
                                            <p:strVal val="#ppt_x-#ppt_w*1.125000"/>
                                          </p:val>
                                        </p:tav>
                                        <p:tav tm="100000">
                                          <p:val>
                                            <p:strVal val="#ppt_x"/>
                                          </p:val>
                                        </p:tav>
                                      </p:tavLst>
                                    </p:anim>
                                    <p:animEffect transition="in" filter="wipe(right)">
                                      <p:cBhvr>
                                        <p:cTn id="35" dur="500"/>
                                        <p:tgtEl>
                                          <p:spTgt spid="54"/>
                                        </p:tgtEl>
                                      </p:cBhvr>
                                    </p:animEffect>
                                  </p:childTnLst>
                                </p:cTn>
                              </p:par>
                              <p:par>
                                <p:cTn id="36" presetID="12" presetClass="entr" presetSubtype="8" fill="hold" grpId="0" nodeType="withEffect">
                                  <p:stCondLst>
                                    <p:cond delay="500"/>
                                  </p:stCondLst>
                                  <p:childTnLst>
                                    <p:set>
                                      <p:cBhvr>
                                        <p:cTn id="37" dur="1" fill="hold">
                                          <p:stCondLst>
                                            <p:cond delay="0"/>
                                          </p:stCondLst>
                                        </p:cTn>
                                        <p:tgtEl>
                                          <p:spTgt spid="78"/>
                                        </p:tgtEl>
                                        <p:attrNameLst>
                                          <p:attrName>style.visibility</p:attrName>
                                        </p:attrNameLst>
                                      </p:cBhvr>
                                      <p:to>
                                        <p:strVal val="visible"/>
                                      </p:to>
                                    </p:set>
                                    <p:anim calcmode="lin" valueType="num">
                                      <p:cBhvr additive="base">
                                        <p:cTn id="38" dur="500"/>
                                        <p:tgtEl>
                                          <p:spTgt spid="78"/>
                                        </p:tgtEl>
                                        <p:attrNameLst>
                                          <p:attrName>ppt_x</p:attrName>
                                        </p:attrNameLst>
                                      </p:cBhvr>
                                      <p:tavLst>
                                        <p:tav tm="0">
                                          <p:val>
                                            <p:strVal val="#ppt_x-#ppt_w*1.125000"/>
                                          </p:val>
                                        </p:tav>
                                        <p:tav tm="100000">
                                          <p:val>
                                            <p:strVal val="#ppt_x"/>
                                          </p:val>
                                        </p:tav>
                                      </p:tavLst>
                                    </p:anim>
                                    <p:animEffect transition="in" filter="wipe(right)">
                                      <p:cBhvr>
                                        <p:cTn id="3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p:bldP spid="30" grpId="0"/>
      <p:bldP spid="54" grpId="0"/>
      <p:bldP spid="78" grpId="0"/>
      <p:bldP spid="18"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399" y="482600"/>
            <a:ext cx="8408193" cy="558627"/>
          </a:xfrm>
        </p:spPr>
        <p:txBody>
          <a:bodyPr vert="horz" lIns="91440" tIns="45720" rIns="91440" bIns="45720" rtlCol="0" anchor="ctr">
            <a:normAutofit/>
          </a:bodyPr>
          <a:lstStyle/>
          <a:p>
            <a:pPr algn="ctr" defTabSz="914400"/>
            <a:r>
              <a:rPr lang="en-US" kern="1200" dirty="0">
                <a:solidFill>
                  <a:schemeClr val="bg1"/>
                </a:solidFill>
                <a:latin typeface="+mj-lt"/>
                <a:ea typeface="+mj-ea"/>
                <a:cs typeface="+mj-cs"/>
              </a:rPr>
              <a:t>Boxplot by Year</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51720" y="913971"/>
            <a:ext cx="4641759" cy="3295649"/>
          </a:xfrm>
          <a:prstGeom prst="rect">
            <a:avLst/>
          </a:prstGeom>
        </p:spPr>
      </p:pic>
      <p:sp>
        <p:nvSpPr>
          <p:cNvPr id="6" name="TextBox 5"/>
          <p:cNvSpPr txBox="1"/>
          <p:nvPr/>
        </p:nvSpPr>
        <p:spPr>
          <a:xfrm>
            <a:off x="35496" y="4444096"/>
            <a:ext cx="9217024" cy="369332"/>
          </a:xfrm>
          <a:prstGeom prst="rect">
            <a:avLst/>
          </a:prstGeom>
          <a:noFill/>
        </p:spPr>
        <p:txBody>
          <a:bodyPr wrap="square" rtlCol="0">
            <a:spAutoFit/>
          </a:bodyPr>
          <a:lstStyle/>
          <a:p>
            <a:r>
              <a:rPr lang="en-US" dirty="0"/>
              <a:t>Graphically we observe the same means for the 9 groups, although many outliers exist.</a:t>
            </a:r>
          </a:p>
        </p:txBody>
      </p:sp>
      <p:sp>
        <p:nvSpPr>
          <p:cNvPr id="3" name="TextBox 2"/>
          <p:cNvSpPr txBox="1"/>
          <p:nvPr/>
        </p:nvSpPr>
        <p:spPr>
          <a:xfrm>
            <a:off x="683568" y="113268"/>
            <a:ext cx="5112568" cy="461665"/>
          </a:xfrm>
          <a:prstGeom prst="rect">
            <a:avLst/>
          </a:prstGeom>
          <a:noFill/>
        </p:spPr>
        <p:txBody>
          <a:bodyPr wrap="square" rtlCol="0">
            <a:spAutoFit/>
          </a:bodyPr>
          <a:lstStyle/>
          <a:p>
            <a:r>
              <a:rPr lang="en-US" sz="2400" b="1" dirty="0"/>
              <a:t>ANOVA</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down)">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ANOVA</a:t>
            </a:r>
          </a:p>
        </p:txBody>
      </p:sp>
      <p:graphicFrame>
        <p:nvGraphicFramePr>
          <p:cNvPr id="3" name="Table 2"/>
          <p:cNvGraphicFramePr>
            <a:graphicFrameLocks noGrp="1"/>
          </p:cNvGraphicFramePr>
          <p:nvPr>
            <p:extLst>
              <p:ext uri="{D42A27DB-BD31-4B8C-83A1-F6EECF244321}">
                <p14:modId xmlns:p14="http://schemas.microsoft.com/office/powerpoint/2010/main" val="298486893"/>
              </p:ext>
            </p:extLst>
          </p:nvPr>
        </p:nvGraphicFramePr>
        <p:xfrm>
          <a:off x="1259632" y="1112567"/>
          <a:ext cx="6096000" cy="18288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r>
                        <a:rPr lang="en-US" sz="1200" dirty="0"/>
                        <a:t>Source</a:t>
                      </a:r>
                    </a:p>
                  </a:txBody>
                  <a:tcPr/>
                </a:tc>
                <a:tc>
                  <a:txBody>
                    <a:bodyPr/>
                    <a:lstStyle/>
                    <a:p>
                      <a:r>
                        <a:rPr lang="en-US" sz="1200" dirty="0" err="1"/>
                        <a:t>d.f.</a:t>
                      </a:r>
                      <a:endParaRPr lang="en-US" sz="1200" dirty="0"/>
                    </a:p>
                  </a:txBody>
                  <a:tcPr/>
                </a:tc>
                <a:tc>
                  <a:txBody>
                    <a:bodyPr/>
                    <a:lstStyle/>
                    <a:p>
                      <a:r>
                        <a:rPr lang="en-US" sz="1200" dirty="0"/>
                        <a:t>Sum of Squares (SS)</a:t>
                      </a:r>
                    </a:p>
                  </a:txBody>
                  <a:tcPr/>
                </a:tc>
                <a:tc>
                  <a:txBody>
                    <a:bodyPr/>
                    <a:lstStyle/>
                    <a:p>
                      <a:r>
                        <a:rPr lang="en-US" sz="1200" dirty="0"/>
                        <a:t>Mean sum of squares (MS)</a:t>
                      </a:r>
                    </a:p>
                  </a:txBody>
                  <a:tcPr/>
                </a:tc>
                <a:tc>
                  <a:txBody>
                    <a:bodyPr/>
                    <a:lstStyle/>
                    <a:p>
                      <a:r>
                        <a:rPr lang="en-US" sz="1200" dirty="0"/>
                        <a:t>F-value</a:t>
                      </a:r>
                    </a:p>
                  </a:txBody>
                  <a:tcPr/>
                </a:tc>
                <a:extLst>
                  <a:ext uri="{0D108BD9-81ED-4DB2-BD59-A6C34878D82A}">
                    <a16:rowId xmlns:a16="http://schemas.microsoft.com/office/drawing/2014/main" val="10000"/>
                  </a:ext>
                </a:extLst>
              </a:tr>
              <a:tr h="370840">
                <a:tc>
                  <a:txBody>
                    <a:bodyPr/>
                    <a:lstStyle/>
                    <a:p>
                      <a:r>
                        <a:rPr lang="en-US" sz="1200" dirty="0"/>
                        <a:t>Treatment / Between</a:t>
                      </a:r>
                    </a:p>
                  </a:txBody>
                  <a:tcPr/>
                </a:tc>
                <a:tc>
                  <a:txBody>
                    <a:bodyPr/>
                    <a:lstStyle/>
                    <a:p>
                      <a:r>
                        <a:rPr lang="en-US" sz="1200" dirty="0"/>
                        <a:t>8</a:t>
                      </a:r>
                    </a:p>
                  </a:txBody>
                  <a:tcPr/>
                </a:tc>
                <a:tc>
                  <a:txBody>
                    <a:bodyPr/>
                    <a:lstStyle/>
                    <a:p>
                      <a:r>
                        <a:rPr lang="en-US" sz="1200" dirty="0"/>
                        <a:t>0.000222</a:t>
                      </a:r>
                    </a:p>
                  </a:txBody>
                  <a:tcPr/>
                </a:tc>
                <a:tc>
                  <a:txBody>
                    <a:bodyPr/>
                    <a:lstStyle/>
                    <a:p>
                      <a:r>
                        <a:rPr lang="en-US" sz="1200" dirty="0"/>
                        <a:t>0.00002775</a:t>
                      </a:r>
                    </a:p>
                    <a:p>
                      <a:endParaRPr lang="en-US" sz="1200" dirty="0"/>
                    </a:p>
                  </a:txBody>
                  <a:tcPr/>
                </a:tc>
                <a:tc>
                  <a:txBody>
                    <a:bodyPr/>
                    <a:lstStyle/>
                    <a:p>
                      <a:r>
                        <a:rPr lang="en-US" sz="1200" dirty="0"/>
                        <a:t>0.254139456</a:t>
                      </a:r>
                    </a:p>
                    <a:p>
                      <a:endParaRPr lang="en-US" sz="1200" dirty="0"/>
                    </a:p>
                  </a:txBody>
                  <a:tcPr/>
                </a:tc>
                <a:extLst>
                  <a:ext uri="{0D108BD9-81ED-4DB2-BD59-A6C34878D82A}">
                    <a16:rowId xmlns:a16="http://schemas.microsoft.com/office/drawing/2014/main" val="10001"/>
                  </a:ext>
                </a:extLst>
              </a:tr>
              <a:tr h="370840">
                <a:tc>
                  <a:txBody>
                    <a:bodyPr/>
                    <a:lstStyle/>
                    <a:p>
                      <a:r>
                        <a:rPr lang="en-US" sz="1200" dirty="0"/>
                        <a:t>Error / Within</a:t>
                      </a:r>
                    </a:p>
                  </a:txBody>
                  <a:tcPr/>
                </a:tc>
                <a:tc>
                  <a:txBody>
                    <a:bodyPr/>
                    <a:lstStyle/>
                    <a:p>
                      <a:r>
                        <a:rPr lang="en-US" sz="1200" dirty="0"/>
                        <a:t>2255</a:t>
                      </a:r>
                    </a:p>
                  </a:txBody>
                  <a:tcPr/>
                </a:tc>
                <a:tc>
                  <a:txBody>
                    <a:bodyPr/>
                    <a:lstStyle/>
                    <a:p>
                      <a:r>
                        <a:rPr lang="en-US" sz="1200" dirty="0"/>
                        <a:t>0.246228</a:t>
                      </a:r>
                    </a:p>
                  </a:txBody>
                  <a:tcPr/>
                </a:tc>
                <a:tc>
                  <a:txBody>
                    <a:bodyPr/>
                    <a:lstStyle/>
                    <a:p>
                      <a:r>
                        <a:rPr lang="en-US" sz="1200" dirty="0"/>
                        <a:t>0.000109192</a:t>
                      </a:r>
                    </a:p>
                    <a:p>
                      <a:endParaRPr lang="en-US" sz="1200" dirty="0"/>
                    </a:p>
                  </a:txBody>
                  <a:tcPr/>
                </a:tc>
                <a:tc>
                  <a:txBody>
                    <a:bodyPr/>
                    <a:lstStyle/>
                    <a:p>
                      <a:endParaRPr lang="en-US" sz="1200"/>
                    </a:p>
                  </a:txBody>
                  <a:tcPr/>
                </a:tc>
                <a:extLst>
                  <a:ext uri="{0D108BD9-81ED-4DB2-BD59-A6C34878D82A}">
                    <a16:rowId xmlns:a16="http://schemas.microsoft.com/office/drawing/2014/main" val="10002"/>
                  </a:ext>
                </a:extLst>
              </a:tr>
              <a:tr h="370840">
                <a:tc>
                  <a:txBody>
                    <a:bodyPr/>
                    <a:lstStyle/>
                    <a:p>
                      <a:r>
                        <a:rPr lang="en-US" sz="1200" dirty="0"/>
                        <a:t>Total</a:t>
                      </a:r>
                    </a:p>
                  </a:txBody>
                  <a:tcPr/>
                </a:tc>
                <a:tc>
                  <a:txBody>
                    <a:bodyPr/>
                    <a:lstStyle/>
                    <a:p>
                      <a:r>
                        <a:rPr lang="en-US" sz="1200" dirty="0"/>
                        <a:t>2263</a:t>
                      </a:r>
                    </a:p>
                  </a:txBody>
                  <a:tcPr/>
                </a:tc>
                <a:tc>
                  <a:txBody>
                    <a:bodyPr/>
                    <a:lstStyle/>
                    <a:p>
                      <a:r>
                        <a:rPr lang="en-US" sz="1200" dirty="0"/>
                        <a:t>0.24645</a:t>
                      </a:r>
                    </a:p>
                    <a:p>
                      <a:endParaRPr lang="en-US" sz="1200" dirty="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4" name="TextBox 3">
                <a:extLst/>
              </p:cNvPr>
              <p:cNvSpPr txBox="1"/>
              <p:nvPr/>
            </p:nvSpPr>
            <p:spPr>
              <a:xfrm>
                <a:off x="628650" y="3219822"/>
                <a:ext cx="7759774" cy="935513"/>
              </a:xfrm>
              <a:prstGeom prst="rect">
                <a:avLst/>
              </a:prstGeom>
              <a:noFill/>
            </p:spPr>
            <p:txBody>
              <a:bodyPr wrap="square" rtlCol="0">
                <a:spAutoFit/>
              </a:bodyPr>
              <a:lstStyle/>
              <a:p>
                <a:r>
                  <a:rPr lang="en-US" dirty="0"/>
                  <a:t>According to Python output, P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8, 2255</m:t>
                        </m:r>
                      </m:sub>
                    </m:sSub>
                    <m:r>
                      <a:rPr lang="en-US" b="0" i="1" smtClean="0">
                        <a:latin typeface="Cambria Math" panose="02040503050406030204" pitchFamily="18" charset="0"/>
                      </a:rPr>
                      <m:t>&gt;</m:t>
                    </m:r>
                    <m:r>
                      <a:rPr lang="en-US" b="0" i="1" smtClean="0">
                        <a:latin typeface="Cambria Math" panose="02040503050406030204" pitchFamily="18" charset="0"/>
                      </a:rPr>
                      <m:t>𝐹</m:t>
                    </m:r>
                    <m:r>
                      <a:rPr lang="en-US" b="0" i="1" smtClean="0">
                        <a:latin typeface="Cambria Math" panose="02040503050406030204" pitchFamily="18" charset="0"/>
                      </a:rPr>
                      <m:t> )</m:t>
                    </m:r>
                  </m:oMath>
                </a14:m>
                <a:r>
                  <a:rPr lang="en-HK" b="0" dirty="0"/>
                  <a:t> </a:t>
                </a:r>
                <a:r>
                  <a:rPr lang="en-HK" dirty="0"/>
                  <a:t>= 0.979876 &gt; </a:t>
                </a:r>
                <a:r>
                  <a:rPr lang="el-GR" dirty="0"/>
                  <a:t>α</a:t>
                </a:r>
                <a:r>
                  <a:rPr lang="en-US" dirty="0"/>
                  <a:t> = 0.05, so we do not reject </a:t>
                </a:r>
                <a:r>
                  <a:rPr lang="en-HK" dirty="0"/>
                  <a:t> </a:t>
                </a:r>
                <a14:m>
                  <m:oMath xmlns:m="http://schemas.openxmlformats.org/officeDocument/2006/math">
                    <m:sSub>
                      <m:sSubPr>
                        <m:ctrlPr>
                          <a:rPr lang="en-HK"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b="0" dirty="0"/>
                  <a:t> at the 95% confidence level, and conclude that the group means are equal. </a:t>
                </a:r>
              </a:p>
            </p:txBody>
          </p:sp>
        </mc:Choice>
        <mc:Fallback xmlns="">
          <p:sp>
            <p:nvSpPr>
              <p:cNvPr id="4" name="TextBox 3"/>
              <p:cNvSpPr txBox="1">
                <a:spLocks noRot="1" noChangeAspect="1" noMove="1" noResize="1" noEditPoints="1" noAdjustHandles="1" noChangeArrowheads="1" noChangeShapeType="1" noTextEdit="1"/>
              </p:cNvSpPr>
              <p:nvPr/>
            </p:nvSpPr>
            <p:spPr>
              <a:xfrm>
                <a:off x="628650" y="3219822"/>
                <a:ext cx="7759774" cy="935513"/>
              </a:xfrm>
              <a:prstGeom prst="rect">
                <a:avLst/>
              </a:prstGeom>
              <a:blipFill rotWithShape="1">
                <a:blip r:embed="rId2"/>
                <a:stretch>
                  <a:fillRect l="-628" t="-3247" r="-79" b="-9091"/>
                </a:stretch>
              </a:blipFill>
            </p:spPr>
            <p:txBody>
              <a:bodyPr/>
              <a:lstStyle/>
              <a:p>
                <a:r>
                  <a:rPr lang="en-US">
                    <a:noFill/>
                  </a:rPr>
                  <a:t> </a:t>
                </a:r>
                <a:endParaRPr 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282" y="555526"/>
            <a:ext cx="8139644" cy="493395"/>
          </a:xfrm>
        </p:spPr>
        <p:txBody>
          <a:bodyPr>
            <a:normAutofit/>
          </a:bodyPr>
          <a:lstStyle/>
          <a:p>
            <a:r>
              <a:rPr lang="en-US" sz="1800" b="0" dirty="0"/>
              <a:t>Sample Means for Each Group</a:t>
            </a:r>
          </a:p>
        </p:txBody>
      </p:sp>
      <p:graphicFrame>
        <p:nvGraphicFramePr>
          <p:cNvPr id="5" name="Table 4"/>
          <p:cNvGraphicFramePr>
            <a:graphicFrameLocks noGrp="1"/>
          </p:cNvGraphicFramePr>
          <p:nvPr/>
        </p:nvGraphicFramePr>
        <p:xfrm>
          <a:off x="556256" y="1104905"/>
          <a:ext cx="7677670" cy="4051346"/>
        </p:xfrm>
        <a:graphic>
          <a:graphicData uri="http://schemas.openxmlformats.org/drawingml/2006/table">
            <a:tbl>
              <a:tblPr/>
              <a:tblGrid>
                <a:gridCol w="1096810">
                  <a:extLst>
                    <a:ext uri="{9D8B030D-6E8A-4147-A177-3AD203B41FA5}">
                      <a16:colId xmlns:a16="http://schemas.microsoft.com/office/drawing/2014/main" val="20000"/>
                    </a:ext>
                  </a:extLst>
                </a:gridCol>
                <a:gridCol w="1096810">
                  <a:extLst>
                    <a:ext uri="{9D8B030D-6E8A-4147-A177-3AD203B41FA5}">
                      <a16:colId xmlns:a16="http://schemas.microsoft.com/office/drawing/2014/main" val="20001"/>
                    </a:ext>
                  </a:extLst>
                </a:gridCol>
                <a:gridCol w="1096810">
                  <a:extLst>
                    <a:ext uri="{9D8B030D-6E8A-4147-A177-3AD203B41FA5}">
                      <a16:colId xmlns:a16="http://schemas.microsoft.com/office/drawing/2014/main" val="20002"/>
                    </a:ext>
                  </a:extLst>
                </a:gridCol>
                <a:gridCol w="1096810">
                  <a:extLst>
                    <a:ext uri="{9D8B030D-6E8A-4147-A177-3AD203B41FA5}">
                      <a16:colId xmlns:a16="http://schemas.microsoft.com/office/drawing/2014/main" val="20003"/>
                    </a:ext>
                  </a:extLst>
                </a:gridCol>
                <a:gridCol w="1096810">
                  <a:extLst>
                    <a:ext uri="{9D8B030D-6E8A-4147-A177-3AD203B41FA5}">
                      <a16:colId xmlns:a16="http://schemas.microsoft.com/office/drawing/2014/main" val="20004"/>
                    </a:ext>
                  </a:extLst>
                </a:gridCol>
                <a:gridCol w="1096810">
                  <a:extLst>
                    <a:ext uri="{9D8B030D-6E8A-4147-A177-3AD203B41FA5}">
                      <a16:colId xmlns:a16="http://schemas.microsoft.com/office/drawing/2014/main" val="20005"/>
                    </a:ext>
                  </a:extLst>
                </a:gridCol>
                <a:gridCol w="1096810">
                  <a:extLst>
                    <a:ext uri="{9D8B030D-6E8A-4147-A177-3AD203B41FA5}">
                      <a16:colId xmlns:a16="http://schemas.microsoft.com/office/drawing/2014/main" val="20006"/>
                    </a:ext>
                  </a:extLst>
                </a:gridCol>
              </a:tblGrid>
              <a:tr h="318793">
                <a:tc>
                  <a:txBody>
                    <a:bodyPr/>
                    <a:lstStyle/>
                    <a:p>
                      <a:pPr algn="r" fontAlgn="ctr"/>
                      <a:endParaRPr lang="en-US" sz="1100" dirty="0">
                        <a:effectLst/>
                      </a:endParaRPr>
                    </a:p>
                  </a:txBody>
                  <a:tcPr anchor="ctr">
                    <a:lnL>
                      <a:noFill/>
                    </a:lnL>
                    <a:lnR>
                      <a:noFill/>
                    </a:lnR>
                    <a:lnT>
                      <a:noFill/>
                    </a:lnT>
                    <a:lnB>
                      <a:noFill/>
                    </a:lnB>
                    <a:solidFill>
                      <a:srgbClr val="F5F5F5"/>
                    </a:solidFill>
                  </a:tcPr>
                </a:tc>
                <a:tc>
                  <a:txBody>
                    <a:bodyPr/>
                    <a:lstStyle/>
                    <a:p>
                      <a:pPr algn="r" fontAlgn="ctr"/>
                      <a:r>
                        <a:rPr lang="en-US" sz="1100" b="1">
                          <a:effectLst/>
                        </a:rPr>
                        <a:t>coef</a:t>
                      </a:r>
                    </a:p>
                  </a:txBody>
                  <a:tcPr anchor="ctr">
                    <a:lnL>
                      <a:noFill/>
                    </a:lnL>
                    <a:lnR>
                      <a:noFill/>
                    </a:lnR>
                    <a:lnT>
                      <a:noFill/>
                    </a:lnT>
                    <a:lnB>
                      <a:noFill/>
                    </a:lnB>
                    <a:solidFill>
                      <a:srgbClr val="F5F5F5"/>
                    </a:solidFill>
                  </a:tcPr>
                </a:tc>
                <a:tc>
                  <a:txBody>
                    <a:bodyPr/>
                    <a:lstStyle/>
                    <a:p>
                      <a:pPr algn="r" fontAlgn="ctr"/>
                      <a:r>
                        <a:rPr lang="en-US" sz="1100" b="1" dirty="0">
                          <a:effectLst/>
                        </a:rPr>
                        <a:t>std err</a:t>
                      </a:r>
                    </a:p>
                  </a:txBody>
                  <a:tcPr anchor="ctr">
                    <a:lnL>
                      <a:noFill/>
                    </a:lnL>
                    <a:lnR>
                      <a:noFill/>
                    </a:lnR>
                    <a:lnT>
                      <a:noFill/>
                    </a:lnT>
                    <a:lnB>
                      <a:noFill/>
                    </a:lnB>
                    <a:solidFill>
                      <a:srgbClr val="F5F5F5"/>
                    </a:solidFill>
                  </a:tcPr>
                </a:tc>
                <a:tc>
                  <a:txBody>
                    <a:bodyPr/>
                    <a:lstStyle/>
                    <a:p>
                      <a:pPr algn="r" fontAlgn="ctr"/>
                      <a:r>
                        <a:rPr lang="en-US" sz="1100" b="1">
                          <a:effectLst/>
                        </a:rPr>
                        <a:t>t</a:t>
                      </a:r>
                    </a:p>
                  </a:txBody>
                  <a:tcPr anchor="ctr">
                    <a:lnL>
                      <a:noFill/>
                    </a:lnL>
                    <a:lnR>
                      <a:noFill/>
                    </a:lnR>
                    <a:lnT>
                      <a:noFill/>
                    </a:lnT>
                    <a:lnB>
                      <a:noFill/>
                    </a:lnB>
                    <a:solidFill>
                      <a:srgbClr val="F5F5F5"/>
                    </a:solidFill>
                  </a:tcPr>
                </a:tc>
                <a:tc>
                  <a:txBody>
                    <a:bodyPr/>
                    <a:lstStyle/>
                    <a:p>
                      <a:pPr algn="r" fontAlgn="ctr"/>
                      <a:r>
                        <a:rPr lang="en-US" sz="1100" b="1">
                          <a:effectLst/>
                        </a:rPr>
                        <a:t>P&gt;|t|</a:t>
                      </a:r>
                    </a:p>
                  </a:txBody>
                  <a:tcPr anchor="ctr">
                    <a:lnL>
                      <a:noFill/>
                    </a:lnL>
                    <a:lnR>
                      <a:noFill/>
                    </a:lnR>
                    <a:lnT>
                      <a:noFill/>
                    </a:lnT>
                    <a:lnB>
                      <a:noFill/>
                    </a:lnB>
                    <a:solidFill>
                      <a:srgbClr val="F5F5F5"/>
                    </a:solidFill>
                  </a:tcPr>
                </a:tc>
                <a:tc>
                  <a:txBody>
                    <a:bodyPr/>
                    <a:lstStyle/>
                    <a:p>
                      <a:pPr algn="r" fontAlgn="ctr"/>
                      <a:r>
                        <a:rPr lang="en-US" sz="1100" b="1">
                          <a:effectLst/>
                        </a:rPr>
                        <a:t>[0.025</a:t>
                      </a:r>
                    </a:p>
                  </a:txBody>
                  <a:tcPr anchor="ctr">
                    <a:lnL>
                      <a:noFill/>
                    </a:lnL>
                    <a:lnR>
                      <a:noFill/>
                    </a:lnR>
                    <a:lnT>
                      <a:noFill/>
                    </a:lnT>
                    <a:lnB>
                      <a:noFill/>
                    </a:lnB>
                    <a:solidFill>
                      <a:srgbClr val="F5F5F5"/>
                    </a:solidFill>
                  </a:tcPr>
                </a:tc>
                <a:tc>
                  <a:txBody>
                    <a:bodyPr/>
                    <a:lstStyle/>
                    <a:p>
                      <a:pPr algn="r" fontAlgn="ctr"/>
                      <a:r>
                        <a:rPr lang="en-US" sz="1100" b="1">
                          <a:effectLst/>
                        </a:rPr>
                        <a:t>0.975]</a:t>
                      </a:r>
                    </a:p>
                  </a:txBody>
                  <a:tcPr anchor="ctr">
                    <a:lnL>
                      <a:noFill/>
                    </a:lnL>
                    <a:lnR>
                      <a:noFill/>
                    </a:lnR>
                    <a:lnT>
                      <a:noFill/>
                    </a:lnT>
                    <a:lnB>
                      <a:noFill/>
                    </a:lnB>
                    <a:solidFill>
                      <a:srgbClr val="F5F5F5"/>
                    </a:solidFill>
                  </a:tcPr>
                </a:tc>
                <a:extLst>
                  <a:ext uri="{0D108BD9-81ED-4DB2-BD59-A6C34878D82A}">
                    <a16:rowId xmlns:a16="http://schemas.microsoft.com/office/drawing/2014/main" val="10000"/>
                  </a:ext>
                </a:extLst>
              </a:tr>
              <a:tr h="318793">
                <a:tc>
                  <a:txBody>
                    <a:bodyPr/>
                    <a:lstStyle/>
                    <a:p>
                      <a:pPr algn="r" fontAlgn="ctr"/>
                      <a:r>
                        <a:rPr lang="en-US" sz="1100" b="1">
                          <a:effectLst/>
                        </a:rPr>
                        <a:t>Intercept</a:t>
                      </a:r>
                    </a:p>
                  </a:txBody>
                  <a:tcPr anchor="ctr">
                    <a:lnL>
                      <a:noFill/>
                    </a:lnL>
                    <a:lnR>
                      <a:noFill/>
                    </a:lnR>
                    <a:lnT>
                      <a:noFill/>
                    </a:lnT>
                    <a:lnB>
                      <a:noFill/>
                    </a:lnB>
                    <a:solidFill>
                      <a:srgbClr val="FFFFFF"/>
                    </a:solidFill>
                  </a:tcPr>
                </a:tc>
                <a:tc>
                  <a:txBody>
                    <a:bodyPr/>
                    <a:lstStyle/>
                    <a:p>
                      <a:pPr algn="r" fontAlgn="ctr"/>
                      <a:r>
                        <a:rPr lang="en-US" sz="1100" dirty="0">
                          <a:effectLst/>
                        </a:rPr>
                        <a:t>0.0010</a:t>
                      </a:r>
                    </a:p>
                  </a:txBody>
                  <a:tcPr anchor="ctr">
                    <a:lnL>
                      <a:noFill/>
                    </a:lnL>
                    <a:lnR>
                      <a:noFill/>
                    </a:lnR>
                    <a:lnT>
                      <a:noFill/>
                    </a:lnT>
                    <a:lnB>
                      <a:noFill/>
                    </a:lnB>
                    <a:solidFill>
                      <a:srgbClr val="FFFFFF"/>
                    </a:solidFill>
                  </a:tcPr>
                </a:tc>
                <a:tc>
                  <a:txBody>
                    <a:bodyPr/>
                    <a:lstStyle/>
                    <a:p>
                      <a:pPr algn="r" fontAlgn="ctr"/>
                      <a:r>
                        <a:rPr lang="en-US" sz="1100" dirty="0">
                          <a:effectLst/>
                        </a:rPr>
                        <a:t>0.001</a:t>
                      </a:r>
                    </a:p>
                  </a:txBody>
                  <a:tcPr anchor="ctr">
                    <a:lnL>
                      <a:noFill/>
                    </a:lnL>
                    <a:lnR>
                      <a:noFill/>
                    </a:lnR>
                    <a:lnT>
                      <a:noFill/>
                    </a:lnT>
                    <a:lnB>
                      <a:noFill/>
                    </a:lnB>
                    <a:solidFill>
                      <a:srgbClr val="FFFFFF"/>
                    </a:solidFill>
                  </a:tcPr>
                </a:tc>
                <a:tc>
                  <a:txBody>
                    <a:bodyPr/>
                    <a:lstStyle/>
                    <a:p>
                      <a:pPr algn="r" fontAlgn="ctr"/>
                      <a:r>
                        <a:rPr lang="en-US" sz="1100">
                          <a:effectLst/>
                        </a:rPr>
                        <a:t>1.492</a:t>
                      </a:r>
                    </a:p>
                  </a:txBody>
                  <a:tcPr anchor="ctr">
                    <a:lnL>
                      <a:noFill/>
                    </a:lnL>
                    <a:lnR>
                      <a:noFill/>
                    </a:lnR>
                    <a:lnT>
                      <a:noFill/>
                    </a:lnT>
                    <a:lnB>
                      <a:noFill/>
                    </a:lnB>
                    <a:solidFill>
                      <a:srgbClr val="FFFFFF"/>
                    </a:solidFill>
                  </a:tcPr>
                </a:tc>
                <a:tc>
                  <a:txBody>
                    <a:bodyPr/>
                    <a:lstStyle/>
                    <a:p>
                      <a:pPr algn="r" fontAlgn="ctr"/>
                      <a:r>
                        <a:rPr lang="en-US" sz="1100">
                          <a:effectLst/>
                        </a:rPr>
                        <a:t>0.136</a:t>
                      </a:r>
                    </a:p>
                  </a:txBody>
                  <a:tcPr anchor="ctr">
                    <a:lnL>
                      <a:noFill/>
                    </a:lnL>
                    <a:lnR>
                      <a:noFill/>
                    </a:lnR>
                    <a:lnT>
                      <a:noFill/>
                    </a:lnT>
                    <a:lnB>
                      <a:noFill/>
                    </a:lnB>
                    <a:solidFill>
                      <a:srgbClr val="FFFFFF"/>
                    </a:solidFill>
                  </a:tcPr>
                </a:tc>
                <a:tc>
                  <a:txBody>
                    <a:bodyPr/>
                    <a:lstStyle/>
                    <a:p>
                      <a:pPr algn="r" fontAlgn="ctr"/>
                      <a:r>
                        <a:rPr lang="en-US" sz="1100" dirty="0">
                          <a:effectLst/>
                        </a:rPr>
                        <a:t>-0.000</a:t>
                      </a:r>
                    </a:p>
                  </a:txBody>
                  <a:tcPr anchor="ctr">
                    <a:lnL>
                      <a:noFill/>
                    </a:lnL>
                    <a:lnR>
                      <a:noFill/>
                    </a:lnR>
                    <a:lnT>
                      <a:noFill/>
                    </a:lnT>
                    <a:lnB>
                      <a:noFill/>
                    </a:lnB>
                    <a:solidFill>
                      <a:srgbClr val="FFFFFF"/>
                    </a:solidFill>
                  </a:tcPr>
                </a:tc>
                <a:tc>
                  <a:txBody>
                    <a:bodyPr/>
                    <a:lstStyle/>
                    <a:p>
                      <a:pPr algn="r" fontAlgn="ctr"/>
                      <a:r>
                        <a:rPr lang="en-US" sz="1100">
                          <a:effectLst/>
                        </a:rPr>
                        <a:t>0.002</a:t>
                      </a:r>
                    </a:p>
                  </a:txBody>
                  <a:tcPr anchor="ctr">
                    <a:lnL>
                      <a:noFill/>
                    </a:lnL>
                    <a:lnR>
                      <a:noFill/>
                    </a:lnR>
                    <a:lnT>
                      <a:noFill/>
                    </a:lnT>
                    <a:lnB>
                      <a:noFill/>
                    </a:lnB>
                    <a:solidFill>
                      <a:srgbClr val="FFFFFF"/>
                    </a:solidFill>
                  </a:tcPr>
                </a:tc>
                <a:extLst>
                  <a:ext uri="{0D108BD9-81ED-4DB2-BD59-A6C34878D82A}">
                    <a16:rowId xmlns:a16="http://schemas.microsoft.com/office/drawing/2014/main" val="10001"/>
                  </a:ext>
                </a:extLst>
              </a:tr>
              <a:tr h="318793">
                <a:tc>
                  <a:txBody>
                    <a:bodyPr/>
                    <a:lstStyle/>
                    <a:p>
                      <a:pPr algn="r" fontAlgn="ctr"/>
                      <a:r>
                        <a:rPr lang="en-US" sz="1100" b="1">
                          <a:effectLst/>
                        </a:rPr>
                        <a:t>C(group)[T.2010]</a:t>
                      </a:r>
                    </a:p>
                  </a:txBody>
                  <a:tcPr anchor="ctr">
                    <a:lnL>
                      <a:noFill/>
                    </a:lnL>
                    <a:lnR>
                      <a:noFill/>
                    </a:lnR>
                    <a:lnT>
                      <a:noFill/>
                    </a:lnT>
                    <a:lnB>
                      <a:noFill/>
                    </a:lnB>
                    <a:solidFill>
                      <a:srgbClr val="F5F5F5"/>
                    </a:solidFill>
                  </a:tcPr>
                </a:tc>
                <a:tc>
                  <a:txBody>
                    <a:bodyPr/>
                    <a:lstStyle/>
                    <a:p>
                      <a:pPr algn="r" fontAlgn="ctr"/>
                      <a:r>
                        <a:rPr lang="en-US" sz="1100">
                          <a:effectLst/>
                        </a:rPr>
                        <a:t>-0.0004</a:t>
                      </a:r>
                    </a:p>
                  </a:txBody>
                  <a:tcPr anchor="ctr">
                    <a:lnL>
                      <a:noFill/>
                    </a:lnL>
                    <a:lnR>
                      <a:noFill/>
                    </a:lnR>
                    <a:lnT>
                      <a:noFill/>
                    </a:lnT>
                    <a:lnB>
                      <a:noFill/>
                    </a:lnB>
                    <a:solidFill>
                      <a:srgbClr val="F5F5F5"/>
                    </a:solidFill>
                  </a:tcPr>
                </a:tc>
                <a:tc>
                  <a:txBody>
                    <a:bodyPr/>
                    <a:lstStyle/>
                    <a:p>
                      <a:pPr algn="r" fontAlgn="ctr"/>
                      <a:r>
                        <a:rPr lang="en-US" sz="1100" dirty="0">
                          <a:effectLst/>
                        </a:rPr>
                        <a:t>0.001</a:t>
                      </a:r>
                    </a:p>
                  </a:txBody>
                  <a:tcPr anchor="ctr">
                    <a:lnL>
                      <a:noFill/>
                    </a:lnL>
                    <a:lnR>
                      <a:noFill/>
                    </a:lnR>
                    <a:lnT>
                      <a:noFill/>
                    </a:lnT>
                    <a:lnB>
                      <a:noFill/>
                    </a:lnB>
                    <a:solidFill>
                      <a:srgbClr val="F5F5F5"/>
                    </a:solidFill>
                  </a:tcPr>
                </a:tc>
                <a:tc>
                  <a:txBody>
                    <a:bodyPr/>
                    <a:lstStyle/>
                    <a:p>
                      <a:pPr algn="r" fontAlgn="ctr"/>
                      <a:r>
                        <a:rPr lang="en-US" sz="1100" dirty="0">
                          <a:effectLst/>
                        </a:rPr>
                        <a:t>-0.474</a:t>
                      </a:r>
                    </a:p>
                  </a:txBody>
                  <a:tcPr anchor="ctr">
                    <a:lnL>
                      <a:noFill/>
                    </a:lnL>
                    <a:lnR>
                      <a:noFill/>
                    </a:lnR>
                    <a:lnT>
                      <a:noFill/>
                    </a:lnT>
                    <a:lnB>
                      <a:noFill/>
                    </a:lnB>
                    <a:solidFill>
                      <a:srgbClr val="F5F5F5"/>
                    </a:solidFill>
                  </a:tcPr>
                </a:tc>
                <a:tc>
                  <a:txBody>
                    <a:bodyPr/>
                    <a:lstStyle/>
                    <a:p>
                      <a:pPr algn="r" fontAlgn="ctr"/>
                      <a:r>
                        <a:rPr lang="en-US" sz="1100">
                          <a:effectLst/>
                        </a:rPr>
                        <a:t>0.636</a:t>
                      </a:r>
                    </a:p>
                  </a:txBody>
                  <a:tcPr anchor="ctr">
                    <a:lnL>
                      <a:noFill/>
                    </a:lnL>
                    <a:lnR>
                      <a:noFill/>
                    </a:lnR>
                    <a:lnT>
                      <a:noFill/>
                    </a:lnT>
                    <a:lnB>
                      <a:noFill/>
                    </a:lnB>
                    <a:solidFill>
                      <a:srgbClr val="F5F5F5"/>
                    </a:solidFill>
                  </a:tcPr>
                </a:tc>
                <a:tc>
                  <a:txBody>
                    <a:bodyPr/>
                    <a:lstStyle/>
                    <a:p>
                      <a:pPr algn="r" fontAlgn="ctr"/>
                      <a:r>
                        <a:rPr lang="en-US" sz="1100">
                          <a:effectLst/>
                        </a:rPr>
                        <a:t>-0.002</a:t>
                      </a:r>
                    </a:p>
                  </a:txBody>
                  <a:tcPr anchor="ctr">
                    <a:lnL>
                      <a:noFill/>
                    </a:lnL>
                    <a:lnR>
                      <a:noFill/>
                    </a:lnR>
                    <a:lnT>
                      <a:noFill/>
                    </a:lnT>
                    <a:lnB>
                      <a:noFill/>
                    </a:lnB>
                    <a:solidFill>
                      <a:srgbClr val="F5F5F5"/>
                    </a:solidFill>
                  </a:tcPr>
                </a:tc>
                <a:tc>
                  <a:txBody>
                    <a:bodyPr/>
                    <a:lstStyle/>
                    <a:p>
                      <a:pPr algn="r" fontAlgn="ctr"/>
                      <a:r>
                        <a:rPr lang="en-US" sz="1100">
                          <a:effectLst/>
                        </a:rPr>
                        <a:t>0.001</a:t>
                      </a:r>
                    </a:p>
                  </a:txBody>
                  <a:tcPr anchor="ctr">
                    <a:lnL>
                      <a:noFill/>
                    </a:lnL>
                    <a:lnR>
                      <a:noFill/>
                    </a:lnR>
                    <a:lnT>
                      <a:noFill/>
                    </a:lnT>
                    <a:lnB>
                      <a:noFill/>
                    </a:lnB>
                    <a:solidFill>
                      <a:srgbClr val="F5F5F5"/>
                    </a:solidFill>
                  </a:tcPr>
                </a:tc>
                <a:extLst>
                  <a:ext uri="{0D108BD9-81ED-4DB2-BD59-A6C34878D82A}">
                    <a16:rowId xmlns:a16="http://schemas.microsoft.com/office/drawing/2014/main" val="10002"/>
                  </a:ext>
                </a:extLst>
              </a:tr>
              <a:tr h="318793">
                <a:tc>
                  <a:txBody>
                    <a:bodyPr/>
                    <a:lstStyle/>
                    <a:p>
                      <a:pPr algn="r" fontAlgn="ctr"/>
                      <a:r>
                        <a:rPr lang="en-US" sz="1100" b="1">
                          <a:effectLst/>
                        </a:rPr>
                        <a:t>C(group)[T.2011]</a:t>
                      </a:r>
                    </a:p>
                  </a:txBody>
                  <a:tcPr anchor="ctr">
                    <a:lnL>
                      <a:noFill/>
                    </a:lnL>
                    <a:lnR>
                      <a:noFill/>
                    </a:lnR>
                    <a:lnT>
                      <a:noFill/>
                    </a:lnT>
                    <a:lnB>
                      <a:noFill/>
                    </a:lnB>
                    <a:solidFill>
                      <a:srgbClr val="FFFFFF"/>
                    </a:solidFill>
                  </a:tcPr>
                </a:tc>
                <a:tc>
                  <a:txBody>
                    <a:bodyPr/>
                    <a:lstStyle/>
                    <a:p>
                      <a:pPr algn="r" fontAlgn="ctr"/>
                      <a:r>
                        <a:rPr lang="en-US" sz="1100">
                          <a:effectLst/>
                        </a:rPr>
                        <a:t>-0.0009</a:t>
                      </a:r>
                    </a:p>
                  </a:txBody>
                  <a:tcPr anchor="ctr">
                    <a:lnL>
                      <a:noFill/>
                    </a:lnL>
                    <a:lnR>
                      <a:noFill/>
                    </a:lnR>
                    <a:lnT>
                      <a:noFill/>
                    </a:lnT>
                    <a:lnB>
                      <a:noFill/>
                    </a:lnB>
                    <a:solidFill>
                      <a:srgbClr val="FFFFFF"/>
                    </a:solidFill>
                  </a:tcPr>
                </a:tc>
                <a:tc>
                  <a:txBody>
                    <a:bodyPr/>
                    <a:lstStyle/>
                    <a:p>
                      <a:pPr algn="r" fontAlgn="ctr"/>
                      <a:r>
                        <a:rPr lang="en-US" sz="1100" dirty="0">
                          <a:effectLst/>
                        </a:rPr>
                        <a:t>0.001</a:t>
                      </a:r>
                    </a:p>
                  </a:txBody>
                  <a:tcPr anchor="ctr">
                    <a:lnL>
                      <a:noFill/>
                    </a:lnL>
                    <a:lnR>
                      <a:noFill/>
                    </a:lnR>
                    <a:lnT>
                      <a:noFill/>
                    </a:lnT>
                    <a:lnB>
                      <a:noFill/>
                    </a:lnB>
                    <a:solidFill>
                      <a:srgbClr val="FFFFFF"/>
                    </a:solidFill>
                  </a:tcPr>
                </a:tc>
                <a:tc>
                  <a:txBody>
                    <a:bodyPr/>
                    <a:lstStyle/>
                    <a:p>
                      <a:pPr algn="r" fontAlgn="ctr"/>
                      <a:r>
                        <a:rPr lang="en-US" sz="1100" dirty="0">
                          <a:effectLst/>
                        </a:rPr>
                        <a:t>-0.939</a:t>
                      </a:r>
                    </a:p>
                  </a:txBody>
                  <a:tcPr anchor="ctr">
                    <a:lnL>
                      <a:noFill/>
                    </a:lnL>
                    <a:lnR>
                      <a:noFill/>
                    </a:lnR>
                    <a:lnT>
                      <a:noFill/>
                    </a:lnT>
                    <a:lnB>
                      <a:noFill/>
                    </a:lnB>
                    <a:solidFill>
                      <a:srgbClr val="FFFFFF"/>
                    </a:solidFill>
                  </a:tcPr>
                </a:tc>
                <a:tc>
                  <a:txBody>
                    <a:bodyPr/>
                    <a:lstStyle/>
                    <a:p>
                      <a:pPr algn="r" fontAlgn="ctr"/>
                      <a:r>
                        <a:rPr lang="en-US" sz="1100">
                          <a:effectLst/>
                        </a:rPr>
                        <a:t>0.348</a:t>
                      </a:r>
                    </a:p>
                  </a:txBody>
                  <a:tcPr anchor="ctr">
                    <a:lnL>
                      <a:noFill/>
                    </a:lnL>
                    <a:lnR>
                      <a:noFill/>
                    </a:lnR>
                    <a:lnT>
                      <a:noFill/>
                    </a:lnT>
                    <a:lnB>
                      <a:noFill/>
                    </a:lnB>
                    <a:solidFill>
                      <a:srgbClr val="FFFFFF"/>
                    </a:solidFill>
                  </a:tcPr>
                </a:tc>
                <a:tc>
                  <a:txBody>
                    <a:bodyPr/>
                    <a:lstStyle/>
                    <a:p>
                      <a:pPr algn="r" fontAlgn="ctr"/>
                      <a:r>
                        <a:rPr lang="en-US" sz="1100">
                          <a:effectLst/>
                        </a:rPr>
                        <a:t>-0.003</a:t>
                      </a:r>
                    </a:p>
                  </a:txBody>
                  <a:tcPr anchor="ctr">
                    <a:lnL>
                      <a:noFill/>
                    </a:lnL>
                    <a:lnR>
                      <a:noFill/>
                    </a:lnR>
                    <a:lnT>
                      <a:noFill/>
                    </a:lnT>
                    <a:lnB>
                      <a:noFill/>
                    </a:lnB>
                    <a:solidFill>
                      <a:srgbClr val="FFFFFF"/>
                    </a:solidFill>
                  </a:tcPr>
                </a:tc>
                <a:tc>
                  <a:txBody>
                    <a:bodyPr/>
                    <a:lstStyle/>
                    <a:p>
                      <a:pPr algn="r" fontAlgn="ctr"/>
                      <a:r>
                        <a:rPr lang="en-US" sz="1100">
                          <a:effectLst/>
                        </a:rPr>
                        <a:t>0.001</a:t>
                      </a:r>
                    </a:p>
                  </a:txBody>
                  <a:tcPr anchor="ctr">
                    <a:lnL>
                      <a:noFill/>
                    </a:lnL>
                    <a:lnR>
                      <a:noFill/>
                    </a:lnR>
                    <a:lnT>
                      <a:noFill/>
                    </a:lnT>
                    <a:lnB>
                      <a:noFill/>
                    </a:lnB>
                    <a:solidFill>
                      <a:srgbClr val="FFFFFF"/>
                    </a:solidFill>
                  </a:tcPr>
                </a:tc>
                <a:extLst>
                  <a:ext uri="{0D108BD9-81ED-4DB2-BD59-A6C34878D82A}">
                    <a16:rowId xmlns:a16="http://schemas.microsoft.com/office/drawing/2014/main" val="10003"/>
                  </a:ext>
                </a:extLst>
              </a:tr>
              <a:tr h="318793">
                <a:tc>
                  <a:txBody>
                    <a:bodyPr/>
                    <a:lstStyle/>
                    <a:p>
                      <a:pPr algn="r" fontAlgn="ctr"/>
                      <a:r>
                        <a:rPr lang="en-US" sz="1100" b="1">
                          <a:effectLst/>
                        </a:rPr>
                        <a:t>C(group)[T.2012]</a:t>
                      </a:r>
                    </a:p>
                  </a:txBody>
                  <a:tcPr anchor="ctr">
                    <a:lnL>
                      <a:noFill/>
                    </a:lnL>
                    <a:lnR>
                      <a:noFill/>
                    </a:lnR>
                    <a:lnT>
                      <a:noFill/>
                    </a:lnT>
                    <a:lnB>
                      <a:noFill/>
                    </a:lnB>
                    <a:solidFill>
                      <a:srgbClr val="F5F5F5"/>
                    </a:solidFill>
                  </a:tcPr>
                </a:tc>
                <a:tc>
                  <a:txBody>
                    <a:bodyPr/>
                    <a:lstStyle/>
                    <a:p>
                      <a:pPr algn="r" fontAlgn="ctr"/>
                      <a:r>
                        <a:rPr lang="en-US" sz="1100">
                          <a:effectLst/>
                        </a:rPr>
                        <a:t>-0.0004</a:t>
                      </a:r>
                    </a:p>
                  </a:txBody>
                  <a:tcPr anchor="ctr">
                    <a:lnL>
                      <a:noFill/>
                    </a:lnL>
                    <a:lnR>
                      <a:noFill/>
                    </a:lnR>
                    <a:lnT>
                      <a:noFill/>
                    </a:lnT>
                    <a:lnB>
                      <a:noFill/>
                    </a:lnB>
                    <a:solidFill>
                      <a:srgbClr val="F5F5F5"/>
                    </a:solidFill>
                  </a:tcPr>
                </a:tc>
                <a:tc>
                  <a:txBody>
                    <a:bodyPr/>
                    <a:lstStyle/>
                    <a:p>
                      <a:pPr algn="r" fontAlgn="ctr"/>
                      <a:r>
                        <a:rPr lang="en-US" sz="1100" dirty="0">
                          <a:effectLst/>
                        </a:rPr>
                        <a:t>0.001</a:t>
                      </a:r>
                    </a:p>
                  </a:txBody>
                  <a:tcPr anchor="ctr">
                    <a:lnL>
                      <a:noFill/>
                    </a:lnL>
                    <a:lnR>
                      <a:noFill/>
                    </a:lnR>
                    <a:lnT>
                      <a:noFill/>
                    </a:lnT>
                    <a:lnB>
                      <a:noFill/>
                    </a:lnB>
                    <a:solidFill>
                      <a:srgbClr val="F5F5F5"/>
                    </a:solidFill>
                  </a:tcPr>
                </a:tc>
                <a:tc>
                  <a:txBody>
                    <a:bodyPr/>
                    <a:lstStyle/>
                    <a:p>
                      <a:pPr algn="r" fontAlgn="ctr"/>
                      <a:r>
                        <a:rPr lang="en-US" sz="1100" dirty="0">
                          <a:effectLst/>
                        </a:rPr>
                        <a:t>-0.479</a:t>
                      </a:r>
                    </a:p>
                  </a:txBody>
                  <a:tcPr anchor="ctr">
                    <a:lnL>
                      <a:noFill/>
                    </a:lnL>
                    <a:lnR>
                      <a:noFill/>
                    </a:lnR>
                    <a:lnT>
                      <a:noFill/>
                    </a:lnT>
                    <a:lnB>
                      <a:noFill/>
                    </a:lnB>
                    <a:solidFill>
                      <a:srgbClr val="F5F5F5"/>
                    </a:solidFill>
                  </a:tcPr>
                </a:tc>
                <a:tc>
                  <a:txBody>
                    <a:bodyPr/>
                    <a:lstStyle/>
                    <a:p>
                      <a:pPr algn="r" fontAlgn="ctr"/>
                      <a:r>
                        <a:rPr lang="en-US" sz="1100">
                          <a:effectLst/>
                        </a:rPr>
                        <a:t>0.632</a:t>
                      </a:r>
                    </a:p>
                  </a:txBody>
                  <a:tcPr anchor="ctr">
                    <a:lnL>
                      <a:noFill/>
                    </a:lnL>
                    <a:lnR>
                      <a:noFill/>
                    </a:lnR>
                    <a:lnT>
                      <a:noFill/>
                    </a:lnT>
                    <a:lnB>
                      <a:noFill/>
                    </a:lnB>
                    <a:solidFill>
                      <a:srgbClr val="F5F5F5"/>
                    </a:solidFill>
                  </a:tcPr>
                </a:tc>
                <a:tc>
                  <a:txBody>
                    <a:bodyPr/>
                    <a:lstStyle/>
                    <a:p>
                      <a:pPr algn="r" fontAlgn="ctr"/>
                      <a:r>
                        <a:rPr lang="en-US" sz="1100">
                          <a:effectLst/>
                        </a:rPr>
                        <a:t>-0.002</a:t>
                      </a:r>
                    </a:p>
                  </a:txBody>
                  <a:tcPr anchor="ctr">
                    <a:lnL>
                      <a:noFill/>
                    </a:lnL>
                    <a:lnR>
                      <a:noFill/>
                    </a:lnR>
                    <a:lnT>
                      <a:noFill/>
                    </a:lnT>
                    <a:lnB>
                      <a:noFill/>
                    </a:lnB>
                    <a:solidFill>
                      <a:srgbClr val="F5F5F5"/>
                    </a:solidFill>
                  </a:tcPr>
                </a:tc>
                <a:tc>
                  <a:txBody>
                    <a:bodyPr/>
                    <a:lstStyle/>
                    <a:p>
                      <a:pPr algn="r" fontAlgn="ctr"/>
                      <a:r>
                        <a:rPr lang="en-US" sz="1100">
                          <a:effectLst/>
                        </a:rPr>
                        <a:t>0.001</a:t>
                      </a:r>
                    </a:p>
                  </a:txBody>
                  <a:tcPr anchor="ctr">
                    <a:lnL>
                      <a:noFill/>
                    </a:lnL>
                    <a:lnR>
                      <a:noFill/>
                    </a:lnR>
                    <a:lnT>
                      <a:noFill/>
                    </a:lnT>
                    <a:lnB>
                      <a:noFill/>
                    </a:lnB>
                    <a:solidFill>
                      <a:srgbClr val="F5F5F5"/>
                    </a:solidFill>
                  </a:tcPr>
                </a:tc>
                <a:extLst>
                  <a:ext uri="{0D108BD9-81ED-4DB2-BD59-A6C34878D82A}">
                    <a16:rowId xmlns:a16="http://schemas.microsoft.com/office/drawing/2014/main" val="10004"/>
                  </a:ext>
                </a:extLst>
              </a:tr>
              <a:tr h="318793">
                <a:tc>
                  <a:txBody>
                    <a:bodyPr/>
                    <a:lstStyle/>
                    <a:p>
                      <a:pPr algn="r" fontAlgn="ctr"/>
                      <a:r>
                        <a:rPr lang="en-US" sz="1100" b="1">
                          <a:effectLst/>
                        </a:rPr>
                        <a:t>C(group)[T.2013]</a:t>
                      </a:r>
                    </a:p>
                  </a:txBody>
                  <a:tcPr anchor="ctr">
                    <a:lnL>
                      <a:noFill/>
                    </a:lnL>
                    <a:lnR>
                      <a:noFill/>
                    </a:lnR>
                    <a:lnT>
                      <a:noFill/>
                    </a:lnT>
                    <a:lnB>
                      <a:noFill/>
                    </a:lnB>
                    <a:solidFill>
                      <a:srgbClr val="FFFFFF"/>
                    </a:solidFill>
                  </a:tcPr>
                </a:tc>
                <a:tc>
                  <a:txBody>
                    <a:bodyPr/>
                    <a:lstStyle/>
                    <a:p>
                      <a:pPr algn="r" fontAlgn="ctr"/>
                      <a:r>
                        <a:rPr lang="en-US" sz="1100" dirty="0">
                          <a:effectLst/>
                        </a:rPr>
                        <a:t>7.022e-05</a:t>
                      </a:r>
                    </a:p>
                  </a:txBody>
                  <a:tcPr anchor="ctr">
                    <a:lnL>
                      <a:noFill/>
                    </a:lnL>
                    <a:lnR>
                      <a:noFill/>
                    </a:lnR>
                    <a:lnT>
                      <a:noFill/>
                    </a:lnT>
                    <a:lnB>
                      <a:noFill/>
                    </a:lnB>
                    <a:solidFill>
                      <a:srgbClr val="FFFFFF"/>
                    </a:solidFill>
                  </a:tcPr>
                </a:tc>
                <a:tc>
                  <a:txBody>
                    <a:bodyPr/>
                    <a:lstStyle/>
                    <a:p>
                      <a:pPr algn="r" fontAlgn="ctr"/>
                      <a:r>
                        <a:rPr lang="en-US" sz="1100" dirty="0">
                          <a:effectLst/>
                        </a:rPr>
                        <a:t>0.001</a:t>
                      </a:r>
                    </a:p>
                  </a:txBody>
                  <a:tcPr anchor="ctr">
                    <a:lnL>
                      <a:noFill/>
                    </a:lnL>
                    <a:lnR>
                      <a:noFill/>
                    </a:lnR>
                    <a:lnT>
                      <a:noFill/>
                    </a:lnT>
                    <a:lnB>
                      <a:noFill/>
                    </a:lnB>
                    <a:solidFill>
                      <a:srgbClr val="FFFFFF"/>
                    </a:solidFill>
                  </a:tcPr>
                </a:tc>
                <a:tc>
                  <a:txBody>
                    <a:bodyPr/>
                    <a:lstStyle/>
                    <a:p>
                      <a:pPr algn="r" fontAlgn="ctr"/>
                      <a:r>
                        <a:rPr lang="en-US" sz="1100">
                          <a:effectLst/>
                        </a:rPr>
                        <a:t>0.075</a:t>
                      </a:r>
                    </a:p>
                  </a:txBody>
                  <a:tcPr anchor="ctr">
                    <a:lnL>
                      <a:noFill/>
                    </a:lnL>
                    <a:lnR>
                      <a:noFill/>
                    </a:lnR>
                    <a:lnT>
                      <a:noFill/>
                    </a:lnT>
                    <a:lnB>
                      <a:noFill/>
                    </a:lnB>
                    <a:solidFill>
                      <a:srgbClr val="FFFFFF"/>
                    </a:solidFill>
                  </a:tcPr>
                </a:tc>
                <a:tc>
                  <a:txBody>
                    <a:bodyPr/>
                    <a:lstStyle/>
                    <a:p>
                      <a:pPr algn="r" fontAlgn="ctr"/>
                      <a:r>
                        <a:rPr lang="en-US" sz="1100">
                          <a:effectLst/>
                        </a:rPr>
                        <a:t>0.940</a:t>
                      </a:r>
                    </a:p>
                  </a:txBody>
                  <a:tcPr anchor="ctr">
                    <a:lnL>
                      <a:noFill/>
                    </a:lnL>
                    <a:lnR>
                      <a:noFill/>
                    </a:lnR>
                    <a:lnT>
                      <a:noFill/>
                    </a:lnT>
                    <a:lnB>
                      <a:noFill/>
                    </a:lnB>
                    <a:solidFill>
                      <a:srgbClr val="FFFFFF"/>
                    </a:solidFill>
                  </a:tcPr>
                </a:tc>
                <a:tc>
                  <a:txBody>
                    <a:bodyPr/>
                    <a:lstStyle/>
                    <a:p>
                      <a:pPr algn="r" fontAlgn="ctr"/>
                      <a:r>
                        <a:rPr lang="en-US" sz="1100">
                          <a:effectLst/>
                        </a:rPr>
                        <a:t>-0.002</a:t>
                      </a:r>
                    </a:p>
                  </a:txBody>
                  <a:tcPr anchor="ctr">
                    <a:lnL>
                      <a:noFill/>
                    </a:lnL>
                    <a:lnR>
                      <a:noFill/>
                    </a:lnR>
                    <a:lnT>
                      <a:noFill/>
                    </a:lnT>
                    <a:lnB>
                      <a:noFill/>
                    </a:lnB>
                    <a:solidFill>
                      <a:srgbClr val="FFFFFF"/>
                    </a:solidFill>
                  </a:tcPr>
                </a:tc>
                <a:tc>
                  <a:txBody>
                    <a:bodyPr/>
                    <a:lstStyle/>
                    <a:p>
                      <a:pPr algn="r" fontAlgn="ctr"/>
                      <a:r>
                        <a:rPr lang="en-US" sz="1100">
                          <a:effectLst/>
                        </a:rPr>
                        <a:t>0.002</a:t>
                      </a:r>
                    </a:p>
                  </a:txBody>
                  <a:tcPr anchor="ctr">
                    <a:lnL>
                      <a:noFill/>
                    </a:lnL>
                    <a:lnR>
                      <a:noFill/>
                    </a:lnR>
                    <a:lnT>
                      <a:noFill/>
                    </a:lnT>
                    <a:lnB>
                      <a:noFill/>
                    </a:lnB>
                    <a:solidFill>
                      <a:srgbClr val="FFFFFF"/>
                    </a:solidFill>
                  </a:tcPr>
                </a:tc>
                <a:extLst>
                  <a:ext uri="{0D108BD9-81ED-4DB2-BD59-A6C34878D82A}">
                    <a16:rowId xmlns:a16="http://schemas.microsoft.com/office/drawing/2014/main" val="10005"/>
                  </a:ext>
                </a:extLst>
              </a:tr>
              <a:tr h="318793">
                <a:tc>
                  <a:txBody>
                    <a:bodyPr/>
                    <a:lstStyle/>
                    <a:p>
                      <a:pPr algn="r" fontAlgn="ctr"/>
                      <a:r>
                        <a:rPr lang="en-US" sz="1100" b="1" dirty="0">
                          <a:effectLst/>
                        </a:rPr>
                        <a:t>C(group)[T.2014]</a:t>
                      </a:r>
                    </a:p>
                  </a:txBody>
                  <a:tcPr anchor="ctr">
                    <a:lnL>
                      <a:noFill/>
                    </a:lnL>
                    <a:lnR>
                      <a:noFill/>
                    </a:lnR>
                    <a:lnT>
                      <a:noFill/>
                    </a:lnT>
                    <a:lnB>
                      <a:noFill/>
                    </a:lnB>
                    <a:solidFill>
                      <a:srgbClr val="F5F5F5"/>
                    </a:solidFill>
                  </a:tcPr>
                </a:tc>
                <a:tc>
                  <a:txBody>
                    <a:bodyPr/>
                    <a:lstStyle/>
                    <a:p>
                      <a:pPr algn="r" fontAlgn="ctr"/>
                      <a:r>
                        <a:rPr lang="en-US" sz="1100">
                          <a:effectLst/>
                        </a:rPr>
                        <a:t>-0.0005</a:t>
                      </a:r>
                    </a:p>
                  </a:txBody>
                  <a:tcPr anchor="ctr">
                    <a:lnL>
                      <a:noFill/>
                    </a:lnL>
                    <a:lnR>
                      <a:noFill/>
                    </a:lnR>
                    <a:lnT>
                      <a:noFill/>
                    </a:lnT>
                    <a:lnB>
                      <a:noFill/>
                    </a:lnB>
                    <a:solidFill>
                      <a:srgbClr val="F5F5F5"/>
                    </a:solidFill>
                  </a:tcPr>
                </a:tc>
                <a:tc>
                  <a:txBody>
                    <a:bodyPr/>
                    <a:lstStyle/>
                    <a:p>
                      <a:pPr algn="r" fontAlgn="ctr"/>
                      <a:r>
                        <a:rPr lang="en-US" sz="1100" dirty="0">
                          <a:effectLst/>
                        </a:rPr>
                        <a:t>0.001</a:t>
                      </a:r>
                    </a:p>
                  </a:txBody>
                  <a:tcPr anchor="ctr">
                    <a:lnL>
                      <a:noFill/>
                    </a:lnL>
                    <a:lnR>
                      <a:noFill/>
                    </a:lnR>
                    <a:lnT>
                      <a:noFill/>
                    </a:lnT>
                    <a:lnB>
                      <a:noFill/>
                    </a:lnB>
                    <a:solidFill>
                      <a:srgbClr val="F5F5F5"/>
                    </a:solidFill>
                  </a:tcPr>
                </a:tc>
                <a:tc>
                  <a:txBody>
                    <a:bodyPr/>
                    <a:lstStyle/>
                    <a:p>
                      <a:pPr algn="r" fontAlgn="ctr"/>
                      <a:r>
                        <a:rPr lang="en-US" sz="1100" dirty="0">
                          <a:effectLst/>
                        </a:rPr>
                        <a:t>-0.568</a:t>
                      </a:r>
                    </a:p>
                  </a:txBody>
                  <a:tcPr anchor="ctr">
                    <a:lnL>
                      <a:noFill/>
                    </a:lnL>
                    <a:lnR>
                      <a:noFill/>
                    </a:lnR>
                    <a:lnT>
                      <a:noFill/>
                    </a:lnT>
                    <a:lnB>
                      <a:noFill/>
                    </a:lnB>
                    <a:solidFill>
                      <a:srgbClr val="F5F5F5"/>
                    </a:solidFill>
                  </a:tcPr>
                </a:tc>
                <a:tc>
                  <a:txBody>
                    <a:bodyPr/>
                    <a:lstStyle/>
                    <a:p>
                      <a:pPr algn="r" fontAlgn="ctr"/>
                      <a:r>
                        <a:rPr lang="en-US" sz="1100">
                          <a:effectLst/>
                        </a:rPr>
                        <a:t>0.570</a:t>
                      </a:r>
                    </a:p>
                  </a:txBody>
                  <a:tcPr anchor="ctr">
                    <a:lnL>
                      <a:noFill/>
                    </a:lnL>
                    <a:lnR>
                      <a:noFill/>
                    </a:lnR>
                    <a:lnT>
                      <a:noFill/>
                    </a:lnT>
                    <a:lnB>
                      <a:noFill/>
                    </a:lnB>
                    <a:solidFill>
                      <a:srgbClr val="F5F5F5"/>
                    </a:solidFill>
                  </a:tcPr>
                </a:tc>
                <a:tc>
                  <a:txBody>
                    <a:bodyPr/>
                    <a:lstStyle/>
                    <a:p>
                      <a:pPr algn="r" fontAlgn="ctr"/>
                      <a:r>
                        <a:rPr lang="en-US" sz="1100">
                          <a:effectLst/>
                        </a:rPr>
                        <a:t>-0.002</a:t>
                      </a:r>
                    </a:p>
                  </a:txBody>
                  <a:tcPr anchor="ctr">
                    <a:lnL>
                      <a:noFill/>
                    </a:lnL>
                    <a:lnR>
                      <a:noFill/>
                    </a:lnR>
                    <a:lnT>
                      <a:noFill/>
                    </a:lnT>
                    <a:lnB>
                      <a:noFill/>
                    </a:lnB>
                    <a:solidFill>
                      <a:srgbClr val="F5F5F5"/>
                    </a:solidFill>
                  </a:tcPr>
                </a:tc>
                <a:tc>
                  <a:txBody>
                    <a:bodyPr/>
                    <a:lstStyle/>
                    <a:p>
                      <a:pPr algn="r" fontAlgn="ctr"/>
                      <a:r>
                        <a:rPr lang="en-US" sz="1100">
                          <a:effectLst/>
                        </a:rPr>
                        <a:t>0.001</a:t>
                      </a:r>
                    </a:p>
                  </a:txBody>
                  <a:tcPr anchor="ctr">
                    <a:lnL>
                      <a:noFill/>
                    </a:lnL>
                    <a:lnR>
                      <a:noFill/>
                    </a:lnR>
                    <a:lnT>
                      <a:noFill/>
                    </a:lnT>
                    <a:lnB>
                      <a:noFill/>
                    </a:lnB>
                    <a:solidFill>
                      <a:srgbClr val="F5F5F5"/>
                    </a:solidFill>
                  </a:tcPr>
                </a:tc>
                <a:extLst>
                  <a:ext uri="{0D108BD9-81ED-4DB2-BD59-A6C34878D82A}">
                    <a16:rowId xmlns:a16="http://schemas.microsoft.com/office/drawing/2014/main" val="10006"/>
                  </a:ext>
                </a:extLst>
              </a:tr>
              <a:tr h="318793">
                <a:tc>
                  <a:txBody>
                    <a:bodyPr/>
                    <a:lstStyle/>
                    <a:p>
                      <a:pPr algn="r" fontAlgn="ctr"/>
                      <a:r>
                        <a:rPr lang="en-US" sz="1100" b="1">
                          <a:effectLst/>
                        </a:rPr>
                        <a:t>C(group)[T.2015]</a:t>
                      </a:r>
                    </a:p>
                  </a:txBody>
                  <a:tcPr anchor="ctr">
                    <a:lnL>
                      <a:noFill/>
                    </a:lnL>
                    <a:lnR>
                      <a:noFill/>
                    </a:lnR>
                    <a:lnT>
                      <a:noFill/>
                    </a:lnT>
                    <a:lnB>
                      <a:noFill/>
                    </a:lnB>
                    <a:solidFill>
                      <a:srgbClr val="FFFFFF"/>
                    </a:solidFill>
                  </a:tcPr>
                </a:tc>
                <a:tc>
                  <a:txBody>
                    <a:bodyPr/>
                    <a:lstStyle/>
                    <a:p>
                      <a:pPr algn="r" fontAlgn="ctr"/>
                      <a:r>
                        <a:rPr lang="en-US" sz="1100">
                          <a:effectLst/>
                        </a:rPr>
                        <a:t>-0.0010</a:t>
                      </a:r>
                    </a:p>
                  </a:txBody>
                  <a:tcPr anchor="ctr">
                    <a:lnL>
                      <a:noFill/>
                    </a:lnL>
                    <a:lnR>
                      <a:noFill/>
                    </a:lnR>
                    <a:lnT>
                      <a:noFill/>
                    </a:lnT>
                    <a:lnB>
                      <a:noFill/>
                    </a:lnB>
                    <a:solidFill>
                      <a:srgbClr val="FFFFFF"/>
                    </a:solidFill>
                  </a:tcPr>
                </a:tc>
                <a:tc>
                  <a:txBody>
                    <a:bodyPr/>
                    <a:lstStyle/>
                    <a:p>
                      <a:pPr algn="r" fontAlgn="ctr"/>
                      <a:r>
                        <a:rPr lang="en-US" sz="1100" dirty="0">
                          <a:effectLst/>
                        </a:rPr>
                        <a:t>0.001</a:t>
                      </a:r>
                    </a:p>
                  </a:txBody>
                  <a:tcPr anchor="ctr">
                    <a:lnL>
                      <a:noFill/>
                    </a:lnL>
                    <a:lnR>
                      <a:noFill/>
                    </a:lnR>
                    <a:lnT>
                      <a:noFill/>
                    </a:lnT>
                    <a:lnB>
                      <a:noFill/>
                    </a:lnB>
                    <a:solidFill>
                      <a:srgbClr val="FFFFFF"/>
                    </a:solidFill>
                  </a:tcPr>
                </a:tc>
                <a:tc>
                  <a:txBody>
                    <a:bodyPr/>
                    <a:lstStyle/>
                    <a:p>
                      <a:pPr algn="r" fontAlgn="ctr"/>
                      <a:r>
                        <a:rPr lang="en-US" sz="1100">
                          <a:effectLst/>
                        </a:rPr>
                        <a:t>-1.035</a:t>
                      </a:r>
                    </a:p>
                  </a:txBody>
                  <a:tcPr anchor="ctr">
                    <a:lnL>
                      <a:noFill/>
                    </a:lnL>
                    <a:lnR>
                      <a:noFill/>
                    </a:lnR>
                    <a:lnT>
                      <a:noFill/>
                    </a:lnT>
                    <a:lnB>
                      <a:noFill/>
                    </a:lnB>
                    <a:solidFill>
                      <a:srgbClr val="FFFFFF"/>
                    </a:solidFill>
                  </a:tcPr>
                </a:tc>
                <a:tc>
                  <a:txBody>
                    <a:bodyPr/>
                    <a:lstStyle/>
                    <a:p>
                      <a:pPr algn="r" fontAlgn="ctr"/>
                      <a:r>
                        <a:rPr lang="en-US" sz="1100">
                          <a:effectLst/>
                        </a:rPr>
                        <a:t>0.301</a:t>
                      </a:r>
                    </a:p>
                  </a:txBody>
                  <a:tcPr anchor="ctr">
                    <a:lnL>
                      <a:noFill/>
                    </a:lnL>
                    <a:lnR>
                      <a:noFill/>
                    </a:lnR>
                    <a:lnT>
                      <a:noFill/>
                    </a:lnT>
                    <a:lnB>
                      <a:noFill/>
                    </a:lnB>
                    <a:solidFill>
                      <a:srgbClr val="FFFFFF"/>
                    </a:solidFill>
                  </a:tcPr>
                </a:tc>
                <a:tc>
                  <a:txBody>
                    <a:bodyPr/>
                    <a:lstStyle/>
                    <a:p>
                      <a:pPr algn="r" fontAlgn="ctr"/>
                      <a:r>
                        <a:rPr lang="en-US" sz="1100" dirty="0">
                          <a:effectLst/>
                        </a:rPr>
                        <a:t>-0.003</a:t>
                      </a:r>
                    </a:p>
                  </a:txBody>
                  <a:tcPr anchor="ctr">
                    <a:lnL>
                      <a:noFill/>
                    </a:lnL>
                    <a:lnR>
                      <a:noFill/>
                    </a:lnR>
                    <a:lnT>
                      <a:noFill/>
                    </a:lnT>
                    <a:lnB>
                      <a:noFill/>
                    </a:lnB>
                    <a:solidFill>
                      <a:srgbClr val="FFFFFF"/>
                    </a:solidFill>
                  </a:tcPr>
                </a:tc>
                <a:tc>
                  <a:txBody>
                    <a:bodyPr/>
                    <a:lstStyle/>
                    <a:p>
                      <a:pPr algn="r" fontAlgn="ctr"/>
                      <a:r>
                        <a:rPr lang="en-US" sz="1100">
                          <a:effectLst/>
                        </a:rPr>
                        <a:t>0.001</a:t>
                      </a:r>
                    </a:p>
                  </a:txBody>
                  <a:tcPr anchor="ctr">
                    <a:lnL>
                      <a:noFill/>
                    </a:lnL>
                    <a:lnR>
                      <a:noFill/>
                    </a:lnR>
                    <a:lnT>
                      <a:noFill/>
                    </a:lnT>
                    <a:lnB>
                      <a:noFill/>
                    </a:lnB>
                    <a:solidFill>
                      <a:srgbClr val="FFFFFF"/>
                    </a:solidFill>
                  </a:tcPr>
                </a:tc>
                <a:extLst>
                  <a:ext uri="{0D108BD9-81ED-4DB2-BD59-A6C34878D82A}">
                    <a16:rowId xmlns:a16="http://schemas.microsoft.com/office/drawing/2014/main" val="10007"/>
                  </a:ext>
                </a:extLst>
              </a:tr>
              <a:tr h="318793">
                <a:tc>
                  <a:txBody>
                    <a:bodyPr/>
                    <a:lstStyle/>
                    <a:p>
                      <a:pPr algn="r" fontAlgn="ctr"/>
                      <a:r>
                        <a:rPr lang="en-US" sz="1100" b="1">
                          <a:effectLst/>
                        </a:rPr>
                        <a:t>C(group)[T.2016]</a:t>
                      </a:r>
                    </a:p>
                  </a:txBody>
                  <a:tcPr anchor="ctr">
                    <a:lnL>
                      <a:noFill/>
                    </a:lnL>
                    <a:lnR>
                      <a:noFill/>
                    </a:lnR>
                    <a:lnT>
                      <a:noFill/>
                    </a:lnT>
                    <a:lnB>
                      <a:noFill/>
                    </a:lnB>
                    <a:solidFill>
                      <a:srgbClr val="F5F5F5"/>
                    </a:solidFill>
                  </a:tcPr>
                </a:tc>
                <a:tc>
                  <a:txBody>
                    <a:bodyPr/>
                    <a:lstStyle/>
                    <a:p>
                      <a:pPr algn="r" fontAlgn="ctr"/>
                      <a:r>
                        <a:rPr lang="en-US" sz="1100">
                          <a:effectLst/>
                        </a:rPr>
                        <a:t>-0.0006</a:t>
                      </a:r>
                    </a:p>
                  </a:txBody>
                  <a:tcPr anchor="ctr">
                    <a:lnL>
                      <a:noFill/>
                    </a:lnL>
                    <a:lnR>
                      <a:noFill/>
                    </a:lnR>
                    <a:lnT>
                      <a:noFill/>
                    </a:lnT>
                    <a:lnB>
                      <a:noFill/>
                    </a:lnB>
                    <a:solidFill>
                      <a:srgbClr val="F5F5F5"/>
                    </a:solidFill>
                  </a:tcPr>
                </a:tc>
                <a:tc>
                  <a:txBody>
                    <a:bodyPr/>
                    <a:lstStyle/>
                    <a:p>
                      <a:pPr algn="r" fontAlgn="ctr"/>
                      <a:r>
                        <a:rPr lang="en-US" sz="1100" dirty="0">
                          <a:effectLst/>
                        </a:rPr>
                        <a:t>0.001</a:t>
                      </a:r>
                    </a:p>
                  </a:txBody>
                  <a:tcPr anchor="ctr">
                    <a:lnL>
                      <a:noFill/>
                    </a:lnL>
                    <a:lnR>
                      <a:noFill/>
                    </a:lnR>
                    <a:lnT>
                      <a:noFill/>
                    </a:lnT>
                    <a:lnB>
                      <a:noFill/>
                    </a:lnB>
                    <a:solidFill>
                      <a:srgbClr val="F5F5F5"/>
                    </a:solidFill>
                  </a:tcPr>
                </a:tc>
                <a:tc>
                  <a:txBody>
                    <a:bodyPr/>
                    <a:lstStyle/>
                    <a:p>
                      <a:pPr algn="r" fontAlgn="ctr"/>
                      <a:r>
                        <a:rPr lang="en-US" sz="1100">
                          <a:effectLst/>
                        </a:rPr>
                        <a:t>-0.631</a:t>
                      </a:r>
                    </a:p>
                  </a:txBody>
                  <a:tcPr anchor="ctr">
                    <a:lnL>
                      <a:noFill/>
                    </a:lnL>
                    <a:lnR>
                      <a:noFill/>
                    </a:lnR>
                    <a:lnT>
                      <a:noFill/>
                    </a:lnT>
                    <a:lnB>
                      <a:noFill/>
                    </a:lnB>
                    <a:solidFill>
                      <a:srgbClr val="F5F5F5"/>
                    </a:solidFill>
                  </a:tcPr>
                </a:tc>
                <a:tc>
                  <a:txBody>
                    <a:bodyPr/>
                    <a:lstStyle/>
                    <a:p>
                      <a:pPr algn="r" fontAlgn="ctr"/>
                      <a:r>
                        <a:rPr lang="en-US" sz="1100">
                          <a:effectLst/>
                        </a:rPr>
                        <a:t>0.528</a:t>
                      </a:r>
                    </a:p>
                  </a:txBody>
                  <a:tcPr anchor="ctr">
                    <a:lnL>
                      <a:noFill/>
                    </a:lnL>
                    <a:lnR>
                      <a:noFill/>
                    </a:lnR>
                    <a:lnT>
                      <a:noFill/>
                    </a:lnT>
                    <a:lnB>
                      <a:noFill/>
                    </a:lnB>
                    <a:solidFill>
                      <a:srgbClr val="F5F5F5"/>
                    </a:solidFill>
                  </a:tcPr>
                </a:tc>
                <a:tc>
                  <a:txBody>
                    <a:bodyPr/>
                    <a:lstStyle/>
                    <a:p>
                      <a:pPr algn="r" fontAlgn="ctr"/>
                      <a:r>
                        <a:rPr lang="en-US" sz="1100" dirty="0">
                          <a:effectLst/>
                        </a:rPr>
                        <a:t>-0.002</a:t>
                      </a:r>
                    </a:p>
                  </a:txBody>
                  <a:tcPr anchor="ctr">
                    <a:lnL>
                      <a:noFill/>
                    </a:lnL>
                    <a:lnR>
                      <a:noFill/>
                    </a:lnR>
                    <a:lnT>
                      <a:noFill/>
                    </a:lnT>
                    <a:lnB>
                      <a:noFill/>
                    </a:lnB>
                    <a:solidFill>
                      <a:srgbClr val="F5F5F5"/>
                    </a:solidFill>
                  </a:tcPr>
                </a:tc>
                <a:tc>
                  <a:txBody>
                    <a:bodyPr/>
                    <a:lstStyle/>
                    <a:p>
                      <a:pPr algn="r" fontAlgn="ctr"/>
                      <a:r>
                        <a:rPr lang="en-US" sz="1100">
                          <a:effectLst/>
                        </a:rPr>
                        <a:t>0.001</a:t>
                      </a:r>
                    </a:p>
                  </a:txBody>
                  <a:tcPr anchor="ctr">
                    <a:lnL>
                      <a:noFill/>
                    </a:lnL>
                    <a:lnR>
                      <a:noFill/>
                    </a:lnR>
                    <a:lnT>
                      <a:noFill/>
                    </a:lnT>
                    <a:lnB>
                      <a:noFill/>
                    </a:lnB>
                    <a:solidFill>
                      <a:srgbClr val="F5F5F5"/>
                    </a:solidFill>
                  </a:tcPr>
                </a:tc>
                <a:extLst>
                  <a:ext uri="{0D108BD9-81ED-4DB2-BD59-A6C34878D82A}">
                    <a16:rowId xmlns:a16="http://schemas.microsoft.com/office/drawing/2014/main" val="10008"/>
                  </a:ext>
                </a:extLst>
              </a:tr>
              <a:tr h="318793">
                <a:tc>
                  <a:txBody>
                    <a:bodyPr/>
                    <a:lstStyle/>
                    <a:p>
                      <a:pPr algn="r" fontAlgn="ctr"/>
                      <a:r>
                        <a:rPr lang="en-US" sz="1100" b="1">
                          <a:effectLst/>
                        </a:rPr>
                        <a:t>C(group)[T.2017]</a:t>
                      </a:r>
                    </a:p>
                  </a:txBody>
                  <a:tcPr anchor="ctr">
                    <a:lnL>
                      <a:noFill/>
                    </a:lnL>
                    <a:lnR>
                      <a:noFill/>
                    </a:lnR>
                    <a:lnT>
                      <a:noFill/>
                    </a:lnT>
                    <a:lnB>
                      <a:noFill/>
                    </a:lnB>
                    <a:solidFill>
                      <a:srgbClr val="FFFFFF"/>
                    </a:solidFill>
                  </a:tcPr>
                </a:tc>
                <a:tc>
                  <a:txBody>
                    <a:bodyPr/>
                    <a:lstStyle/>
                    <a:p>
                      <a:pPr algn="r" fontAlgn="ctr"/>
                      <a:r>
                        <a:rPr lang="en-US" sz="1100">
                          <a:effectLst/>
                        </a:rPr>
                        <a:t>-0.0003</a:t>
                      </a:r>
                    </a:p>
                  </a:txBody>
                  <a:tcPr anchor="ctr">
                    <a:lnL>
                      <a:noFill/>
                    </a:lnL>
                    <a:lnR>
                      <a:noFill/>
                    </a:lnR>
                    <a:lnT>
                      <a:noFill/>
                    </a:lnT>
                    <a:lnB>
                      <a:noFill/>
                    </a:lnB>
                    <a:solidFill>
                      <a:srgbClr val="FFFFFF"/>
                    </a:solidFill>
                  </a:tcPr>
                </a:tc>
                <a:tc>
                  <a:txBody>
                    <a:bodyPr/>
                    <a:lstStyle/>
                    <a:p>
                      <a:pPr algn="r" fontAlgn="ctr"/>
                      <a:r>
                        <a:rPr lang="en-US" sz="1100" dirty="0">
                          <a:effectLst/>
                        </a:rPr>
                        <a:t>0.001</a:t>
                      </a:r>
                    </a:p>
                  </a:txBody>
                  <a:tcPr anchor="ctr">
                    <a:lnL>
                      <a:noFill/>
                    </a:lnL>
                    <a:lnR>
                      <a:noFill/>
                    </a:lnR>
                    <a:lnT>
                      <a:noFill/>
                    </a:lnT>
                    <a:lnB>
                      <a:noFill/>
                    </a:lnB>
                    <a:solidFill>
                      <a:srgbClr val="FFFFFF"/>
                    </a:solidFill>
                  </a:tcPr>
                </a:tc>
                <a:tc>
                  <a:txBody>
                    <a:bodyPr/>
                    <a:lstStyle/>
                    <a:p>
                      <a:pPr algn="r" fontAlgn="ctr"/>
                      <a:r>
                        <a:rPr lang="en-US" sz="1100">
                          <a:effectLst/>
                        </a:rPr>
                        <a:t>-0.286</a:t>
                      </a:r>
                    </a:p>
                  </a:txBody>
                  <a:tcPr anchor="ctr">
                    <a:lnL>
                      <a:noFill/>
                    </a:lnL>
                    <a:lnR>
                      <a:noFill/>
                    </a:lnR>
                    <a:lnT>
                      <a:noFill/>
                    </a:lnT>
                    <a:lnB>
                      <a:noFill/>
                    </a:lnB>
                    <a:solidFill>
                      <a:srgbClr val="FFFFFF"/>
                    </a:solidFill>
                  </a:tcPr>
                </a:tc>
                <a:tc>
                  <a:txBody>
                    <a:bodyPr/>
                    <a:lstStyle/>
                    <a:p>
                      <a:pPr algn="r" fontAlgn="ctr"/>
                      <a:r>
                        <a:rPr lang="en-US" sz="1100" dirty="0">
                          <a:effectLst/>
                        </a:rPr>
                        <a:t>0.775</a:t>
                      </a:r>
                    </a:p>
                  </a:txBody>
                  <a:tcPr anchor="ctr">
                    <a:lnL>
                      <a:noFill/>
                    </a:lnL>
                    <a:lnR>
                      <a:noFill/>
                    </a:lnR>
                    <a:lnT>
                      <a:noFill/>
                    </a:lnT>
                    <a:lnB>
                      <a:noFill/>
                    </a:lnB>
                    <a:solidFill>
                      <a:srgbClr val="FFFFFF"/>
                    </a:solidFill>
                  </a:tcPr>
                </a:tc>
                <a:tc>
                  <a:txBody>
                    <a:bodyPr/>
                    <a:lstStyle/>
                    <a:p>
                      <a:pPr algn="r" fontAlgn="ctr"/>
                      <a:r>
                        <a:rPr lang="en-US" sz="1100">
                          <a:effectLst/>
                        </a:rPr>
                        <a:t>-0.002</a:t>
                      </a:r>
                    </a:p>
                  </a:txBody>
                  <a:tcPr anchor="ctr">
                    <a:lnL>
                      <a:noFill/>
                    </a:lnL>
                    <a:lnR>
                      <a:noFill/>
                    </a:lnR>
                    <a:lnT>
                      <a:noFill/>
                    </a:lnT>
                    <a:lnB>
                      <a:noFill/>
                    </a:lnB>
                    <a:solidFill>
                      <a:srgbClr val="FFFFFF"/>
                    </a:solidFill>
                  </a:tcPr>
                </a:tc>
                <a:tc>
                  <a:txBody>
                    <a:bodyPr/>
                    <a:lstStyle/>
                    <a:p>
                      <a:pPr algn="r" fontAlgn="ctr"/>
                      <a:r>
                        <a:rPr lang="en-US" sz="1100" dirty="0">
                          <a:effectLst/>
                        </a:rPr>
                        <a:t>0.002</a:t>
                      </a:r>
                    </a:p>
                  </a:txBody>
                  <a:tcPr anchor="ctr">
                    <a:lnL>
                      <a:noFill/>
                    </a:lnL>
                    <a:lnR>
                      <a:noFill/>
                    </a:lnR>
                    <a:lnT>
                      <a:noFill/>
                    </a:lnT>
                    <a:lnB>
                      <a:noFill/>
                    </a:lnB>
                    <a:solidFill>
                      <a:srgbClr val="FFFFFF"/>
                    </a:solidFill>
                  </a:tcPr>
                </a:tc>
                <a:extLst>
                  <a:ext uri="{0D108BD9-81ED-4DB2-BD59-A6C34878D82A}">
                    <a16:rowId xmlns:a16="http://schemas.microsoft.com/office/drawing/2014/main" val="10009"/>
                  </a:ext>
                </a:extLst>
              </a:tr>
            </a:tbl>
          </a:graphicData>
        </a:graphic>
      </p:graphicFrame>
      <p:sp>
        <p:nvSpPr>
          <p:cNvPr id="7" name="Rectangle 2"/>
          <p:cNvSpPr>
            <a:spLocks noChangeArrowheads="1"/>
          </p:cNvSpPr>
          <p:nvPr/>
        </p:nvSpPr>
        <p:spPr bwMode="auto">
          <a:xfrm>
            <a:off x="566738" y="2597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TextBox 2"/>
          <p:cNvSpPr txBox="1"/>
          <p:nvPr/>
        </p:nvSpPr>
        <p:spPr>
          <a:xfrm>
            <a:off x="683568" y="99958"/>
            <a:ext cx="3960440" cy="461665"/>
          </a:xfrm>
          <a:prstGeom prst="rect">
            <a:avLst/>
          </a:prstGeom>
          <a:noFill/>
        </p:spPr>
        <p:txBody>
          <a:bodyPr wrap="square" rtlCol="0">
            <a:spAutoFit/>
          </a:bodyPr>
          <a:lstStyle/>
          <a:p>
            <a:r>
              <a:rPr lang="en-US" sz="2400" b="1" dirty="0"/>
              <a:t>ANOVA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55526"/>
            <a:ext cx="8175704" cy="493395"/>
          </a:xfrm>
        </p:spPr>
        <p:txBody>
          <a:bodyPr>
            <a:normAutofit/>
          </a:bodyPr>
          <a:lstStyle/>
          <a:p>
            <a:r>
              <a:rPr lang="en-US" sz="1800" b="0" i="1" dirty="0"/>
              <a:t>           Calculation of Sample Means</a:t>
            </a:r>
          </a:p>
        </p:txBody>
      </p:sp>
      <mc:AlternateContent xmlns:mc="http://schemas.openxmlformats.org/markup-compatibility/2006">
        <mc:Choice xmlns:a14="http://schemas.microsoft.com/office/drawing/2010/main" Requires="a14">
          <p:sp>
            <p:nvSpPr>
              <p:cNvPr id="5" name="TextBox 4">
                <a:extLst/>
              </p:cNvPr>
              <p:cNvSpPr txBox="1"/>
              <p:nvPr/>
            </p:nvSpPr>
            <p:spPr>
              <a:xfrm>
                <a:off x="677439" y="1059931"/>
                <a:ext cx="7992888" cy="3780458"/>
              </a:xfrm>
              <a:prstGeom prst="rect">
                <a:avLst/>
              </a:prstGeom>
              <a:noFill/>
            </p:spPr>
            <p:txBody>
              <a:bodyPr wrap="square" rtlCol="0">
                <a:spAutoFit/>
              </a:bodyPr>
              <a:lstStyle/>
              <a:p>
                <a:pPr>
                  <a:lnSpc>
                    <a:spcPct val="150000"/>
                  </a:lnSpc>
                </a:pPr>
                <a14:m>
                  <m:oMath xmlns:m="http://schemas.openxmlformats.org/officeDocument/2006/math">
                    <m:acc>
                      <m:accPr>
                        <m:chr m:val="̂"/>
                        <m:ctrlPr>
                          <a:rPr lang="en-HK" i="1">
                            <a:latin typeface="Cambria Math" panose="02040503050406030204" pitchFamily="18" charset="0"/>
                          </a:rPr>
                        </m:ctrlPr>
                      </m:accPr>
                      <m:e>
                        <m:sSub>
                          <m:sSubPr>
                            <m:ctrlPr>
                              <a:rPr lang="en-HK" i="1">
                                <a:latin typeface="Cambria Math" panose="02040503050406030204" pitchFamily="18" charset="0"/>
                              </a:rPr>
                            </m:ctrlPr>
                          </m:sSubPr>
                          <m:e>
                            <m:r>
                              <a:rPr lang="en-HK" i="1">
                                <a:latin typeface="Cambria Math" panose="02040503050406030204" pitchFamily="18" charset="0"/>
                                <a:ea typeface="Cambria Math" panose="02040503050406030204" pitchFamily="18" charset="0"/>
                              </a:rPr>
                              <m:t>𝜇</m:t>
                            </m:r>
                          </m:e>
                          <m:sub>
                            <m:r>
                              <a:rPr lang="en-HK" i="1">
                                <a:latin typeface="Cambria Math" panose="02040503050406030204" pitchFamily="18" charset="0"/>
                              </a:rPr>
                              <m:t>1</m:t>
                            </m:r>
                          </m:sub>
                        </m:sSub>
                      </m:e>
                    </m:acc>
                  </m:oMath>
                </a14:m>
                <a:r>
                  <a:rPr lang="en-HK" dirty="0"/>
                  <a:t> = 0.0010</a:t>
                </a:r>
              </a:p>
              <a:p>
                <a:pPr>
                  <a:lnSpc>
                    <a:spcPct val="150000"/>
                  </a:lnSpc>
                </a:pPr>
                <a14:m>
                  <m:oMath xmlns:m="http://schemas.openxmlformats.org/officeDocument/2006/math">
                    <m:acc>
                      <m:accPr>
                        <m:chr m:val="̂"/>
                        <m:ctrlPr>
                          <a:rPr lang="en-HK" i="1">
                            <a:latin typeface="Cambria Math" panose="02040503050406030204" pitchFamily="18" charset="0"/>
                          </a:rPr>
                        </m:ctrlPr>
                      </m:accPr>
                      <m:e>
                        <m:sSub>
                          <m:sSubPr>
                            <m:ctrlPr>
                              <a:rPr lang="en-HK" i="1">
                                <a:latin typeface="Cambria Math" panose="02040503050406030204" pitchFamily="18" charset="0"/>
                              </a:rPr>
                            </m:ctrlPr>
                          </m:sSubPr>
                          <m:e>
                            <m:r>
                              <a:rPr lang="en-HK" i="1">
                                <a:latin typeface="Cambria Math" panose="02040503050406030204" pitchFamily="18" charset="0"/>
                                <a:ea typeface="Cambria Math" panose="02040503050406030204" pitchFamily="18" charset="0"/>
                              </a:rPr>
                              <m:t>𝜇</m:t>
                            </m:r>
                          </m:e>
                          <m:sub>
                            <m:r>
                              <a:rPr lang="en-HK" b="0" i="1" smtClean="0">
                                <a:latin typeface="Cambria Math" panose="02040503050406030204" pitchFamily="18" charset="0"/>
                                <a:ea typeface="Cambria Math" panose="02040503050406030204" pitchFamily="18" charset="0"/>
                              </a:rPr>
                              <m:t>2</m:t>
                            </m:r>
                          </m:sub>
                        </m:sSub>
                      </m:e>
                    </m:acc>
                  </m:oMath>
                </a14:m>
                <a:r>
                  <a:rPr lang="en-HK" dirty="0"/>
                  <a:t> = 0.0010 -0.0004 = 0.0006</a:t>
                </a:r>
              </a:p>
              <a:p>
                <a:pPr>
                  <a:lnSpc>
                    <a:spcPct val="150000"/>
                  </a:lnSpc>
                </a:pPr>
                <a14:m>
                  <m:oMath xmlns:m="http://schemas.openxmlformats.org/officeDocument/2006/math">
                    <m:acc>
                      <m:accPr>
                        <m:chr m:val="̂"/>
                        <m:ctrlPr>
                          <a:rPr lang="en-HK" i="1">
                            <a:latin typeface="Cambria Math" panose="02040503050406030204" pitchFamily="18" charset="0"/>
                          </a:rPr>
                        </m:ctrlPr>
                      </m:accPr>
                      <m:e>
                        <m:sSub>
                          <m:sSubPr>
                            <m:ctrlPr>
                              <a:rPr lang="en-HK" i="1">
                                <a:latin typeface="Cambria Math" panose="02040503050406030204" pitchFamily="18" charset="0"/>
                              </a:rPr>
                            </m:ctrlPr>
                          </m:sSubPr>
                          <m:e>
                            <m:r>
                              <a:rPr lang="en-HK" i="1">
                                <a:latin typeface="Cambria Math" panose="02040503050406030204" pitchFamily="18" charset="0"/>
                                <a:ea typeface="Cambria Math" panose="02040503050406030204" pitchFamily="18" charset="0"/>
                              </a:rPr>
                              <m:t>𝜇</m:t>
                            </m:r>
                          </m:e>
                          <m:sub>
                            <m:r>
                              <a:rPr lang="en-HK" b="0" i="1" smtClean="0">
                                <a:latin typeface="Cambria Math" panose="02040503050406030204" pitchFamily="18" charset="0"/>
                                <a:ea typeface="Cambria Math" panose="02040503050406030204" pitchFamily="18" charset="0"/>
                              </a:rPr>
                              <m:t>3</m:t>
                            </m:r>
                          </m:sub>
                        </m:sSub>
                      </m:e>
                    </m:acc>
                  </m:oMath>
                </a14:m>
                <a:r>
                  <a:rPr lang="en-HK" dirty="0"/>
                  <a:t> = 0.0010 -0.0009 = 0.0001</a:t>
                </a:r>
              </a:p>
              <a:p>
                <a:pPr>
                  <a:lnSpc>
                    <a:spcPct val="150000"/>
                  </a:lnSpc>
                </a:pPr>
                <a14:m>
                  <m:oMath xmlns:m="http://schemas.openxmlformats.org/officeDocument/2006/math">
                    <m:acc>
                      <m:accPr>
                        <m:chr m:val="̂"/>
                        <m:ctrlPr>
                          <a:rPr lang="en-HK" i="1">
                            <a:latin typeface="Cambria Math" panose="02040503050406030204" pitchFamily="18" charset="0"/>
                          </a:rPr>
                        </m:ctrlPr>
                      </m:accPr>
                      <m:e>
                        <m:sSub>
                          <m:sSubPr>
                            <m:ctrlPr>
                              <a:rPr lang="en-HK" i="1">
                                <a:latin typeface="Cambria Math" panose="02040503050406030204" pitchFamily="18" charset="0"/>
                              </a:rPr>
                            </m:ctrlPr>
                          </m:sSubPr>
                          <m:e>
                            <m:r>
                              <a:rPr lang="en-HK" i="1">
                                <a:latin typeface="Cambria Math" panose="02040503050406030204" pitchFamily="18" charset="0"/>
                                <a:ea typeface="Cambria Math" panose="02040503050406030204" pitchFamily="18" charset="0"/>
                              </a:rPr>
                              <m:t>𝜇</m:t>
                            </m:r>
                          </m:e>
                          <m:sub>
                            <m:r>
                              <a:rPr lang="en-HK" b="0" i="1" smtClean="0">
                                <a:latin typeface="Cambria Math" panose="02040503050406030204" pitchFamily="18" charset="0"/>
                                <a:ea typeface="Cambria Math" panose="02040503050406030204" pitchFamily="18" charset="0"/>
                              </a:rPr>
                              <m:t>4</m:t>
                            </m:r>
                          </m:sub>
                        </m:sSub>
                      </m:e>
                    </m:acc>
                  </m:oMath>
                </a14:m>
                <a:r>
                  <a:rPr lang="en-HK" dirty="0"/>
                  <a:t> = 0.0010 -0.0004 = 0.0006	</a:t>
                </a:r>
              </a:p>
              <a:p>
                <a:pPr>
                  <a:lnSpc>
                    <a:spcPct val="150000"/>
                  </a:lnSpc>
                </a:pPr>
                <a14:m>
                  <m:oMath xmlns:m="http://schemas.openxmlformats.org/officeDocument/2006/math">
                    <m:acc>
                      <m:accPr>
                        <m:chr m:val="̂"/>
                        <m:ctrlPr>
                          <a:rPr lang="en-HK" i="1">
                            <a:latin typeface="Cambria Math" panose="02040503050406030204" pitchFamily="18" charset="0"/>
                          </a:rPr>
                        </m:ctrlPr>
                      </m:accPr>
                      <m:e>
                        <m:sSub>
                          <m:sSubPr>
                            <m:ctrlPr>
                              <a:rPr lang="en-HK" i="1">
                                <a:latin typeface="Cambria Math" panose="02040503050406030204" pitchFamily="18" charset="0"/>
                              </a:rPr>
                            </m:ctrlPr>
                          </m:sSubPr>
                          <m:e>
                            <m:r>
                              <a:rPr lang="en-HK" i="1">
                                <a:latin typeface="Cambria Math" panose="02040503050406030204" pitchFamily="18" charset="0"/>
                                <a:ea typeface="Cambria Math" panose="02040503050406030204" pitchFamily="18" charset="0"/>
                              </a:rPr>
                              <m:t>𝜇</m:t>
                            </m:r>
                          </m:e>
                          <m:sub>
                            <m:r>
                              <a:rPr lang="en-HK" b="0" i="1" smtClean="0">
                                <a:latin typeface="Cambria Math" panose="02040503050406030204" pitchFamily="18" charset="0"/>
                                <a:ea typeface="Cambria Math" panose="02040503050406030204" pitchFamily="18" charset="0"/>
                              </a:rPr>
                              <m:t>5</m:t>
                            </m:r>
                          </m:sub>
                        </m:sSub>
                      </m:e>
                    </m:acc>
                  </m:oMath>
                </a14:m>
                <a:r>
                  <a:rPr lang="en-HK" dirty="0"/>
                  <a:t> = 0.0010 +7.022e-05 = 0.00107022</a:t>
                </a:r>
              </a:p>
              <a:p>
                <a:pPr>
                  <a:lnSpc>
                    <a:spcPct val="150000"/>
                  </a:lnSpc>
                </a:pPr>
                <a14:m>
                  <m:oMath xmlns:m="http://schemas.openxmlformats.org/officeDocument/2006/math">
                    <m:acc>
                      <m:accPr>
                        <m:chr m:val="̂"/>
                        <m:ctrlPr>
                          <a:rPr lang="en-HK" i="1">
                            <a:latin typeface="Cambria Math" panose="02040503050406030204" pitchFamily="18" charset="0"/>
                          </a:rPr>
                        </m:ctrlPr>
                      </m:accPr>
                      <m:e>
                        <m:sSub>
                          <m:sSubPr>
                            <m:ctrlPr>
                              <a:rPr lang="en-HK" i="1">
                                <a:latin typeface="Cambria Math" panose="02040503050406030204" pitchFamily="18" charset="0"/>
                              </a:rPr>
                            </m:ctrlPr>
                          </m:sSubPr>
                          <m:e>
                            <m:r>
                              <a:rPr lang="en-HK" i="1">
                                <a:latin typeface="Cambria Math" panose="02040503050406030204" pitchFamily="18" charset="0"/>
                                <a:ea typeface="Cambria Math" panose="02040503050406030204" pitchFamily="18" charset="0"/>
                              </a:rPr>
                              <m:t>𝜇</m:t>
                            </m:r>
                          </m:e>
                          <m:sub>
                            <m:r>
                              <a:rPr lang="en-HK" b="0" i="1" smtClean="0">
                                <a:latin typeface="Cambria Math" panose="02040503050406030204" pitchFamily="18" charset="0"/>
                                <a:ea typeface="Cambria Math" panose="02040503050406030204" pitchFamily="18" charset="0"/>
                              </a:rPr>
                              <m:t>6</m:t>
                            </m:r>
                          </m:sub>
                        </m:sSub>
                      </m:e>
                    </m:acc>
                  </m:oMath>
                </a14:m>
                <a:r>
                  <a:rPr lang="en-HK" dirty="0"/>
                  <a:t> = 0.0010 -0.0005 = 0.0005</a:t>
                </a:r>
              </a:p>
              <a:p>
                <a:pPr>
                  <a:lnSpc>
                    <a:spcPct val="150000"/>
                  </a:lnSpc>
                </a:pPr>
                <a14:m>
                  <m:oMath xmlns:m="http://schemas.openxmlformats.org/officeDocument/2006/math">
                    <m:acc>
                      <m:accPr>
                        <m:chr m:val="̂"/>
                        <m:ctrlPr>
                          <a:rPr lang="en-HK" i="1">
                            <a:latin typeface="Cambria Math" panose="02040503050406030204" pitchFamily="18" charset="0"/>
                          </a:rPr>
                        </m:ctrlPr>
                      </m:accPr>
                      <m:e>
                        <m:sSub>
                          <m:sSubPr>
                            <m:ctrlPr>
                              <a:rPr lang="en-HK" i="1">
                                <a:latin typeface="Cambria Math" panose="02040503050406030204" pitchFamily="18" charset="0"/>
                              </a:rPr>
                            </m:ctrlPr>
                          </m:sSubPr>
                          <m:e>
                            <m:r>
                              <a:rPr lang="en-HK" i="1">
                                <a:latin typeface="Cambria Math" panose="02040503050406030204" pitchFamily="18" charset="0"/>
                                <a:ea typeface="Cambria Math" panose="02040503050406030204" pitchFamily="18" charset="0"/>
                              </a:rPr>
                              <m:t>𝜇</m:t>
                            </m:r>
                          </m:e>
                          <m:sub>
                            <m:r>
                              <a:rPr lang="en-HK" b="0" i="1" smtClean="0">
                                <a:latin typeface="Cambria Math" panose="02040503050406030204" pitchFamily="18" charset="0"/>
                                <a:ea typeface="Cambria Math" panose="02040503050406030204" pitchFamily="18" charset="0"/>
                              </a:rPr>
                              <m:t>7</m:t>
                            </m:r>
                          </m:sub>
                        </m:sSub>
                      </m:e>
                    </m:acc>
                  </m:oMath>
                </a14:m>
                <a:r>
                  <a:rPr lang="en-HK" dirty="0"/>
                  <a:t> = 0.0010 -0.0010 = 0.0000	</a:t>
                </a:r>
              </a:p>
              <a:p>
                <a:pPr>
                  <a:lnSpc>
                    <a:spcPct val="150000"/>
                  </a:lnSpc>
                </a:pPr>
                <a14:m>
                  <m:oMath xmlns:m="http://schemas.openxmlformats.org/officeDocument/2006/math">
                    <m:acc>
                      <m:accPr>
                        <m:chr m:val="̂"/>
                        <m:ctrlPr>
                          <a:rPr lang="en-HK" i="1">
                            <a:latin typeface="Cambria Math" panose="02040503050406030204" pitchFamily="18" charset="0"/>
                          </a:rPr>
                        </m:ctrlPr>
                      </m:accPr>
                      <m:e>
                        <m:sSub>
                          <m:sSubPr>
                            <m:ctrlPr>
                              <a:rPr lang="en-HK" i="1">
                                <a:latin typeface="Cambria Math" panose="02040503050406030204" pitchFamily="18" charset="0"/>
                              </a:rPr>
                            </m:ctrlPr>
                          </m:sSubPr>
                          <m:e>
                            <m:r>
                              <a:rPr lang="en-HK" i="1">
                                <a:latin typeface="Cambria Math" panose="02040503050406030204" pitchFamily="18" charset="0"/>
                                <a:ea typeface="Cambria Math" panose="02040503050406030204" pitchFamily="18" charset="0"/>
                              </a:rPr>
                              <m:t>𝜇</m:t>
                            </m:r>
                          </m:e>
                          <m:sub>
                            <m:r>
                              <a:rPr lang="en-HK" b="0" i="1" smtClean="0">
                                <a:latin typeface="Cambria Math" panose="02040503050406030204" pitchFamily="18" charset="0"/>
                                <a:ea typeface="Cambria Math" panose="02040503050406030204" pitchFamily="18" charset="0"/>
                              </a:rPr>
                              <m:t>8</m:t>
                            </m:r>
                          </m:sub>
                        </m:sSub>
                      </m:e>
                    </m:acc>
                  </m:oMath>
                </a14:m>
                <a:r>
                  <a:rPr lang="en-HK" dirty="0"/>
                  <a:t> = 0.0010 -0.0006 = 0.0004</a:t>
                </a:r>
              </a:p>
              <a:p>
                <a:pPr>
                  <a:lnSpc>
                    <a:spcPct val="150000"/>
                  </a:lnSpc>
                </a:pPr>
                <a14:m>
                  <m:oMath xmlns:m="http://schemas.openxmlformats.org/officeDocument/2006/math">
                    <m:acc>
                      <m:accPr>
                        <m:chr m:val="̂"/>
                        <m:ctrlPr>
                          <a:rPr lang="en-HK" i="1">
                            <a:latin typeface="Cambria Math" panose="02040503050406030204" pitchFamily="18" charset="0"/>
                          </a:rPr>
                        </m:ctrlPr>
                      </m:accPr>
                      <m:e>
                        <m:sSub>
                          <m:sSubPr>
                            <m:ctrlPr>
                              <a:rPr lang="en-HK" i="1">
                                <a:latin typeface="Cambria Math" panose="02040503050406030204" pitchFamily="18" charset="0"/>
                              </a:rPr>
                            </m:ctrlPr>
                          </m:sSubPr>
                          <m:e>
                            <m:r>
                              <a:rPr lang="en-HK" i="1">
                                <a:latin typeface="Cambria Math" panose="02040503050406030204" pitchFamily="18" charset="0"/>
                                <a:ea typeface="Cambria Math" panose="02040503050406030204" pitchFamily="18" charset="0"/>
                              </a:rPr>
                              <m:t>𝜇</m:t>
                            </m:r>
                          </m:e>
                          <m:sub>
                            <m:r>
                              <a:rPr lang="en-HK" b="0" i="1" smtClean="0">
                                <a:latin typeface="Cambria Math" panose="02040503050406030204" pitchFamily="18" charset="0"/>
                                <a:ea typeface="Cambria Math" panose="02040503050406030204" pitchFamily="18" charset="0"/>
                              </a:rPr>
                              <m:t>9</m:t>
                            </m:r>
                          </m:sub>
                        </m:sSub>
                      </m:e>
                    </m:acc>
                  </m:oMath>
                </a14:m>
                <a:r>
                  <a:rPr lang="en-HK" dirty="0"/>
                  <a:t> = 0.0010 -0.0003 = 0.0007	</a:t>
                </a:r>
              </a:p>
            </p:txBody>
          </p:sp>
        </mc:Choice>
        <mc:Fallback>
          <p:sp>
            <p:nvSpPr>
              <p:cNvPr id="5" name="TextBox 4">
                <a:extLst/>
              </p:cNvPr>
              <p:cNvSpPr txBox="1">
                <a:spLocks noRot="1" noChangeAspect="1" noMove="1" noResize="1" noEditPoints="1" noAdjustHandles="1" noChangeArrowheads="1" noChangeShapeType="1" noTextEdit="1"/>
              </p:cNvSpPr>
              <p:nvPr/>
            </p:nvSpPr>
            <p:spPr>
              <a:xfrm>
                <a:off x="677439" y="1059931"/>
                <a:ext cx="7992888" cy="3780458"/>
              </a:xfrm>
              <a:prstGeom prst="rect">
                <a:avLst/>
              </a:prstGeom>
              <a:blipFill>
                <a:blip r:embed="rId2"/>
                <a:stretch>
                  <a:fillRect b="-1672"/>
                </a:stretch>
              </a:blipFill>
            </p:spPr>
            <p:txBody>
              <a:bodyPr/>
              <a:lstStyle/>
              <a:p>
                <a:r>
                  <a:rPr lang="en-US">
                    <a:noFill/>
                  </a:rPr>
                  <a:t> </a:t>
                </a:r>
              </a:p>
            </p:txBody>
          </p:sp>
        </mc:Fallback>
      </mc:AlternateContent>
      <p:sp>
        <p:nvSpPr>
          <p:cNvPr id="3" name="TextBox 2"/>
          <p:cNvSpPr txBox="1"/>
          <p:nvPr/>
        </p:nvSpPr>
        <p:spPr>
          <a:xfrm>
            <a:off x="677439" y="105571"/>
            <a:ext cx="3240360" cy="461665"/>
          </a:xfrm>
          <a:prstGeom prst="rect">
            <a:avLst/>
          </a:prstGeom>
          <a:noFill/>
        </p:spPr>
        <p:txBody>
          <a:bodyPr wrap="square" rtlCol="0">
            <a:spAutoFit/>
          </a:bodyPr>
          <a:lstStyle/>
          <a:p>
            <a:r>
              <a:rPr lang="en-US" sz="2400" b="1" dirty="0"/>
              <a:t>ANOVA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wipe(down)">
                                      <p:cBhvr>
                                        <p:cTn id="13" dur="500"/>
                                        <p:tgtEl>
                                          <p:spTgt spid="5">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wipe(down)">
                                      <p:cBhvr>
                                        <p:cTn id="16" dur="500"/>
                                        <p:tgtEl>
                                          <p:spTgt spid="5">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wipe(down)">
                                      <p:cBhvr>
                                        <p:cTn id="19" dur="500"/>
                                        <p:tgtEl>
                                          <p:spTgt spid="5">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ipe(down)">
                                      <p:cBhvr>
                                        <p:cTn id="22" dur="500"/>
                                        <p:tgtEl>
                                          <p:spTgt spid="5">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wipe(down)">
                                      <p:cBhvr>
                                        <p:cTn id="25" dur="500"/>
                                        <p:tgtEl>
                                          <p:spTgt spid="5">
                                            <p:txEl>
                                              <p:pRg st="6" end="6"/>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wipe(down)">
                                      <p:cBhvr>
                                        <p:cTn id="28" dur="500"/>
                                        <p:tgtEl>
                                          <p:spTgt spid="5">
                                            <p:txEl>
                                              <p:pRg st="7" end="7"/>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wipe(down)">
                                      <p:cBhvr>
                                        <p:cTn id="31"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586626"/>
            <a:ext cx="8139644" cy="493395"/>
          </a:xfrm>
        </p:spPr>
        <p:txBody>
          <a:bodyPr>
            <a:normAutofit/>
          </a:bodyPr>
          <a:lstStyle/>
          <a:p>
            <a:r>
              <a:rPr lang="en-US" sz="1800" b="0" i="1" dirty="0"/>
              <a:t>Confidence Intervals for Model Parameters (alpha =0.01)</a:t>
            </a:r>
          </a:p>
        </p:txBody>
      </p:sp>
      <p:graphicFrame>
        <p:nvGraphicFramePr>
          <p:cNvPr id="3" name="Table 2"/>
          <p:cNvGraphicFramePr>
            <a:graphicFrameLocks noGrp="1"/>
          </p:cNvGraphicFramePr>
          <p:nvPr>
            <p:extLst>
              <p:ext uri="{D42A27DB-BD31-4B8C-83A1-F6EECF244321}">
                <p14:modId xmlns:p14="http://schemas.microsoft.com/office/powerpoint/2010/main" val="896775284"/>
              </p:ext>
            </p:extLst>
          </p:nvPr>
        </p:nvGraphicFramePr>
        <p:xfrm>
          <a:off x="762938" y="1203598"/>
          <a:ext cx="6071520" cy="3082696"/>
        </p:xfrm>
        <a:graphic>
          <a:graphicData uri="http://schemas.openxmlformats.org/drawingml/2006/table">
            <a:tbl>
              <a:tblPr/>
              <a:tblGrid>
                <a:gridCol w="2023840">
                  <a:extLst>
                    <a:ext uri="{9D8B030D-6E8A-4147-A177-3AD203B41FA5}">
                      <a16:colId xmlns:a16="http://schemas.microsoft.com/office/drawing/2014/main" val="20000"/>
                    </a:ext>
                  </a:extLst>
                </a:gridCol>
                <a:gridCol w="2023840">
                  <a:extLst>
                    <a:ext uri="{9D8B030D-6E8A-4147-A177-3AD203B41FA5}">
                      <a16:colId xmlns:a16="http://schemas.microsoft.com/office/drawing/2014/main" val="20001"/>
                    </a:ext>
                  </a:extLst>
                </a:gridCol>
                <a:gridCol w="2023840">
                  <a:extLst>
                    <a:ext uri="{9D8B030D-6E8A-4147-A177-3AD203B41FA5}">
                      <a16:colId xmlns:a16="http://schemas.microsoft.com/office/drawing/2014/main" val="20002"/>
                    </a:ext>
                  </a:extLst>
                </a:gridCol>
              </a:tblGrid>
              <a:tr h="359823">
                <a:tc>
                  <a:txBody>
                    <a:bodyPr/>
                    <a:lstStyle/>
                    <a:p>
                      <a:pPr algn="r" fontAlgn="ctr"/>
                      <a:br>
                        <a:rPr lang="en-US" sz="1200" b="1" dirty="0">
                          <a:effectLst/>
                        </a:rPr>
                      </a:br>
                      <a:endParaRPr lang="en-US" sz="1200" b="1" dirty="0">
                        <a:effectLst/>
                      </a:endParaRPr>
                    </a:p>
                  </a:txBody>
                  <a:tcPr anchor="ctr">
                    <a:lnL>
                      <a:noFill/>
                    </a:lnL>
                    <a:lnR>
                      <a:noFill/>
                    </a:lnR>
                    <a:lnT>
                      <a:noFill/>
                    </a:lnT>
                    <a:lnB>
                      <a:noFill/>
                    </a:lnB>
                    <a:solidFill>
                      <a:srgbClr val="F5F5F5"/>
                    </a:solidFill>
                  </a:tcPr>
                </a:tc>
                <a:tc>
                  <a:txBody>
                    <a:bodyPr/>
                    <a:lstStyle/>
                    <a:p>
                      <a:pPr algn="r" fontAlgn="ctr"/>
                      <a:r>
                        <a:rPr lang="en-US" sz="1200" b="1" dirty="0">
                          <a:effectLst/>
                        </a:rPr>
                        <a:t>[0.005</a:t>
                      </a:r>
                    </a:p>
                  </a:txBody>
                  <a:tcPr anchor="ctr">
                    <a:lnL>
                      <a:noFill/>
                    </a:lnL>
                    <a:lnR>
                      <a:noFill/>
                    </a:lnR>
                    <a:lnT>
                      <a:noFill/>
                    </a:lnT>
                    <a:lnB>
                      <a:noFill/>
                    </a:lnB>
                    <a:solidFill>
                      <a:srgbClr val="F5F5F5"/>
                    </a:solidFill>
                  </a:tcPr>
                </a:tc>
                <a:tc>
                  <a:txBody>
                    <a:bodyPr/>
                    <a:lstStyle/>
                    <a:p>
                      <a:pPr algn="r" fontAlgn="ctr"/>
                      <a:r>
                        <a:rPr lang="en-US" sz="1200" b="1" dirty="0">
                          <a:effectLst/>
                        </a:rPr>
                        <a:t>0.995]</a:t>
                      </a:r>
                    </a:p>
                  </a:txBody>
                  <a:tcPr anchor="ctr">
                    <a:lnL>
                      <a:noFill/>
                    </a:lnL>
                  </a:tcPr>
                </a:tc>
                <a:extLst>
                  <a:ext uri="{0D108BD9-81ED-4DB2-BD59-A6C34878D82A}">
                    <a16:rowId xmlns:a16="http://schemas.microsoft.com/office/drawing/2014/main" val="10000"/>
                  </a:ext>
                </a:extLst>
              </a:tr>
              <a:tr h="215894">
                <a:tc>
                  <a:txBody>
                    <a:bodyPr/>
                    <a:lstStyle/>
                    <a:p>
                      <a:pPr algn="r" fontAlgn="ctr"/>
                      <a:r>
                        <a:rPr lang="en-US" sz="1200" b="1">
                          <a:effectLst/>
                        </a:rPr>
                        <a:t>Intercept</a:t>
                      </a:r>
                    </a:p>
                  </a:txBody>
                  <a:tcPr anchor="ctr">
                    <a:lnL>
                      <a:noFill/>
                    </a:lnL>
                    <a:lnR>
                      <a:noFill/>
                    </a:lnR>
                    <a:lnT>
                      <a:noFill/>
                    </a:lnT>
                    <a:lnB>
                      <a:noFill/>
                    </a:lnB>
                    <a:solidFill>
                      <a:srgbClr val="FFFFFF"/>
                    </a:solidFill>
                  </a:tcPr>
                </a:tc>
                <a:tc>
                  <a:txBody>
                    <a:bodyPr/>
                    <a:lstStyle/>
                    <a:p>
                      <a:pPr algn="r" fontAlgn="ctr"/>
                      <a:r>
                        <a:rPr lang="en-US" sz="1200" dirty="0">
                          <a:effectLst/>
                        </a:rPr>
                        <a:t>-0.001</a:t>
                      </a:r>
                    </a:p>
                  </a:txBody>
                  <a:tcPr anchor="ctr">
                    <a:lnL>
                      <a:noFill/>
                    </a:lnL>
                    <a:lnR>
                      <a:noFill/>
                    </a:lnR>
                    <a:lnT>
                      <a:noFill/>
                    </a:lnT>
                    <a:lnB>
                      <a:noFill/>
                    </a:lnB>
                    <a:solidFill>
                      <a:srgbClr val="FFFFFF"/>
                    </a:solidFill>
                  </a:tcPr>
                </a:tc>
                <a:tc>
                  <a:txBody>
                    <a:bodyPr/>
                    <a:lstStyle/>
                    <a:p>
                      <a:pPr algn="r" fontAlgn="ctr"/>
                      <a:r>
                        <a:rPr lang="en-US" sz="1200">
                          <a:effectLst/>
                        </a:rPr>
                        <a:t>0.003</a:t>
                      </a:r>
                    </a:p>
                  </a:txBody>
                  <a:tcPr anchor="ctr">
                    <a:lnL>
                      <a:noFill/>
                    </a:lnL>
                    <a:lnR>
                      <a:noFill/>
                    </a:lnR>
                    <a:lnB>
                      <a:noFill/>
                    </a:lnB>
                    <a:solidFill>
                      <a:srgbClr val="FFFFFF"/>
                    </a:solidFill>
                  </a:tcPr>
                </a:tc>
                <a:extLst>
                  <a:ext uri="{0D108BD9-81ED-4DB2-BD59-A6C34878D82A}">
                    <a16:rowId xmlns:a16="http://schemas.microsoft.com/office/drawing/2014/main" val="10001"/>
                  </a:ext>
                </a:extLst>
              </a:tr>
              <a:tr h="293897">
                <a:tc>
                  <a:txBody>
                    <a:bodyPr/>
                    <a:lstStyle/>
                    <a:p>
                      <a:pPr algn="r" fontAlgn="ctr"/>
                      <a:r>
                        <a:rPr lang="en-US" sz="1200" b="1" dirty="0">
                          <a:effectLst/>
                        </a:rPr>
                        <a:t>C(group)[T.2010]</a:t>
                      </a:r>
                    </a:p>
                  </a:txBody>
                  <a:tcPr anchor="ctr">
                    <a:lnL>
                      <a:noFill/>
                    </a:lnL>
                    <a:lnR>
                      <a:noFill/>
                    </a:lnR>
                    <a:lnT>
                      <a:noFill/>
                    </a:lnT>
                    <a:lnB>
                      <a:noFill/>
                    </a:lnB>
                    <a:solidFill>
                      <a:srgbClr val="F5F5F5"/>
                    </a:solidFill>
                  </a:tcPr>
                </a:tc>
                <a:tc>
                  <a:txBody>
                    <a:bodyPr/>
                    <a:lstStyle/>
                    <a:p>
                      <a:pPr algn="r" fontAlgn="ctr"/>
                      <a:r>
                        <a:rPr lang="en-US" sz="1200" dirty="0">
                          <a:effectLst/>
                        </a:rPr>
                        <a:t>-0.003</a:t>
                      </a:r>
                    </a:p>
                  </a:txBody>
                  <a:tcPr anchor="ctr">
                    <a:lnL>
                      <a:noFill/>
                    </a:lnL>
                    <a:lnR>
                      <a:noFill/>
                    </a:lnR>
                    <a:lnT>
                      <a:noFill/>
                    </a:lnT>
                    <a:lnB>
                      <a:noFill/>
                    </a:lnB>
                    <a:solidFill>
                      <a:srgbClr val="F5F5F5"/>
                    </a:solidFill>
                  </a:tcPr>
                </a:tc>
                <a:tc>
                  <a:txBody>
                    <a:bodyPr/>
                    <a:lstStyle/>
                    <a:p>
                      <a:pPr algn="r" fontAlgn="ctr"/>
                      <a:r>
                        <a:rPr lang="en-US" sz="1200" dirty="0">
                          <a:effectLst/>
                        </a:rPr>
                        <a:t>0.002</a:t>
                      </a:r>
                    </a:p>
                  </a:txBody>
                  <a:tcPr anchor="ctr">
                    <a:lnL>
                      <a:noFill/>
                    </a:lnL>
                    <a:lnR>
                      <a:noFill/>
                    </a:lnR>
                    <a:lnT>
                      <a:noFill/>
                    </a:lnT>
                    <a:lnB>
                      <a:noFill/>
                    </a:lnB>
                    <a:solidFill>
                      <a:srgbClr val="F5F5F5"/>
                    </a:solidFill>
                  </a:tcPr>
                </a:tc>
                <a:extLst>
                  <a:ext uri="{0D108BD9-81ED-4DB2-BD59-A6C34878D82A}">
                    <a16:rowId xmlns:a16="http://schemas.microsoft.com/office/drawing/2014/main" val="10002"/>
                  </a:ext>
                </a:extLst>
              </a:tr>
              <a:tr h="293897">
                <a:tc>
                  <a:txBody>
                    <a:bodyPr/>
                    <a:lstStyle/>
                    <a:p>
                      <a:pPr algn="r" fontAlgn="ctr"/>
                      <a:r>
                        <a:rPr lang="en-US" sz="1200" b="1">
                          <a:effectLst/>
                        </a:rPr>
                        <a:t>C(group)[T.2011]</a:t>
                      </a:r>
                    </a:p>
                  </a:txBody>
                  <a:tcPr anchor="ctr">
                    <a:lnL>
                      <a:noFill/>
                    </a:lnL>
                    <a:lnR>
                      <a:noFill/>
                    </a:lnR>
                    <a:lnT>
                      <a:noFill/>
                    </a:lnT>
                    <a:lnB>
                      <a:noFill/>
                    </a:lnB>
                    <a:solidFill>
                      <a:srgbClr val="FFFFFF"/>
                    </a:solidFill>
                  </a:tcPr>
                </a:tc>
                <a:tc>
                  <a:txBody>
                    <a:bodyPr/>
                    <a:lstStyle/>
                    <a:p>
                      <a:pPr algn="r" fontAlgn="ctr"/>
                      <a:r>
                        <a:rPr lang="en-US" sz="1200">
                          <a:effectLst/>
                        </a:rPr>
                        <a:t>-0.003</a:t>
                      </a:r>
                    </a:p>
                  </a:txBody>
                  <a:tcPr anchor="ctr">
                    <a:lnL>
                      <a:noFill/>
                    </a:lnL>
                    <a:lnR>
                      <a:noFill/>
                    </a:lnR>
                    <a:lnT>
                      <a:noFill/>
                    </a:lnT>
                    <a:lnB>
                      <a:noFill/>
                    </a:lnB>
                    <a:solidFill>
                      <a:srgbClr val="FFFFFF"/>
                    </a:solidFill>
                  </a:tcPr>
                </a:tc>
                <a:tc>
                  <a:txBody>
                    <a:bodyPr/>
                    <a:lstStyle/>
                    <a:p>
                      <a:pPr algn="r" fontAlgn="ctr"/>
                      <a:r>
                        <a:rPr lang="en-US" sz="1200" dirty="0">
                          <a:effectLst/>
                        </a:rPr>
                        <a:t>0.002</a:t>
                      </a:r>
                    </a:p>
                  </a:txBody>
                  <a:tcPr anchor="ctr">
                    <a:lnL>
                      <a:noFill/>
                    </a:lnL>
                    <a:lnR>
                      <a:noFill/>
                    </a:lnR>
                    <a:lnT>
                      <a:noFill/>
                    </a:lnT>
                    <a:lnB>
                      <a:noFill/>
                    </a:lnB>
                    <a:solidFill>
                      <a:srgbClr val="FFFFFF"/>
                    </a:solidFill>
                  </a:tcPr>
                </a:tc>
                <a:extLst>
                  <a:ext uri="{0D108BD9-81ED-4DB2-BD59-A6C34878D82A}">
                    <a16:rowId xmlns:a16="http://schemas.microsoft.com/office/drawing/2014/main" val="10003"/>
                  </a:ext>
                </a:extLst>
              </a:tr>
              <a:tr h="293897">
                <a:tc>
                  <a:txBody>
                    <a:bodyPr/>
                    <a:lstStyle/>
                    <a:p>
                      <a:pPr algn="r" fontAlgn="ctr"/>
                      <a:r>
                        <a:rPr lang="en-US" sz="1200" b="1">
                          <a:effectLst/>
                        </a:rPr>
                        <a:t>C(group)[T.2012]</a:t>
                      </a:r>
                    </a:p>
                  </a:txBody>
                  <a:tcPr anchor="ctr">
                    <a:lnL>
                      <a:noFill/>
                    </a:lnL>
                    <a:lnR>
                      <a:noFill/>
                    </a:lnR>
                    <a:lnT>
                      <a:noFill/>
                    </a:lnT>
                    <a:lnB>
                      <a:noFill/>
                    </a:lnB>
                    <a:solidFill>
                      <a:srgbClr val="F5F5F5"/>
                    </a:solidFill>
                  </a:tcPr>
                </a:tc>
                <a:tc>
                  <a:txBody>
                    <a:bodyPr/>
                    <a:lstStyle/>
                    <a:p>
                      <a:pPr algn="r" fontAlgn="ctr"/>
                      <a:r>
                        <a:rPr lang="en-US" sz="1200" dirty="0">
                          <a:effectLst/>
                        </a:rPr>
                        <a:t>-0.003</a:t>
                      </a:r>
                    </a:p>
                  </a:txBody>
                  <a:tcPr anchor="ctr">
                    <a:lnL>
                      <a:noFill/>
                    </a:lnL>
                    <a:lnR>
                      <a:noFill/>
                    </a:lnR>
                    <a:lnT>
                      <a:noFill/>
                    </a:lnT>
                    <a:lnB>
                      <a:noFill/>
                    </a:lnB>
                    <a:solidFill>
                      <a:srgbClr val="F5F5F5"/>
                    </a:solidFill>
                  </a:tcPr>
                </a:tc>
                <a:tc>
                  <a:txBody>
                    <a:bodyPr/>
                    <a:lstStyle/>
                    <a:p>
                      <a:pPr algn="r" fontAlgn="ctr"/>
                      <a:r>
                        <a:rPr lang="en-US" sz="1200">
                          <a:effectLst/>
                        </a:rPr>
                        <a:t>0.002</a:t>
                      </a:r>
                    </a:p>
                  </a:txBody>
                  <a:tcPr anchor="ctr">
                    <a:lnL>
                      <a:noFill/>
                    </a:lnL>
                    <a:lnR>
                      <a:noFill/>
                    </a:lnR>
                    <a:lnT>
                      <a:noFill/>
                    </a:lnT>
                    <a:lnB>
                      <a:noFill/>
                    </a:lnB>
                    <a:solidFill>
                      <a:srgbClr val="F5F5F5"/>
                    </a:solidFill>
                  </a:tcPr>
                </a:tc>
                <a:extLst>
                  <a:ext uri="{0D108BD9-81ED-4DB2-BD59-A6C34878D82A}">
                    <a16:rowId xmlns:a16="http://schemas.microsoft.com/office/drawing/2014/main" val="10004"/>
                  </a:ext>
                </a:extLst>
              </a:tr>
              <a:tr h="293897">
                <a:tc>
                  <a:txBody>
                    <a:bodyPr/>
                    <a:lstStyle/>
                    <a:p>
                      <a:pPr algn="r" fontAlgn="ctr"/>
                      <a:r>
                        <a:rPr lang="en-US" sz="1200" b="1">
                          <a:effectLst/>
                        </a:rPr>
                        <a:t>C(group)[T.2013]</a:t>
                      </a:r>
                    </a:p>
                  </a:txBody>
                  <a:tcPr anchor="ctr">
                    <a:lnL>
                      <a:noFill/>
                    </a:lnL>
                    <a:lnR>
                      <a:noFill/>
                    </a:lnR>
                    <a:lnT>
                      <a:noFill/>
                    </a:lnT>
                    <a:lnB>
                      <a:noFill/>
                    </a:lnB>
                    <a:solidFill>
                      <a:srgbClr val="FFFFFF"/>
                    </a:solidFill>
                  </a:tcPr>
                </a:tc>
                <a:tc>
                  <a:txBody>
                    <a:bodyPr/>
                    <a:lstStyle/>
                    <a:p>
                      <a:pPr algn="r" fontAlgn="ctr"/>
                      <a:r>
                        <a:rPr lang="en-US" sz="1200">
                          <a:effectLst/>
                        </a:rPr>
                        <a:t>-0.002</a:t>
                      </a:r>
                    </a:p>
                  </a:txBody>
                  <a:tcPr anchor="ctr">
                    <a:lnL>
                      <a:noFill/>
                    </a:lnL>
                    <a:lnR>
                      <a:noFill/>
                    </a:lnR>
                    <a:lnT>
                      <a:noFill/>
                    </a:lnT>
                    <a:lnB>
                      <a:noFill/>
                    </a:lnB>
                    <a:solidFill>
                      <a:srgbClr val="FFFFFF"/>
                    </a:solidFill>
                  </a:tcPr>
                </a:tc>
                <a:tc>
                  <a:txBody>
                    <a:bodyPr/>
                    <a:lstStyle/>
                    <a:p>
                      <a:pPr algn="r" fontAlgn="ctr"/>
                      <a:r>
                        <a:rPr lang="en-US" sz="1200">
                          <a:effectLst/>
                        </a:rPr>
                        <a:t>0.002</a:t>
                      </a:r>
                    </a:p>
                  </a:txBody>
                  <a:tcPr anchor="ctr">
                    <a:lnL>
                      <a:noFill/>
                    </a:lnL>
                    <a:lnR>
                      <a:noFill/>
                    </a:lnR>
                    <a:lnT>
                      <a:noFill/>
                    </a:lnT>
                    <a:lnB>
                      <a:noFill/>
                    </a:lnB>
                    <a:solidFill>
                      <a:srgbClr val="FFFFFF"/>
                    </a:solidFill>
                  </a:tcPr>
                </a:tc>
                <a:extLst>
                  <a:ext uri="{0D108BD9-81ED-4DB2-BD59-A6C34878D82A}">
                    <a16:rowId xmlns:a16="http://schemas.microsoft.com/office/drawing/2014/main" val="10005"/>
                  </a:ext>
                </a:extLst>
              </a:tr>
              <a:tr h="293897">
                <a:tc>
                  <a:txBody>
                    <a:bodyPr/>
                    <a:lstStyle/>
                    <a:p>
                      <a:pPr algn="r" fontAlgn="ctr"/>
                      <a:r>
                        <a:rPr lang="en-US" sz="1200" b="1">
                          <a:effectLst/>
                        </a:rPr>
                        <a:t>C(group)[T.2014]</a:t>
                      </a:r>
                    </a:p>
                  </a:txBody>
                  <a:tcPr anchor="ctr">
                    <a:lnL>
                      <a:noFill/>
                    </a:lnL>
                    <a:lnR>
                      <a:noFill/>
                    </a:lnR>
                    <a:lnT>
                      <a:noFill/>
                    </a:lnT>
                    <a:lnB>
                      <a:noFill/>
                    </a:lnB>
                    <a:solidFill>
                      <a:srgbClr val="F5F5F5"/>
                    </a:solidFill>
                  </a:tcPr>
                </a:tc>
                <a:tc>
                  <a:txBody>
                    <a:bodyPr/>
                    <a:lstStyle/>
                    <a:p>
                      <a:pPr algn="r" fontAlgn="ctr"/>
                      <a:r>
                        <a:rPr lang="en-US" sz="1200" dirty="0">
                          <a:effectLst/>
                        </a:rPr>
                        <a:t>-0.003</a:t>
                      </a:r>
                    </a:p>
                  </a:txBody>
                  <a:tcPr anchor="ctr">
                    <a:lnL>
                      <a:noFill/>
                    </a:lnL>
                    <a:lnR>
                      <a:noFill/>
                    </a:lnR>
                    <a:lnT>
                      <a:noFill/>
                    </a:lnT>
                    <a:lnB>
                      <a:noFill/>
                    </a:lnB>
                    <a:solidFill>
                      <a:srgbClr val="F5F5F5"/>
                    </a:solidFill>
                  </a:tcPr>
                </a:tc>
                <a:tc>
                  <a:txBody>
                    <a:bodyPr/>
                    <a:lstStyle/>
                    <a:p>
                      <a:pPr algn="r" fontAlgn="ctr"/>
                      <a:r>
                        <a:rPr lang="en-US" sz="1200" dirty="0">
                          <a:effectLst/>
                        </a:rPr>
                        <a:t>0.002</a:t>
                      </a:r>
                    </a:p>
                  </a:txBody>
                  <a:tcPr anchor="ctr">
                    <a:lnL>
                      <a:noFill/>
                    </a:lnL>
                    <a:lnR>
                      <a:noFill/>
                    </a:lnR>
                    <a:lnT>
                      <a:noFill/>
                    </a:lnT>
                    <a:lnB>
                      <a:noFill/>
                    </a:lnB>
                    <a:solidFill>
                      <a:srgbClr val="F5F5F5"/>
                    </a:solidFill>
                  </a:tcPr>
                </a:tc>
                <a:extLst>
                  <a:ext uri="{0D108BD9-81ED-4DB2-BD59-A6C34878D82A}">
                    <a16:rowId xmlns:a16="http://schemas.microsoft.com/office/drawing/2014/main" val="10006"/>
                  </a:ext>
                </a:extLst>
              </a:tr>
              <a:tr h="293897">
                <a:tc>
                  <a:txBody>
                    <a:bodyPr/>
                    <a:lstStyle/>
                    <a:p>
                      <a:pPr algn="r" fontAlgn="ctr"/>
                      <a:r>
                        <a:rPr lang="en-US" sz="1200" b="1">
                          <a:effectLst/>
                        </a:rPr>
                        <a:t>C(group)[T.2015]</a:t>
                      </a:r>
                    </a:p>
                  </a:txBody>
                  <a:tcPr anchor="ctr">
                    <a:lnL>
                      <a:noFill/>
                    </a:lnL>
                    <a:lnR>
                      <a:noFill/>
                    </a:lnR>
                    <a:lnT>
                      <a:noFill/>
                    </a:lnT>
                    <a:lnB>
                      <a:noFill/>
                    </a:lnB>
                    <a:solidFill>
                      <a:srgbClr val="FFFFFF"/>
                    </a:solidFill>
                  </a:tcPr>
                </a:tc>
                <a:tc>
                  <a:txBody>
                    <a:bodyPr/>
                    <a:lstStyle/>
                    <a:p>
                      <a:pPr algn="r" fontAlgn="ctr"/>
                      <a:r>
                        <a:rPr lang="en-US" sz="1200">
                          <a:effectLst/>
                        </a:rPr>
                        <a:t>-0.003</a:t>
                      </a:r>
                    </a:p>
                  </a:txBody>
                  <a:tcPr anchor="ctr">
                    <a:lnL>
                      <a:noFill/>
                    </a:lnL>
                    <a:lnR>
                      <a:noFill/>
                    </a:lnR>
                    <a:lnT>
                      <a:noFill/>
                    </a:lnT>
                    <a:lnB>
                      <a:noFill/>
                    </a:lnB>
                    <a:solidFill>
                      <a:srgbClr val="FFFFFF"/>
                    </a:solidFill>
                  </a:tcPr>
                </a:tc>
                <a:tc>
                  <a:txBody>
                    <a:bodyPr/>
                    <a:lstStyle/>
                    <a:p>
                      <a:pPr algn="r" fontAlgn="ctr"/>
                      <a:r>
                        <a:rPr lang="en-US" sz="1200">
                          <a:effectLst/>
                        </a:rPr>
                        <a:t>0.001</a:t>
                      </a:r>
                    </a:p>
                  </a:txBody>
                  <a:tcPr anchor="ctr">
                    <a:lnL>
                      <a:noFill/>
                    </a:lnL>
                    <a:lnR>
                      <a:noFill/>
                    </a:lnR>
                    <a:lnT>
                      <a:noFill/>
                    </a:lnT>
                    <a:lnB>
                      <a:noFill/>
                    </a:lnB>
                    <a:solidFill>
                      <a:srgbClr val="FFFFFF"/>
                    </a:solidFill>
                  </a:tcPr>
                </a:tc>
                <a:extLst>
                  <a:ext uri="{0D108BD9-81ED-4DB2-BD59-A6C34878D82A}">
                    <a16:rowId xmlns:a16="http://schemas.microsoft.com/office/drawing/2014/main" val="10007"/>
                  </a:ext>
                </a:extLst>
              </a:tr>
              <a:tr h="293897">
                <a:tc>
                  <a:txBody>
                    <a:bodyPr/>
                    <a:lstStyle/>
                    <a:p>
                      <a:pPr algn="r" fontAlgn="ctr"/>
                      <a:r>
                        <a:rPr lang="en-US" sz="1200" b="1">
                          <a:effectLst/>
                        </a:rPr>
                        <a:t>C(group)[T.2016]</a:t>
                      </a:r>
                    </a:p>
                  </a:txBody>
                  <a:tcPr anchor="ctr">
                    <a:lnL>
                      <a:noFill/>
                    </a:lnL>
                    <a:lnR>
                      <a:noFill/>
                    </a:lnR>
                    <a:lnT>
                      <a:noFill/>
                    </a:lnT>
                    <a:lnB>
                      <a:noFill/>
                    </a:lnB>
                    <a:solidFill>
                      <a:srgbClr val="F5F5F5"/>
                    </a:solidFill>
                  </a:tcPr>
                </a:tc>
                <a:tc>
                  <a:txBody>
                    <a:bodyPr/>
                    <a:lstStyle/>
                    <a:p>
                      <a:pPr algn="r" fontAlgn="ctr"/>
                      <a:r>
                        <a:rPr lang="en-US" sz="1200" dirty="0">
                          <a:effectLst/>
                        </a:rPr>
                        <a:t>-0.003</a:t>
                      </a:r>
                    </a:p>
                  </a:txBody>
                  <a:tcPr anchor="ctr">
                    <a:lnL>
                      <a:noFill/>
                    </a:lnL>
                    <a:lnR>
                      <a:noFill/>
                    </a:lnR>
                    <a:lnT>
                      <a:noFill/>
                    </a:lnT>
                    <a:lnB>
                      <a:noFill/>
                    </a:lnB>
                    <a:solidFill>
                      <a:srgbClr val="F5F5F5"/>
                    </a:solidFill>
                  </a:tcPr>
                </a:tc>
                <a:tc>
                  <a:txBody>
                    <a:bodyPr/>
                    <a:lstStyle/>
                    <a:p>
                      <a:pPr algn="r" fontAlgn="ctr"/>
                      <a:r>
                        <a:rPr lang="en-US" sz="1200">
                          <a:effectLst/>
                        </a:rPr>
                        <a:t>0.002</a:t>
                      </a:r>
                    </a:p>
                  </a:txBody>
                  <a:tcPr anchor="ctr">
                    <a:lnL>
                      <a:noFill/>
                    </a:lnL>
                    <a:lnR>
                      <a:noFill/>
                    </a:lnR>
                    <a:lnT>
                      <a:noFill/>
                    </a:lnT>
                    <a:lnB>
                      <a:noFill/>
                    </a:lnB>
                    <a:solidFill>
                      <a:srgbClr val="F5F5F5"/>
                    </a:solidFill>
                  </a:tcPr>
                </a:tc>
                <a:extLst>
                  <a:ext uri="{0D108BD9-81ED-4DB2-BD59-A6C34878D82A}">
                    <a16:rowId xmlns:a16="http://schemas.microsoft.com/office/drawing/2014/main" val="10008"/>
                  </a:ext>
                </a:extLst>
              </a:tr>
              <a:tr h="293897">
                <a:tc>
                  <a:txBody>
                    <a:bodyPr/>
                    <a:lstStyle/>
                    <a:p>
                      <a:pPr algn="r" fontAlgn="ctr"/>
                      <a:r>
                        <a:rPr lang="en-US" sz="1200" b="1" dirty="0">
                          <a:effectLst/>
                        </a:rPr>
                        <a:t>C(group)[T.2017]</a:t>
                      </a:r>
                    </a:p>
                  </a:txBody>
                  <a:tcPr anchor="ctr">
                    <a:lnL>
                      <a:noFill/>
                    </a:lnL>
                    <a:lnR>
                      <a:noFill/>
                    </a:lnR>
                    <a:lnT>
                      <a:noFill/>
                    </a:lnT>
                    <a:lnB>
                      <a:noFill/>
                    </a:lnB>
                    <a:solidFill>
                      <a:srgbClr val="FFFFFF"/>
                    </a:solidFill>
                  </a:tcPr>
                </a:tc>
                <a:tc>
                  <a:txBody>
                    <a:bodyPr/>
                    <a:lstStyle/>
                    <a:p>
                      <a:pPr algn="r" fontAlgn="ctr"/>
                      <a:r>
                        <a:rPr lang="en-US" sz="1200" dirty="0">
                          <a:effectLst/>
                        </a:rPr>
                        <a:t>-0.003</a:t>
                      </a:r>
                    </a:p>
                  </a:txBody>
                  <a:tcPr anchor="ctr">
                    <a:lnL>
                      <a:noFill/>
                    </a:lnL>
                    <a:lnR>
                      <a:noFill/>
                    </a:lnR>
                    <a:lnT>
                      <a:noFill/>
                    </a:lnT>
                    <a:lnB>
                      <a:noFill/>
                    </a:lnB>
                    <a:solidFill>
                      <a:srgbClr val="FFFFFF"/>
                    </a:solidFill>
                  </a:tcPr>
                </a:tc>
                <a:tc>
                  <a:txBody>
                    <a:bodyPr/>
                    <a:lstStyle/>
                    <a:p>
                      <a:pPr algn="r" fontAlgn="ctr"/>
                      <a:r>
                        <a:rPr lang="en-US" sz="1200" dirty="0">
                          <a:effectLst/>
                        </a:rPr>
                        <a:t>0.002</a:t>
                      </a:r>
                    </a:p>
                  </a:txBody>
                  <a:tcPr anchor="ctr">
                    <a:lnL>
                      <a:noFill/>
                    </a:lnL>
                    <a:lnR>
                      <a:noFill/>
                    </a:lnR>
                    <a:lnT>
                      <a:noFill/>
                    </a:lnT>
                    <a:lnB>
                      <a:noFill/>
                    </a:lnB>
                    <a:solidFill>
                      <a:srgbClr val="FFFFFF"/>
                    </a:solidFill>
                  </a:tcPr>
                </a:tc>
                <a:extLst>
                  <a:ext uri="{0D108BD9-81ED-4DB2-BD59-A6C34878D82A}">
                    <a16:rowId xmlns:a16="http://schemas.microsoft.com/office/drawing/2014/main" val="10009"/>
                  </a:ext>
                </a:extLst>
              </a:tr>
            </a:tbl>
          </a:graphicData>
        </a:graphic>
      </p:graphicFrame>
      <p:sp>
        <p:nvSpPr>
          <p:cNvPr id="4" name="TextBox 3"/>
          <p:cNvSpPr txBox="1"/>
          <p:nvPr/>
        </p:nvSpPr>
        <p:spPr>
          <a:xfrm>
            <a:off x="683568" y="123478"/>
            <a:ext cx="2376264" cy="461665"/>
          </a:xfrm>
          <a:prstGeom prst="rect">
            <a:avLst/>
          </a:prstGeom>
          <a:noFill/>
        </p:spPr>
        <p:txBody>
          <a:bodyPr wrap="square" rtlCol="0">
            <a:spAutoFit/>
          </a:bodyPr>
          <a:lstStyle/>
          <a:p>
            <a:r>
              <a:rPr lang="en-US" sz="2400" b="1" dirty="0"/>
              <a:t>ANOVA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582" y="599279"/>
            <a:ext cx="8139644" cy="493395"/>
          </a:xfrm>
        </p:spPr>
        <p:txBody>
          <a:bodyPr>
            <a:normAutofit/>
          </a:bodyPr>
          <a:lstStyle/>
          <a:p>
            <a:r>
              <a:rPr lang="en-US" sz="1800" b="0" i="1" dirty="0"/>
              <a:t>Diagnostics -- Residual Plot</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27584" y="1275606"/>
            <a:ext cx="4903993" cy="3240360"/>
          </a:xfrm>
          <a:prstGeom prst="rect">
            <a:avLst/>
          </a:prstGeom>
        </p:spPr>
      </p:pic>
      <p:sp>
        <p:nvSpPr>
          <p:cNvPr id="5" name="TextBox 4"/>
          <p:cNvSpPr txBox="1"/>
          <p:nvPr/>
        </p:nvSpPr>
        <p:spPr>
          <a:xfrm>
            <a:off x="5868144" y="1275606"/>
            <a:ext cx="8640960" cy="2031325"/>
          </a:xfrm>
          <a:prstGeom prst="rect">
            <a:avLst/>
          </a:prstGeom>
          <a:noFill/>
        </p:spPr>
        <p:txBody>
          <a:bodyPr wrap="square" rtlCol="0">
            <a:spAutoFit/>
          </a:bodyPr>
          <a:lstStyle/>
          <a:p>
            <a:r>
              <a:rPr lang="en-US" dirty="0"/>
              <a:t>The plot shows that the </a:t>
            </a:r>
          </a:p>
          <a:p>
            <a:r>
              <a:rPr lang="en-US" dirty="0"/>
              <a:t>residuals are distributed </a:t>
            </a:r>
          </a:p>
          <a:p>
            <a:r>
              <a:rPr lang="en-US" dirty="0"/>
              <a:t>around zero line, implying </a:t>
            </a:r>
          </a:p>
          <a:p>
            <a:r>
              <a:rPr lang="en-US" dirty="0"/>
              <a:t>that they have the same </a:t>
            </a:r>
          </a:p>
          <a:p>
            <a:r>
              <a:rPr lang="en-US" dirty="0"/>
              <a:t>zero mean. However, the </a:t>
            </a:r>
          </a:p>
          <a:p>
            <a:r>
              <a:rPr lang="en-US" dirty="0"/>
              <a:t>dispersion pattern indicates </a:t>
            </a:r>
          </a:p>
          <a:p>
            <a:r>
              <a:rPr lang="en-US" dirty="0"/>
              <a:t>unequal variance.</a:t>
            </a:r>
          </a:p>
        </p:txBody>
      </p:sp>
      <p:sp>
        <p:nvSpPr>
          <p:cNvPr id="6" name="TextBox 5">
            <a:extLst>
              <a:ext uri="{FF2B5EF4-FFF2-40B4-BE49-F238E27FC236}">
                <a16:creationId xmlns:a16="http://schemas.microsoft.com/office/drawing/2014/main" id="{D0DDC1EC-5C41-1748-9E01-92EC23AECB62}"/>
              </a:ext>
            </a:extLst>
          </p:cNvPr>
          <p:cNvSpPr txBox="1"/>
          <p:nvPr/>
        </p:nvSpPr>
        <p:spPr>
          <a:xfrm>
            <a:off x="755576" y="123478"/>
            <a:ext cx="1274323" cy="461665"/>
          </a:xfrm>
          <a:prstGeom prst="rect">
            <a:avLst/>
          </a:prstGeom>
          <a:noFill/>
        </p:spPr>
        <p:txBody>
          <a:bodyPr wrap="none" rtlCol="0">
            <a:spAutoFit/>
          </a:bodyPr>
          <a:lstStyle/>
          <a:p>
            <a:r>
              <a:rPr lang="en-US" sz="2400" b="1" dirty="0"/>
              <a:t>ANOVA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calcmode="lin" valueType="num">
                                      <p:cBhvr additive="base">
                                        <p:cTn id="18"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 calcmode="lin" valueType="num">
                                      <p:cBhvr additive="base">
                                        <p:cTn id="24"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 calcmode="lin" valueType="num">
                                      <p:cBhvr additive="base">
                                        <p:cTn id="30"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 calcmode="lin" valueType="num">
                                      <p:cBhvr additive="base">
                                        <p:cTn id="36"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 calcmode="lin" valueType="num">
                                      <p:cBhvr additive="base">
                                        <p:cTn id="42"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5">
                                            <p:txEl>
                                              <p:pRg st="6" end="6"/>
                                            </p:txEl>
                                          </p:spTgt>
                                        </p:tgtEl>
                                        <p:attrNameLst>
                                          <p:attrName>style.visibility</p:attrName>
                                        </p:attrNameLst>
                                      </p:cBhvr>
                                      <p:to>
                                        <p:strVal val="visible"/>
                                      </p:to>
                                    </p:set>
                                    <p:anim calcmode="lin" valueType="num">
                                      <p:cBhvr additive="base">
                                        <p:cTn id="48"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cs typeface="+mn-ea"/>
                <a:sym typeface="+mn-lt"/>
              </a:rPr>
              <a:t>Background</a:t>
            </a:r>
            <a:endParaRPr lang="en-US" dirty="0"/>
          </a:p>
        </p:txBody>
      </p:sp>
      <p:sp>
        <p:nvSpPr>
          <p:cNvPr id="3" name="TextBox 2"/>
          <p:cNvSpPr txBox="1"/>
          <p:nvPr/>
        </p:nvSpPr>
        <p:spPr>
          <a:xfrm>
            <a:off x="628650" y="799395"/>
            <a:ext cx="3980577" cy="369332"/>
          </a:xfrm>
          <a:prstGeom prst="rect">
            <a:avLst/>
          </a:prstGeom>
          <a:noFill/>
        </p:spPr>
        <p:txBody>
          <a:bodyPr wrap="none" rtlCol="0">
            <a:spAutoFit/>
          </a:bodyPr>
          <a:lstStyle/>
          <a:p>
            <a:r>
              <a:rPr lang="en-US" dirty="0"/>
              <a:t>Potential candidate financial indexes </a:t>
            </a:r>
          </a:p>
        </p:txBody>
      </p:sp>
      <p:graphicFrame>
        <p:nvGraphicFramePr>
          <p:cNvPr id="4" name="Table 3"/>
          <p:cNvGraphicFramePr>
            <a:graphicFrameLocks noGrp="1"/>
          </p:cNvGraphicFramePr>
          <p:nvPr>
            <p:extLst>
              <p:ext uri="{D42A27DB-BD31-4B8C-83A1-F6EECF244321}">
                <p14:modId xmlns:p14="http://schemas.microsoft.com/office/powerpoint/2010/main" val="3055085308"/>
              </p:ext>
            </p:extLst>
          </p:nvPr>
        </p:nvGraphicFramePr>
        <p:xfrm>
          <a:off x="755576" y="1405229"/>
          <a:ext cx="6096000" cy="2926080"/>
        </p:xfrm>
        <a:graphic>
          <a:graphicData uri="http://schemas.openxmlformats.org/drawingml/2006/table">
            <a:tbl>
              <a:tblPr firstRow="1" bandRow="1">
                <a:tableStyleId>{8799B23B-EC83-4686-B30A-512413B5E67A}</a:tableStyleId>
              </a:tblPr>
              <a:tblGrid>
                <a:gridCol w="6096000">
                  <a:extLst>
                    <a:ext uri="{9D8B030D-6E8A-4147-A177-3AD203B41FA5}">
                      <a16:colId xmlns:a16="http://schemas.microsoft.com/office/drawing/2014/main" val="20000"/>
                    </a:ext>
                  </a:extLst>
                </a:gridCol>
              </a:tblGrid>
              <a:tr h="235825">
                <a:tc>
                  <a:txBody>
                    <a:bodyPr/>
                    <a:lstStyle/>
                    <a:p>
                      <a:pPr marL="0" marR="0" lvl="0" indent="0" algn="l" defTabSz="288925" rtl="0" eaLnBrk="1" fontAlgn="auto" latinLnBrk="0" hangingPunct="1">
                        <a:lnSpc>
                          <a:spcPct val="100000"/>
                        </a:lnSpc>
                        <a:spcBef>
                          <a:spcPts val="0"/>
                        </a:spcBef>
                        <a:spcAft>
                          <a:spcPts val="0"/>
                        </a:spcAft>
                        <a:buClrTx/>
                        <a:buSzTx/>
                        <a:buFontTx/>
                        <a:buNone/>
                        <a:defRPr/>
                      </a:pPr>
                      <a:r>
                        <a:rPr lang="en-US" sz="1100" b="0" dirty="0"/>
                        <a:t>‘FTSE100’: </a:t>
                      </a:r>
                      <a:r>
                        <a:rPr lang="en-US" sz="1100" b="0" kern="1200" dirty="0">
                          <a:solidFill>
                            <a:schemeClr val="tx1"/>
                          </a:solidFill>
                          <a:effectLst/>
                          <a:latin typeface="+mn-lt"/>
                          <a:ea typeface="+mn-ea"/>
                          <a:cs typeface="+mn-cs"/>
                        </a:rPr>
                        <a:t>A stock index for London Stock Exchange with 100 companies’ stocks</a:t>
                      </a:r>
                      <a:endParaRPr lang="en-US" sz="1100" b="0" dirty="0"/>
                    </a:p>
                  </a:txBody>
                  <a:tcPr/>
                </a:tc>
                <a:extLst>
                  <a:ext uri="{0D108BD9-81ED-4DB2-BD59-A6C34878D82A}">
                    <a16:rowId xmlns:a16="http://schemas.microsoft.com/office/drawing/2014/main" val="10001"/>
                  </a:ext>
                </a:extLst>
              </a:tr>
              <a:tr h="235825">
                <a:tc>
                  <a:txBody>
                    <a:bodyPr/>
                    <a:lstStyle/>
                    <a:p>
                      <a:pPr marL="0" marR="0" lvl="0" indent="0" algn="l" defTabSz="288925" rtl="0" eaLnBrk="1" fontAlgn="auto" latinLnBrk="0" hangingPunct="1">
                        <a:lnSpc>
                          <a:spcPct val="100000"/>
                        </a:lnSpc>
                        <a:spcBef>
                          <a:spcPts val="0"/>
                        </a:spcBef>
                        <a:spcAft>
                          <a:spcPts val="0"/>
                        </a:spcAft>
                        <a:buClrTx/>
                        <a:buSzTx/>
                        <a:buFontTx/>
                        <a:buNone/>
                        <a:defRPr/>
                      </a:pPr>
                      <a:r>
                        <a:rPr lang="en-US" sz="1100" dirty="0"/>
                        <a:t>'NIKKEI225’: </a:t>
                      </a:r>
                      <a:r>
                        <a:rPr lang="en-US" sz="1100" kern="1200" dirty="0">
                          <a:solidFill>
                            <a:schemeClr val="tx1"/>
                          </a:solidFill>
                          <a:effectLst/>
                          <a:latin typeface="+mn-lt"/>
                          <a:ea typeface="+mn-ea"/>
                          <a:cs typeface="+mn-cs"/>
                        </a:rPr>
                        <a:t>A stock index for the Tokyo Stock Exchange</a:t>
                      </a:r>
                      <a:endParaRPr lang="en-US" sz="1100" dirty="0"/>
                    </a:p>
                  </a:txBody>
                  <a:tcPr/>
                </a:tc>
                <a:extLst>
                  <a:ext uri="{0D108BD9-81ED-4DB2-BD59-A6C34878D82A}">
                    <a16:rowId xmlns:a16="http://schemas.microsoft.com/office/drawing/2014/main" val="10002"/>
                  </a:ext>
                </a:extLst>
              </a:tr>
              <a:tr h="235825">
                <a:tc>
                  <a:txBody>
                    <a:bodyPr/>
                    <a:lstStyle/>
                    <a:p>
                      <a:pPr marL="0" marR="0" lvl="0" indent="0" algn="l" defTabSz="288925" rtl="0" eaLnBrk="1" fontAlgn="auto" latinLnBrk="0" hangingPunct="1">
                        <a:lnSpc>
                          <a:spcPct val="100000"/>
                        </a:lnSpc>
                        <a:spcBef>
                          <a:spcPts val="0"/>
                        </a:spcBef>
                        <a:spcAft>
                          <a:spcPts val="0"/>
                        </a:spcAft>
                        <a:buClrTx/>
                        <a:buSzTx/>
                        <a:buFontTx/>
                        <a:buNone/>
                        <a:defRPr/>
                      </a:pPr>
                      <a:r>
                        <a:rPr lang="en-US" sz="1100" dirty="0"/>
                        <a:t>'USD-GBP’: </a:t>
                      </a:r>
                      <a:r>
                        <a:rPr lang="en-US" sz="1100" kern="1200" dirty="0">
                          <a:solidFill>
                            <a:schemeClr val="tx1"/>
                          </a:solidFill>
                          <a:effectLst/>
                          <a:latin typeface="+mn-lt"/>
                          <a:ea typeface="+mn-ea"/>
                          <a:cs typeface="+mn-cs"/>
                        </a:rPr>
                        <a:t>British Pound-US Dollar exchange rate</a:t>
                      </a:r>
                      <a:endParaRPr lang="en-US" sz="1100" dirty="0"/>
                    </a:p>
                  </a:txBody>
                  <a:tcPr/>
                </a:tc>
                <a:extLst>
                  <a:ext uri="{0D108BD9-81ED-4DB2-BD59-A6C34878D82A}">
                    <a16:rowId xmlns:a16="http://schemas.microsoft.com/office/drawing/2014/main" val="10003"/>
                  </a:ext>
                </a:extLst>
              </a:tr>
              <a:tr h="235825">
                <a:tc>
                  <a:txBody>
                    <a:bodyPr/>
                    <a:lstStyle/>
                    <a:p>
                      <a:pPr marL="0" marR="0" lvl="0" indent="0" algn="l" defTabSz="288925" rtl="0" eaLnBrk="1" fontAlgn="auto" latinLnBrk="0" hangingPunct="1">
                        <a:lnSpc>
                          <a:spcPct val="100000"/>
                        </a:lnSpc>
                        <a:spcBef>
                          <a:spcPts val="0"/>
                        </a:spcBef>
                        <a:spcAft>
                          <a:spcPts val="0"/>
                        </a:spcAft>
                        <a:buClrTx/>
                        <a:buSzTx/>
                        <a:buFontTx/>
                        <a:buNone/>
                        <a:defRPr/>
                      </a:pPr>
                      <a:r>
                        <a:rPr lang="en-US" sz="1100" dirty="0"/>
                        <a:t>'USD-JPY’: </a:t>
                      </a:r>
                      <a:r>
                        <a:rPr lang="en-US" sz="1100" kern="1200" dirty="0">
                          <a:solidFill>
                            <a:schemeClr val="tx1"/>
                          </a:solidFill>
                          <a:effectLst/>
                          <a:latin typeface="+mn-lt"/>
                          <a:ea typeface="+mn-ea"/>
                          <a:cs typeface="+mn-cs"/>
                        </a:rPr>
                        <a:t>Japanese Yen-US Dollar exchange rate</a:t>
                      </a:r>
                      <a:endParaRPr lang="en-US" sz="1100" dirty="0"/>
                    </a:p>
                  </a:txBody>
                  <a:tcPr/>
                </a:tc>
                <a:extLst>
                  <a:ext uri="{0D108BD9-81ED-4DB2-BD59-A6C34878D82A}">
                    <a16:rowId xmlns:a16="http://schemas.microsoft.com/office/drawing/2014/main" val="10004"/>
                  </a:ext>
                </a:extLst>
              </a:tr>
              <a:tr h="235825">
                <a:tc>
                  <a:txBody>
                    <a:bodyPr/>
                    <a:lstStyle/>
                    <a:p>
                      <a:pPr marL="0" marR="0" lvl="0" indent="0" algn="l" defTabSz="288925" rtl="0" eaLnBrk="1" fontAlgn="auto" latinLnBrk="0" hangingPunct="1">
                        <a:lnSpc>
                          <a:spcPct val="100000"/>
                        </a:lnSpc>
                        <a:spcBef>
                          <a:spcPts val="0"/>
                        </a:spcBef>
                        <a:spcAft>
                          <a:spcPts val="0"/>
                        </a:spcAft>
                        <a:buClrTx/>
                        <a:buSzTx/>
                        <a:buFontTx/>
                        <a:buNone/>
                        <a:defRPr/>
                      </a:pPr>
                      <a:r>
                        <a:rPr lang="en-US" sz="1100" dirty="0"/>
                        <a:t>'DJIA’ : </a:t>
                      </a:r>
                      <a:r>
                        <a:rPr lang="en-US" sz="1100" kern="1200" dirty="0">
                          <a:solidFill>
                            <a:schemeClr val="tx1"/>
                          </a:solidFill>
                          <a:effectLst/>
                          <a:latin typeface="+mn-lt"/>
                          <a:ea typeface="+mn-ea"/>
                          <a:cs typeface="+mn-cs"/>
                        </a:rPr>
                        <a:t>Dow Jones Industrial Average</a:t>
                      </a:r>
                      <a:r>
                        <a:rPr lang="en-US" sz="1100" dirty="0"/>
                        <a:t>      </a:t>
                      </a:r>
                    </a:p>
                  </a:txBody>
                  <a:tcPr/>
                </a:tc>
                <a:extLst>
                  <a:ext uri="{0D108BD9-81ED-4DB2-BD59-A6C34878D82A}">
                    <a16:rowId xmlns:a16="http://schemas.microsoft.com/office/drawing/2014/main" val="10005"/>
                  </a:ext>
                </a:extLst>
              </a:tr>
              <a:tr h="235825">
                <a:tc>
                  <a:txBody>
                    <a:bodyPr/>
                    <a:lstStyle/>
                    <a:p>
                      <a:pPr marL="0" marR="0" lvl="0" indent="0" algn="l" defTabSz="288925" rtl="0" eaLnBrk="1" fontAlgn="auto" latinLnBrk="0" hangingPunct="1">
                        <a:lnSpc>
                          <a:spcPct val="100000"/>
                        </a:lnSpc>
                        <a:spcBef>
                          <a:spcPts val="0"/>
                        </a:spcBef>
                        <a:spcAft>
                          <a:spcPts val="0"/>
                        </a:spcAft>
                        <a:buClrTx/>
                        <a:buSzTx/>
                        <a:buFontTx/>
                        <a:buNone/>
                        <a:defRPr/>
                      </a:pPr>
                      <a:r>
                        <a:rPr lang="en-US" sz="1100" dirty="0"/>
                        <a:t>'NASDAQ’: </a:t>
                      </a:r>
                      <a:r>
                        <a:rPr lang="en-US" sz="1100" kern="1200" dirty="0">
                          <a:solidFill>
                            <a:schemeClr val="tx1"/>
                          </a:solidFill>
                          <a:effectLst/>
                          <a:latin typeface="+mn-lt"/>
                          <a:ea typeface="+mn-ea"/>
                          <a:cs typeface="+mn-cs"/>
                        </a:rPr>
                        <a:t>A stock index including common stocks and similar securities listed on the NASDAQ stock market </a:t>
                      </a:r>
                      <a:endParaRPr lang="en-US" sz="1100" dirty="0"/>
                    </a:p>
                  </a:txBody>
                  <a:tcPr/>
                </a:tc>
                <a:extLst>
                  <a:ext uri="{0D108BD9-81ED-4DB2-BD59-A6C34878D82A}">
                    <a16:rowId xmlns:a16="http://schemas.microsoft.com/office/drawing/2014/main" val="10006"/>
                  </a:ext>
                </a:extLst>
              </a:tr>
              <a:tr h="235825">
                <a:tc>
                  <a:txBody>
                    <a:bodyPr/>
                    <a:lstStyle/>
                    <a:p>
                      <a:pPr marL="0" marR="0" lvl="0" indent="0" algn="l" defTabSz="288925" rtl="0" eaLnBrk="1" fontAlgn="auto" latinLnBrk="0" hangingPunct="1">
                        <a:lnSpc>
                          <a:spcPct val="100000"/>
                        </a:lnSpc>
                        <a:spcBef>
                          <a:spcPts val="0"/>
                        </a:spcBef>
                        <a:spcAft>
                          <a:spcPts val="0"/>
                        </a:spcAft>
                        <a:buClrTx/>
                        <a:buSzTx/>
                        <a:buFontTx/>
                        <a:buNone/>
                        <a:defRPr/>
                      </a:pPr>
                      <a:r>
                        <a:rPr lang="en-US" sz="1100" dirty="0"/>
                        <a:t>'GOLD PRICE’: </a:t>
                      </a:r>
                      <a:r>
                        <a:rPr lang="en-US" sz="1100" kern="1200" dirty="0">
                          <a:solidFill>
                            <a:schemeClr val="tx1"/>
                          </a:solidFill>
                          <a:effectLst/>
                          <a:latin typeface="+mn-lt"/>
                          <a:ea typeface="+mn-ea"/>
                          <a:cs typeface="+mn-cs"/>
                        </a:rPr>
                        <a:t>Commodity price of gold</a:t>
                      </a:r>
                      <a:endParaRPr lang="en-US" sz="1100" dirty="0"/>
                    </a:p>
                  </a:txBody>
                  <a:tcPr/>
                </a:tc>
                <a:extLst>
                  <a:ext uri="{0D108BD9-81ED-4DB2-BD59-A6C34878D82A}">
                    <a16:rowId xmlns:a16="http://schemas.microsoft.com/office/drawing/2014/main" val="10007"/>
                  </a:ext>
                </a:extLst>
              </a:tr>
              <a:tr h="235825">
                <a:tc>
                  <a:txBody>
                    <a:bodyPr/>
                    <a:lstStyle/>
                    <a:p>
                      <a:pPr marL="0" marR="0" lvl="0" indent="0" algn="l" defTabSz="288925" rtl="0" eaLnBrk="1" fontAlgn="auto" latinLnBrk="0" hangingPunct="1">
                        <a:lnSpc>
                          <a:spcPct val="100000"/>
                        </a:lnSpc>
                        <a:spcBef>
                          <a:spcPts val="0"/>
                        </a:spcBef>
                        <a:spcAft>
                          <a:spcPts val="0"/>
                        </a:spcAft>
                        <a:buClrTx/>
                        <a:buSzTx/>
                        <a:buFontTx/>
                        <a:buNone/>
                        <a:defRPr/>
                      </a:pPr>
                      <a:r>
                        <a:rPr lang="en-US" sz="1100" dirty="0"/>
                        <a:t>'crude oil’’: </a:t>
                      </a:r>
                      <a:r>
                        <a:rPr lang="en-US" sz="1100" kern="1200" dirty="0">
                          <a:solidFill>
                            <a:schemeClr val="tx1"/>
                          </a:solidFill>
                          <a:effectLst/>
                          <a:latin typeface="+mn-lt"/>
                          <a:ea typeface="+mn-ea"/>
                          <a:cs typeface="+mn-cs"/>
                        </a:rPr>
                        <a:t>Commodity price of crude oil</a:t>
                      </a:r>
                      <a:endParaRPr lang="en-US" sz="1100" dirty="0"/>
                    </a:p>
                  </a:txBody>
                  <a:tcPr/>
                </a:tc>
                <a:extLst>
                  <a:ext uri="{0D108BD9-81ED-4DB2-BD59-A6C34878D82A}">
                    <a16:rowId xmlns:a16="http://schemas.microsoft.com/office/drawing/2014/main" val="10008"/>
                  </a:ext>
                </a:extLst>
              </a:tr>
              <a:tr h="235825">
                <a:tc>
                  <a:txBody>
                    <a:bodyPr/>
                    <a:lstStyle/>
                    <a:p>
                      <a:pPr marL="0" marR="0" lvl="0" indent="0" algn="l" defTabSz="288925" rtl="0" eaLnBrk="1" fontAlgn="auto" latinLnBrk="0" hangingPunct="1">
                        <a:lnSpc>
                          <a:spcPct val="100000"/>
                        </a:lnSpc>
                        <a:spcBef>
                          <a:spcPts val="0"/>
                        </a:spcBef>
                        <a:spcAft>
                          <a:spcPts val="0"/>
                        </a:spcAft>
                        <a:buClrTx/>
                        <a:buSzTx/>
                        <a:buFontTx/>
                        <a:buNone/>
                        <a:defRPr/>
                      </a:pPr>
                      <a:r>
                        <a:rPr lang="en-US" sz="1100" dirty="0"/>
                        <a:t>'SSECOPOSITE(IN USD)‘: A stock market index of all stocks (A shares and B shares) that are traded at the Shanghai Stock Exchange</a:t>
                      </a:r>
                    </a:p>
                  </a:txBody>
                  <a:tcPr/>
                </a:tc>
                <a:extLst>
                  <a:ext uri="{0D108BD9-81ED-4DB2-BD59-A6C34878D82A}">
                    <a16:rowId xmlns:a16="http://schemas.microsoft.com/office/drawing/2014/main" val="10009"/>
                  </a:ext>
                </a:extLst>
              </a:tr>
              <a:tr h="235825">
                <a:tc>
                  <a:txBody>
                    <a:bodyPr/>
                    <a:lstStyle/>
                    <a:p>
                      <a:pPr marL="0" marR="0" lvl="0" indent="0" algn="l" defTabSz="288925" rtl="0" eaLnBrk="1" fontAlgn="auto" latinLnBrk="0" hangingPunct="1">
                        <a:lnSpc>
                          <a:spcPct val="100000"/>
                        </a:lnSpc>
                        <a:spcBef>
                          <a:spcPts val="0"/>
                        </a:spcBef>
                        <a:spcAft>
                          <a:spcPts val="0"/>
                        </a:spcAft>
                        <a:buClrTx/>
                        <a:buSzTx/>
                        <a:buFontTx/>
                        <a:buNone/>
                        <a:defRPr/>
                      </a:pPr>
                      <a:r>
                        <a:rPr lang="en-US" sz="1100" dirty="0"/>
                        <a:t>'HSI’: Index of Hangseng</a:t>
                      </a:r>
                    </a:p>
                  </a:txBody>
                  <a:tcPr/>
                </a:tc>
                <a:extLst>
                  <a:ext uri="{0D108BD9-81ED-4DB2-BD59-A6C34878D82A}">
                    <a16:rowId xmlns:a16="http://schemas.microsoft.com/office/drawing/2014/main" val="10010"/>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585143"/>
            <a:ext cx="8139644" cy="493395"/>
          </a:xfrm>
        </p:spPr>
        <p:txBody>
          <a:bodyPr>
            <a:normAutofit/>
          </a:bodyPr>
          <a:lstStyle/>
          <a:p>
            <a:r>
              <a:rPr lang="en-US" sz="1800" b="0" i="1" dirty="0"/>
              <a:t>Diagnostics -- Q-Q plot</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24663" y="1347614"/>
            <a:ext cx="4552129" cy="3118387"/>
          </a:xfrm>
          <a:prstGeom prst="rect">
            <a:avLst/>
          </a:prstGeom>
        </p:spPr>
      </p:pic>
      <p:sp>
        <p:nvSpPr>
          <p:cNvPr id="7" name="TextBox 6"/>
          <p:cNvSpPr txBox="1"/>
          <p:nvPr/>
        </p:nvSpPr>
        <p:spPr>
          <a:xfrm>
            <a:off x="5436096" y="1347614"/>
            <a:ext cx="2936703" cy="2862322"/>
          </a:xfrm>
          <a:prstGeom prst="rect">
            <a:avLst/>
          </a:prstGeom>
          <a:noFill/>
        </p:spPr>
        <p:txBody>
          <a:bodyPr wrap="square" rtlCol="0">
            <a:spAutoFit/>
          </a:bodyPr>
          <a:lstStyle/>
          <a:p>
            <a:r>
              <a:rPr lang="en-US" dirty="0"/>
              <a:t>Normality assumption is</a:t>
            </a:r>
          </a:p>
          <a:p>
            <a:endParaRPr lang="en-US" dirty="0"/>
          </a:p>
          <a:p>
            <a:r>
              <a:rPr lang="en-US" dirty="0"/>
              <a:t>seriously violated in this</a:t>
            </a:r>
          </a:p>
          <a:p>
            <a:endParaRPr lang="en-US" dirty="0"/>
          </a:p>
          <a:p>
            <a:r>
              <a:rPr lang="en-US" dirty="0"/>
              <a:t>case. The result will be</a:t>
            </a:r>
          </a:p>
          <a:p>
            <a:endParaRPr lang="en-US" dirty="0"/>
          </a:p>
          <a:p>
            <a:r>
              <a:rPr lang="en-US" dirty="0"/>
              <a:t>verified by some numerical </a:t>
            </a:r>
          </a:p>
          <a:p>
            <a:endParaRPr lang="en-US" dirty="0"/>
          </a:p>
          <a:p>
            <a:r>
              <a:rPr lang="en-US" dirty="0"/>
              <a:t>tests later.</a:t>
            </a:r>
          </a:p>
          <a:p>
            <a:endParaRPr lang="en-US" dirty="0"/>
          </a:p>
        </p:txBody>
      </p:sp>
      <p:sp>
        <p:nvSpPr>
          <p:cNvPr id="3" name="TextBox 2">
            <a:extLst>
              <a:ext uri="{FF2B5EF4-FFF2-40B4-BE49-F238E27FC236}">
                <a16:creationId xmlns:a16="http://schemas.microsoft.com/office/drawing/2014/main" id="{88048F4E-97A4-B44D-95A7-C49F62BB5CEE}"/>
              </a:ext>
            </a:extLst>
          </p:cNvPr>
          <p:cNvSpPr txBox="1"/>
          <p:nvPr/>
        </p:nvSpPr>
        <p:spPr>
          <a:xfrm>
            <a:off x="755576" y="123478"/>
            <a:ext cx="1274323" cy="461665"/>
          </a:xfrm>
          <a:prstGeom prst="rect">
            <a:avLst/>
          </a:prstGeom>
          <a:noFill/>
        </p:spPr>
        <p:txBody>
          <a:bodyPr wrap="none" rtlCol="0">
            <a:spAutoFit/>
          </a:bodyPr>
          <a:lstStyle/>
          <a:p>
            <a:r>
              <a:rPr lang="en-US" sz="2400" b="1" dirty="0"/>
              <a:t>ANOVA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arn(inVertic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barn(inVertical)">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barn(inVertical)">
                                      <p:cBhvr>
                                        <p:cTn id="27" dur="500"/>
                                        <p:tgtEl>
                                          <p:spTgt spid="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xEl>
                                              <p:pRg st="8" end="8"/>
                                            </p:txEl>
                                          </p:spTgt>
                                        </p:tgtEl>
                                        <p:attrNameLst>
                                          <p:attrName>style.visibility</p:attrName>
                                        </p:attrNameLst>
                                      </p:cBhvr>
                                      <p:to>
                                        <p:strVal val="visible"/>
                                      </p:to>
                                    </p:set>
                                    <p:animEffect transition="in" filter="barn(inVertical)">
                                      <p:cBhvr>
                                        <p:cTn id="32"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579444"/>
            <a:ext cx="8139644" cy="493395"/>
          </a:xfrm>
        </p:spPr>
        <p:txBody>
          <a:bodyPr>
            <a:normAutofit/>
          </a:bodyPr>
          <a:lstStyle/>
          <a:p>
            <a:r>
              <a:rPr lang="en-US" sz="1800" b="0" i="1" dirty="0"/>
              <a:t>Diagnostics -- Homogeneity of Variances Tests</a:t>
            </a:r>
          </a:p>
        </p:txBody>
      </p:sp>
      <p:sp>
        <p:nvSpPr>
          <p:cNvPr id="4" name="TextBox 3"/>
          <p:cNvSpPr txBox="1"/>
          <p:nvPr/>
        </p:nvSpPr>
        <p:spPr>
          <a:xfrm>
            <a:off x="827584" y="1306176"/>
            <a:ext cx="7272808" cy="369332"/>
          </a:xfrm>
          <a:prstGeom prst="rect">
            <a:avLst/>
          </a:prstGeom>
          <a:noFill/>
        </p:spPr>
        <p:txBody>
          <a:bodyPr wrap="square" rtlCol="0">
            <a:spAutoFit/>
          </a:bodyPr>
          <a:lstStyle/>
          <a:p>
            <a:r>
              <a:rPr lang="en-US" dirty="0"/>
              <a:t>According to Python output, we have the following results:</a:t>
            </a:r>
          </a:p>
        </p:txBody>
      </p:sp>
      <p:sp>
        <p:nvSpPr>
          <p:cNvPr id="5" name="TextBox 4"/>
          <p:cNvSpPr txBox="1"/>
          <p:nvPr/>
        </p:nvSpPr>
        <p:spPr>
          <a:xfrm>
            <a:off x="849687" y="3579862"/>
            <a:ext cx="7776864" cy="923330"/>
          </a:xfrm>
          <a:prstGeom prst="rect">
            <a:avLst/>
          </a:prstGeom>
          <a:noFill/>
        </p:spPr>
        <p:txBody>
          <a:bodyPr wrap="square" rtlCol="0">
            <a:spAutoFit/>
          </a:bodyPr>
          <a:lstStyle/>
          <a:p>
            <a:r>
              <a:rPr lang="en-US" b="1" dirty="0">
                <a:solidFill>
                  <a:schemeClr val="tx1">
                    <a:lumMod val="50000"/>
                  </a:schemeClr>
                </a:solidFill>
              </a:rPr>
              <a:t>→ Levene test of mean and median strong indicates unequal variance among groups. The p-value is so small that even at 99% significant level we would reject the homogeneous variance assumption.</a:t>
            </a:r>
          </a:p>
        </p:txBody>
      </p:sp>
      <p:sp>
        <p:nvSpPr>
          <p:cNvPr id="6" name="TextBox 5">
            <a:extLst>
              <a:ext uri="{FF2B5EF4-FFF2-40B4-BE49-F238E27FC236}">
                <a16:creationId xmlns:a16="http://schemas.microsoft.com/office/drawing/2014/main" id="{54ED5A84-D4F4-A845-BACA-BE3DA5DBE488}"/>
              </a:ext>
            </a:extLst>
          </p:cNvPr>
          <p:cNvSpPr txBox="1"/>
          <p:nvPr/>
        </p:nvSpPr>
        <p:spPr>
          <a:xfrm>
            <a:off x="772755" y="106330"/>
            <a:ext cx="1274323" cy="461665"/>
          </a:xfrm>
          <a:prstGeom prst="rect">
            <a:avLst/>
          </a:prstGeom>
          <a:noFill/>
        </p:spPr>
        <p:txBody>
          <a:bodyPr wrap="none" rtlCol="0">
            <a:spAutoFit/>
          </a:bodyPr>
          <a:lstStyle/>
          <a:p>
            <a:r>
              <a:rPr lang="en-US" sz="2400" b="1" dirty="0"/>
              <a:t>ANOVA</a:t>
            </a:r>
          </a:p>
        </p:txBody>
      </p:sp>
      <p:pic>
        <p:nvPicPr>
          <p:cNvPr id="8" name="Picture 7">
            <a:extLst>
              <a:ext uri="{FF2B5EF4-FFF2-40B4-BE49-F238E27FC236}">
                <a16:creationId xmlns:a16="http://schemas.microsoft.com/office/drawing/2014/main" id="{A7AA2303-AECE-FF40-A74A-1B885FB0B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387" y="1851670"/>
            <a:ext cx="7059665" cy="13681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069" y="585143"/>
            <a:ext cx="8139644" cy="493395"/>
          </a:xfrm>
        </p:spPr>
        <p:txBody>
          <a:bodyPr>
            <a:normAutofit/>
          </a:bodyPr>
          <a:lstStyle/>
          <a:p>
            <a:r>
              <a:rPr lang="en-US" sz="1800" b="0" i="1" dirty="0"/>
              <a:t>Diagnostics</a:t>
            </a:r>
            <a:r>
              <a:rPr lang="zh-CN" altLang="en-US" sz="1800" b="0" i="1" dirty="0"/>
              <a:t> </a:t>
            </a:r>
            <a:r>
              <a:rPr lang="en-US" sz="1800" b="0" i="1" dirty="0"/>
              <a:t>-</a:t>
            </a:r>
            <a:r>
              <a:rPr lang="en-US" altLang="zh-CN" sz="1800" b="0" i="1" dirty="0"/>
              <a:t>-</a:t>
            </a:r>
            <a:r>
              <a:rPr lang="en-US" sz="1800" b="0" i="1" dirty="0"/>
              <a:t> Normality Tests</a:t>
            </a:r>
          </a:p>
        </p:txBody>
      </p:sp>
      <p:sp>
        <p:nvSpPr>
          <p:cNvPr id="6" name="TextBox 5"/>
          <p:cNvSpPr txBox="1"/>
          <p:nvPr/>
        </p:nvSpPr>
        <p:spPr>
          <a:xfrm>
            <a:off x="5975648" y="2067694"/>
            <a:ext cx="3168352" cy="369332"/>
          </a:xfrm>
          <a:prstGeom prst="rect">
            <a:avLst/>
          </a:prstGeom>
          <a:noFill/>
        </p:spPr>
        <p:txBody>
          <a:bodyPr wrap="square" rtlCol="0">
            <a:spAutoFit/>
          </a:bodyPr>
          <a:lstStyle/>
          <a:p>
            <a:r>
              <a:rPr lang="en-US" dirty="0"/>
              <a:t>Normality fails in both tests.</a:t>
            </a:r>
          </a:p>
        </p:txBody>
      </p:sp>
      <p:sp>
        <p:nvSpPr>
          <p:cNvPr id="3" name="TextBox 2">
            <a:extLst>
              <a:ext uri="{FF2B5EF4-FFF2-40B4-BE49-F238E27FC236}">
                <a16:creationId xmlns:a16="http://schemas.microsoft.com/office/drawing/2014/main" id="{295F00B8-068B-5D46-8DC4-DACD885A914C}"/>
              </a:ext>
            </a:extLst>
          </p:cNvPr>
          <p:cNvSpPr txBox="1"/>
          <p:nvPr/>
        </p:nvSpPr>
        <p:spPr>
          <a:xfrm>
            <a:off x="755576" y="123478"/>
            <a:ext cx="1274323" cy="461665"/>
          </a:xfrm>
          <a:prstGeom prst="rect">
            <a:avLst/>
          </a:prstGeom>
          <a:noFill/>
        </p:spPr>
        <p:txBody>
          <a:bodyPr wrap="none" rtlCol="0">
            <a:spAutoFit/>
          </a:bodyPr>
          <a:lstStyle/>
          <a:p>
            <a:r>
              <a:rPr lang="en-US" sz="2400" b="1" dirty="0"/>
              <a:t>ANOVA</a:t>
            </a:r>
          </a:p>
        </p:txBody>
      </p:sp>
      <p:pic>
        <p:nvPicPr>
          <p:cNvPr id="8" name="Picture 7">
            <a:extLst>
              <a:ext uri="{FF2B5EF4-FFF2-40B4-BE49-F238E27FC236}">
                <a16:creationId xmlns:a16="http://schemas.microsoft.com/office/drawing/2014/main" id="{02A80D62-3672-A549-A7C4-C9E8FDC983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1275607"/>
            <a:ext cx="4960378" cy="34563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08C96-A0E1-E047-A1EF-48D5C0DBC77B}"/>
              </a:ext>
            </a:extLst>
          </p:cNvPr>
          <p:cNvSpPr>
            <a:spLocks noGrp="1"/>
          </p:cNvSpPr>
          <p:nvPr>
            <p:ph type="title"/>
          </p:nvPr>
        </p:nvSpPr>
        <p:spPr/>
        <p:txBody>
          <a:bodyPr/>
          <a:lstStyle/>
          <a:p>
            <a:r>
              <a:rPr lang="en-US" dirty="0"/>
              <a:t>ANOVA</a:t>
            </a:r>
          </a:p>
        </p:txBody>
      </p:sp>
      <p:sp>
        <p:nvSpPr>
          <p:cNvPr id="5" name="TextBox 4">
            <a:extLst>
              <a:ext uri="{FF2B5EF4-FFF2-40B4-BE49-F238E27FC236}">
                <a16:creationId xmlns:a16="http://schemas.microsoft.com/office/drawing/2014/main" id="{E2DA2F23-8C23-9349-8C67-CA67A58950A2}"/>
              </a:ext>
            </a:extLst>
          </p:cNvPr>
          <p:cNvSpPr txBox="1"/>
          <p:nvPr/>
        </p:nvSpPr>
        <p:spPr>
          <a:xfrm>
            <a:off x="628650" y="699542"/>
            <a:ext cx="2659702" cy="369332"/>
          </a:xfrm>
          <a:prstGeom prst="rect">
            <a:avLst/>
          </a:prstGeom>
          <a:noFill/>
        </p:spPr>
        <p:txBody>
          <a:bodyPr wrap="none" rtlCol="0">
            <a:spAutoFit/>
          </a:bodyPr>
          <a:lstStyle/>
          <a:p>
            <a:r>
              <a:rPr lang="en-US" i="1" dirty="0"/>
              <a:t>Remedy -- Kruskal test  </a:t>
            </a:r>
          </a:p>
        </p:txBody>
      </p:sp>
      <p:pic>
        <p:nvPicPr>
          <p:cNvPr id="7" name="Picture 6">
            <a:extLst>
              <a:ext uri="{FF2B5EF4-FFF2-40B4-BE49-F238E27FC236}">
                <a16:creationId xmlns:a16="http://schemas.microsoft.com/office/drawing/2014/main" id="{12077B07-4952-5549-B0E2-C1AF34661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347614"/>
            <a:ext cx="7415808" cy="1747801"/>
          </a:xfrm>
          <a:prstGeom prst="rect">
            <a:avLst/>
          </a:prstGeom>
        </p:spPr>
      </p:pic>
      <p:sp>
        <p:nvSpPr>
          <p:cNvPr id="8" name="TextBox 7">
            <a:extLst>
              <a:ext uri="{FF2B5EF4-FFF2-40B4-BE49-F238E27FC236}">
                <a16:creationId xmlns:a16="http://schemas.microsoft.com/office/drawing/2014/main" id="{D8F0948C-3B06-574E-B37C-FEF107BD7EED}"/>
              </a:ext>
            </a:extLst>
          </p:cNvPr>
          <p:cNvSpPr txBox="1"/>
          <p:nvPr/>
        </p:nvSpPr>
        <p:spPr>
          <a:xfrm>
            <a:off x="899592" y="3510804"/>
            <a:ext cx="6823343" cy="646331"/>
          </a:xfrm>
          <a:prstGeom prst="rect">
            <a:avLst/>
          </a:prstGeom>
          <a:noFill/>
        </p:spPr>
        <p:txBody>
          <a:bodyPr wrap="none" rtlCol="0">
            <a:spAutoFit/>
          </a:bodyPr>
          <a:lstStyle/>
          <a:p>
            <a:r>
              <a:rPr lang="en-US" dirty="0"/>
              <a:t>     The p-value is 0.7369, so we do not reject the null hypothesis </a:t>
            </a:r>
          </a:p>
          <a:p>
            <a:r>
              <a:rPr lang="en-US" dirty="0"/>
              <a:t>that normality holds.</a:t>
            </a:r>
          </a:p>
        </p:txBody>
      </p:sp>
    </p:spTree>
    <p:extLst>
      <p:ext uri="{BB962C8B-B14F-4D97-AF65-F5344CB8AC3E}">
        <p14:creationId xmlns:p14="http://schemas.microsoft.com/office/powerpoint/2010/main" val="14435502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90961" y="2465102"/>
            <a:ext cx="3960444" cy="504056"/>
          </a:xfrm>
          <a:custGeom>
            <a:avLst/>
            <a:gdLst/>
            <a:ahLst/>
            <a:cxnLst/>
            <a:rect l="l" t="t" r="r" b="b"/>
            <a:pathLst>
              <a:path w="3960444" h="504056">
                <a:moveTo>
                  <a:pt x="2" y="0"/>
                </a:moveTo>
                <a:lnTo>
                  <a:pt x="3960440" y="0"/>
                </a:lnTo>
                <a:lnTo>
                  <a:pt x="3708414" y="252026"/>
                </a:lnTo>
                <a:lnTo>
                  <a:pt x="3960444" y="504056"/>
                </a:lnTo>
                <a:lnTo>
                  <a:pt x="0" y="504056"/>
                </a:lnTo>
                <a:lnTo>
                  <a:pt x="252029" y="25202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TextBox 24"/>
          <p:cNvSpPr txBox="1"/>
          <p:nvPr/>
        </p:nvSpPr>
        <p:spPr>
          <a:xfrm>
            <a:off x="2926230" y="2517074"/>
            <a:ext cx="3163937" cy="400110"/>
          </a:xfrm>
          <a:prstGeom prst="rect">
            <a:avLst/>
          </a:prstGeom>
          <a:noFill/>
        </p:spPr>
        <p:txBody>
          <a:bodyPr wrap="square" rtlCol="0">
            <a:spAutoFit/>
          </a:bodyPr>
          <a:lstStyle/>
          <a:p>
            <a:pPr algn="ctr"/>
            <a:r>
              <a:rPr lang="en-US" altLang="zh-CN" sz="2000" b="1" dirty="0">
                <a:solidFill>
                  <a:schemeClr val="bg2"/>
                </a:solidFill>
                <a:cs typeface="+mn-ea"/>
                <a:sym typeface="+mn-lt"/>
              </a:rPr>
              <a:t>Machine Learning</a:t>
            </a:r>
            <a:endParaRPr lang="zh-CN" altLang="en-US" sz="2000" b="1" dirty="0">
              <a:solidFill>
                <a:schemeClr val="bg2"/>
              </a:solidFill>
              <a:cs typeface="+mn-ea"/>
              <a:sym typeface="+mn-lt"/>
            </a:endParaRPr>
          </a:p>
        </p:txBody>
      </p:sp>
      <p:sp>
        <p:nvSpPr>
          <p:cNvPr id="30" name="TextBox 29"/>
          <p:cNvSpPr txBox="1"/>
          <p:nvPr/>
        </p:nvSpPr>
        <p:spPr>
          <a:xfrm>
            <a:off x="4716016" y="3222745"/>
            <a:ext cx="1728000" cy="275590"/>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cs typeface="+mn-ea"/>
                <a:sym typeface="+mn-lt"/>
              </a:rPr>
              <a:t>train_test_split</a:t>
            </a:r>
          </a:p>
        </p:txBody>
      </p:sp>
      <p:sp>
        <p:nvSpPr>
          <p:cNvPr id="54" name="TextBox 53"/>
          <p:cNvSpPr txBox="1"/>
          <p:nvPr/>
        </p:nvSpPr>
        <p:spPr>
          <a:xfrm>
            <a:off x="4716016" y="3514832"/>
            <a:ext cx="1728000" cy="275590"/>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cs typeface="+mn-ea"/>
                <a:sym typeface="+mn-lt"/>
              </a:rPr>
              <a:t>different classfiers</a:t>
            </a:r>
          </a:p>
        </p:txBody>
      </p:sp>
      <p:sp>
        <p:nvSpPr>
          <p:cNvPr id="78" name="TextBox 77"/>
          <p:cNvSpPr txBox="1"/>
          <p:nvPr/>
        </p:nvSpPr>
        <p:spPr>
          <a:xfrm>
            <a:off x="4716016" y="3806920"/>
            <a:ext cx="1728000" cy="275590"/>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cs typeface="+mn-ea"/>
                <a:sym typeface="+mn-lt"/>
              </a:rPr>
              <a:t>result comparasion</a:t>
            </a:r>
          </a:p>
        </p:txBody>
      </p:sp>
      <p:sp>
        <p:nvSpPr>
          <p:cNvPr id="18" name="椭圆 11"/>
          <p:cNvSpPr/>
          <p:nvPr/>
        </p:nvSpPr>
        <p:spPr>
          <a:xfrm>
            <a:off x="4097566" y="1059583"/>
            <a:ext cx="948873" cy="1143356"/>
          </a:xfrm>
          <a:custGeom>
            <a:avLst/>
            <a:gdLst/>
            <a:ahLst/>
            <a:cxnLst/>
            <a:rect l="l" t="t" r="r" b="b"/>
            <a:pathLst>
              <a:path w="1845204" h="2223400">
                <a:moveTo>
                  <a:pt x="922602" y="0"/>
                </a:moveTo>
                <a:cubicBezTo>
                  <a:pt x="1432141" y="0"/>
                  <a:pt x="1845204" y="413063"/>
                  <a:pt x="1845204" y="922602"/>
                </a:cubicBezTo>
                <a:cubicBezTo>
                  <a:pt x="1845204" y="1147299"/>
                  <a:pt x="1764878" y="1353235"/>
                  <a:pt x="1628134" y="1510557"/>
                </a:cubicBezTo>
                <a:lnTo>
                  <a:pt x="1635445" y="1510557"/>
                </a:lnTo>
                <a:lnTo>
                  <a:pt x="1593653" y="1552349"/>
                </a:lnTo>
                <a:cubicBezTo>
                  <a:pt x="1581994" y="1568184"/>
                  <a:pt x="1568184" y="1581994"/>
                  <a:pt x="1552350" y="1593652"/>
                </a:cubicBezTo>
                <a:lnTo>
                  <a:pt x="922602" y="2223400"/>
                </a:lnTo>
                <a:lnTo>
                  <a:pt x="292852" y="1593650"/>
                </a:lnTo>
                <a:cubicBezTo>
                  <a:pt x="277019" y="1581993"/>
                  <a:pt x="263211" y="1568185"/>
                  <a:pt x="251554" y="1552352"/>
                </a:cubicBezTo>
                <a:lnTo>
                  <a:pt x="209759" y="1510557"/>
                </a:lnTo>
                <a:lnTo>
                  <a:pt x="217070" y="1510557"/>
                </a:lnTo>
                <a:cubicBezTo>
                  <a:pt x="80326" y="1353235"/>
                  <a:pt x="0" y="1147299"/>
                  <a:pt x="0" y="922602"/>
                </a:cubicBezTo>
                <a:cubicBezTo>
                  <a:pt x="0" y="413063"/>
                  <a:pt x="413063" y="0"/>
                  <a:pt x="9226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bg1"/>
                </a:solidFill>
                <a:latin typeface="Impact" panose="020B0806030902050204" pitchFamily="34" charset="0"/>
                <a:cs typeface="+mn-ea"/>
                <a:sym typeface="+mn-lt"/>
              </a:rPr>
              <a:t>05</a:t>
            </a:r>
            <a:endParaRPr lang="zh-CN" altLang="en-US" sz="3600" dirty="0">
              <a:solidFill>
                <a:schemeClr val="bg1"/>
              </a:solidFill>
              <a:latin typeface="Impact" panose="020B0806030902050204" pitchFamily="34" charset="0"/>
              <a:cs typeface="+mn-ea"/>
              <a:sym typeface="+mn-lt"/>
            </a:endParaRPr>
          </a:p>
        </p:txBody>
      </p:sp>
      <p:cxnSp>
        <p:nvCxnSpPr>
          <p:cNvPr id="3" name="直接连接符 2"/>
          <p:cNvCxnSpPr/>
          <p:nvPr/>
        </p:nvCxnSpPr>
        <p:spPr>
          <a:xfrm>
            <a:off x="4499992" y="3113804"/>
            <a:ext cx="0" cy="111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KSO_Shape"/>
          <p:cNvSpPr/>
          <p:nvPr/>
        </p:nvSpPr>
        <p:spPr bwMode="auto">
          <a:xfrm>
            <a:off x="3707904" y="3361244"/>
            <a:ext cx="570284" cy="570284"/>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cs typeface="+mn-ea"/>
              <a:sym typeface="+mn-lt"/>
            </a:endParaRPr>
          </a:p>
        </p:txBody>
      </p:sp>
      <p:sp>
        <p:nvSpPr>
          <p:cNvPr id="2" name="TextBox 77"/>
          <p:cNvSpPr txBox="1"/>
          <p:nvPr/>
        </p:nvSpPr>
        <p:spPr>
          <a:xfrm>
            <a:off x="4716016" y="4082510"/>
            <a:ext cx="1728000" cy="275590"/>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cs typeface="+mn-ea"/>
                <a:sym typeface="+mn-lt"/>
              </a:rPr>
              <a:t>further work</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934"/>
                                        <p:tgtEl>
                                          <p:spTgt spid="18"/>
                                        </p:tgtEl>
                                      </p:cBhvr>
                                    </p:animEffect>
                                    <p:anim calcmode="lin" valueType="num">
                                      <p:cBhvr>
                                        <p:cTn id="8" dur="934" fill="hold"/>
                                        <p:tgtEl>
                                          <p:spTgt spid="18"/>
                                        </p:tgtEl>
                                        <p:attrNameLst>
                                          <p:attrName>ppt_x</p:attrName>
                                        </p:attrNameLst>
                                      </p:cBhvr>
                                      <p:tavLst>
                                        <p:tav tm="0">
                                          <p:val>
                                            <p:strVal val="#ppt_x"/>
                                          </p:val>
                                        </p:tav>
                                        <p:tav tm="100000">
                                          <p:val>
                                            <p:strVal val="#ppt_x"/>
                                          </p:val>
                                        </p:tav>
                                      </p:tavLst>
                                    </p:anim>
                                    <p:anim calcmode="lin" valueType="num">
                                      <p:cBhvr>
                                        <p:cTn id="9" dur="841" decel="100000" fill="hold"/>
                                        <p:tgtEl>
                                          <p:spTgt spid="18"/>
                                        </p:tgtEl>
                                        <p:attrNameLst>
                                          <p:attrName>ppt_y</p:attrName>
                                        </p:attrNameLst>
                                      </p:cBhvr>
                                      <p:tavLst>
                                        <p:tav tm="0">
                                          <p:val>
                                            <p:strVal val="#ppt_y+1"/>
                                          </p:val>
                                        </p:tav>
                                        <p:tav tm="100000">
                                          <p:val>
                                            <p:strVal val="#ppt_y-.03"/>
                                          </p:val>
                                        </p:tav>
                                      </p:tavLst>
                                    </p:anim>
                                    <p:anim calcmode="lin" valueType="num">
                                      <p:cBhvr>
                                        <p:cTn id="10" dur="93" accel="100000" fill="hold">
                                          <p:stCondLst>
                                            <p:cond delay="841"/>
                                          </p:stCondLst>
                                        </p:cTn>
                                        <p:tgtEl>
                                          <p:spTgt spid="1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3" presetClass="entr" presetSubtype="272"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2/3*#ppt_w"/>
                                          </p:val>
                                        </p:tav>
                                        <p:tav tm="100000">
                                          <p:val>
                                            <p:strVal val="#ppt_w"/>
                                          </p:val>
                                        </p:tav>
                                      </p:tavLst>
                                    </p:anim>
                                    <p:anim calcmode="lin" valueType="num">
                                      <p:cBhvr>
                                        <p:cTn id="15" dur="1000" fill="hold"/>
                                        <p:tgtEl>
                                          <p:spTgt spid="11"/>
                                        </p:tgtEl>
                                        <p:attrNameLst>
                                          <p:attrName>ppt_h</p:attrName>
                                        </p:attrNameLst>
                                      </p:cBhvr>
                                      <p:tavLst>
                                        <p:tav tm="0">
                                          <p:val>
                                            <p:strVal val="2/3*#ppt_h"/>
                                          </p:val>
                                        </p:tav>
                                        <p:tav tm="100000">
                                          <p:val>
                                            <p:strVal val="#ppt_h"/>
                                          </p:val>
                                        </p:tav>
                                      </p:tavLst>
                                    </p:anim>
                                  </p:childTnLst>
                                </p:cTn>
                              </p:par>
                              <p:par>
                                <p:cTn id="16" presetID="22" presetClass="entr" presetSubtype="8" fill="hold" grpId="0" nodeType="withEffect">
                                  <p:stCondLst>
                                    <p:cond delay="50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1250"/>
                                        <p:tgtEl>
                                          <p:spTgt spid="25"/>
                                        </p:tgtEl>
                                      </p:cBhvr>
                                    </p:animEffect>
                                  </p:childTnLst>
                                </p:cTn>
                              </p:par>
                            </p:childTnLst>
                          </p:cTn>
                        </p:par>
                        <p:par>
                          <p:cTn id="19" fill="hold">
                            <p:stCondLst>
                              <p:cond delay="2000"/>
                            </p:stCondLst>
                            <p:childTnLst>
                              <p:par>
                                <p:cTn id="20" presetID="1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p:tgtEl>
                                          <p:spTgt spid="10"/>
                                        </p:tgtEl>
                                        <p:attrNameLst>
                                          <p:attrName>ppt_x</p:attrName>
                                        </p:attrNameLst>
                                      </p:cBhvr>
                                      <p:tavLst>
                                        <p:tav tm="0">
                                          <p:val>
                                            <p:strVal val="#ppt_x+#ppt_w*1.125000"/>
                                          </p:val>
                                        </p:tav>
                                        <p:tav tm="100000">
                                          <p:val>
                                            <p:strVal val="#ppt_x"/>
                                          </p:val>
                                        </p:tav>
                                      </p:tavLst>
                                    </p:anim>
                                    <p:animEffect transition="in" filter="wipe(left)">
                                      <p:cBhvr>
                                        <p:cTn id="23" dur="500"/>
                                        <p:tgtEl>
                                          <p:spTgt spid="10"/>
                                        </p:tgtEl>
                                      </p:cBhvr>
                                    </p:animEffect>
                                  </p:childTnLst>
                                </p:cTn>
                              </p:par>
                              <p:par>
                                <p:cTn id="24" presetID="16" presetClass="entr" presetSubtype="42"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outHorizontal)">
                                      <p:cBhvr>
                                        <p:cTn id="26" dur="500"/>
                                        <p:tgtEl>
                                          <p:spTgt spid="3"/>
                                        </p:tgtEl>
                                      </p:cBhvr>
                                    </p:animEffect>
                                  </p:childTnLst>
                                </p:cTn>
                              </p:par>
                            </p:childTnLst>
                          </p:cTn>
                        </p:par>
                        <p:par>
                          <p:cTn id="27" fill="hold">
                            <p:stCondLst>
                              <p:cond delay="2500"/>
                            </p:stCondLst>
                            <p:childTnLst>
                              <p:par>
                                <p:cTn id="28" presetID="12" presetClass="entr" presetSubtype="8"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p:tgtEl>
                                          <p:spTgt spid="30"/>
                                        </p:tgtEl>
                                        <p:attrNameLst>
                                          <p:attrName>ppt_x</p:attrName>
                                        </p:attrNameLst>
                                      </p:cBhvr>
                                      <p:tavLst>
                                        <p:tav tm="0">
                                          <p:val>
                                            <p:strVal val="#ppt_x-#ppt_w*1.125000"/>
                                          </p:val>
                                        </p:tav>
                                        <p:tav tm="100000">
                                          <p:val>
                                            <p:strVal val="#ppt_x"/>
                                          </p:val>
                                        </p:tav>
                                      </p:tavLst>
                                    </p:anim>
                                    <p:animEffect transition="in" filter="wipe(right)">
                                      <p:cBhvr>
                                        <p:cTn id="31" dur="500"/>
                                        <p:tgtEl>
                                          <p:spTgt spid="30"/>
                                        </p:tgtEl>
                                      </p:cBhvr>
                                    </p:animEffect>
                                  </p:childTnLst>
                                </p:cTn>
                              </p:par>
                              <p:par>
                                <p:cTn id="32" presetID="12" presetClass="entr" presetSubtype="8" fill="hold" grpId="0" nodeType="withEffect">
                                  <p:stCondLst>
                                    <p:cond delay="250"/>
                                  </p:stCondLst>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500"/>
                                        <p:tgtEl>
                                          <p:spTgt spid="54"/>
                                        </p:tgtEl>
                                        <p:attrNameLst>
                                          <p:attrName>ppt_x</p:attrName>
                                        </p:attrNameLst>
                                      </p:cBhvr>
                                      <p:tavLst>
                                        <p:tav tm="0">
                                          <p:val>
                                            <p:strVal val="#ppt_x-#ppt_w*1.125000"/>
                                          </p:val>
                                        </p:tav>
                                        <p:tav tm="100000">
                                          <p:val>
                                            <p:strVal val="#ppt_x"/>
                                          </p:val>
                                        </p:tav>
                                      </p:tavLst>
                                    </p:anim>
                                    <p:animEffect transition="in" filter="wipe(right)">
                                      <p:cBhvr>
                                        <p:cTn id="35" dur="500"/>
                                        <p:tgtEl>
                                          <p:spTgt spid="54"/>
                                        </p:tgtEl>
                                      </p:cBhvr>
                                    </p:animEffect>
                                  </p:childTnLst>
                                </p:cTn>
                              </p:par>
                              <p:par>
                                <p:cTn id="36" presetID="12" presetClass="entr" presetSubtype="8" fill="hold" grpId="0" nodeType="withEffect">
                                  <p:stCondLst>
                                    <p:cond delay="500"/>
                                  </p:stCondLst>
                                  <p:childTnLst>
                                    <p:set>
                                      <p:cBhvr>
                                        <p:cTn id="37" dur="1" fill="hold">
                                          <p:stCondLst>
                                            <p:cond delay="0"/>
                                          </p:stCondLst>
                                        </p:cTn>
                                        <p:tgtEl>
                                          <p:spTgt spid="78"/>
                                        </p:tgtEl>
                                        <p:attrNameLst>
                                          <p:attrName>style.visibility</p:attrName>
                                        </p:attrNameLst>
                                      </p:cBhvr>
                                      <p:to>
                                        <p:strVal val="visible"/>
                                      </p:to>
                                    </p:set>
                                    <p:anim calcmode="lin" valueType="num">
                                      <p:cBhvr additive="base">
                                        <p:cTn id="38" dur="500"/>
                                        <p:tgtEl>
                                          <p:spTgt spid="78"/>
                                        </p:tgtEl>
                                        <p:attrNameLst>
                                          <p:attrName>ppt_x</p:attrName>
                                        </p:attrNameLst>
                                      </p:cBhvr>
                                      <p:tavLst>
                                        <p:tav tm="0">
                                          <p:val>
                                            <p:strVal val="#ppt_x-#ppt_w*1.125000"/>
                                          </p:val>
                                        </p:tav>
                                        <p:tav tm="100000">
                                          <p:val>
                                            <p:strVal val="#ppt_x"/>
                                          </p:val>
                                        </p:tav>
                                      </p:tavLst>
                                    </p:anim>
                                    <p:animEffect transition="in" filter="wipe(right)">
                                      <p:cBhvr>
                                        <p:cTn id="39" dur="500"/>
                                        <p:tgtEl>
                                          <p:spTgt spid="78"/>
                                        </p:tgtEl>
                                      </p:cBhvr>
                                    </p:animEffect>
                                  </p:childTnLst>
                                </p:cTn>
                              </p:par>
                              <p:par>
                                <p:cTn id="40" presetID="12" presetClass="entr" presetSubtype="8" fill="hold" grpId="0" nodeType="withEffect">
                                  <p:stCondLst>
                                    <p:cond delay="50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p:tgtEl>
                                          <p:spTgt spid="2"/>
                                        </p:tgtEl>
                                        <p:attrNameLst>
                                          <p:attrName>ppt_x</p:attrName>
                                        </p:attrNameLst>
                                      </p:cBhvr>
                                      <p:tavLst>
                                        <p:tav tm="0">
                                          <p:val>
                                            <p:strVal val="#ppt_x-#ppt_w*1.125000"/>
                                          </p:val>
                                        </p:tav>
                                        <p:tav tm="100000">
                                          <p:val>
                                            <p:strVal val="#ppt_x"/>
                                          </p:val>
                                        </p:tav>
                                      </p:tavLst>
                                    </p:anim>
                                    <p:animEffect transition="in" filter="wipe(right)">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p:bldP spid="30" grpId="0"/>
      <p:bldP spid="54" grpId="0"/>
      <p:bldP spid="78" grpId="0"/>
      <p:bldP spid="18" grpId="0" animBg="1"/>
      <p:bldP spid="10" grpId="0" animBg="1"/>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795145" y="1397000"/>
            <a:ext cx="5132705" cy="802640"/>
            <a:chOff x="1322" y="1895"/>
            <a:chExt cx="8083" cy="1264"/>
          </a:xfrm>
        </p:grpSpPr>
        <p:sp>
          <p:nvSpPr>
            <p:cNvPr id="4" name="Rectangle 3"/>
            <p:cNvSpPr/>
            <p:nvPr/>
          </p:nvSpPr>
          <p:spPr>
            <a:xfrm>
              <a:off x="1446" y="1895"/>
              <a:ext cx="4987" cy="4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train</a:t>
              </a:r>
            </a:p>
          </p:txBody>
        </p:sp>
        <p:sp>
          <p:nvSpPr>
            <p:cNvPr id="5" name="Rectangle 4"/>
            <p:cNvSpPr/>
            <p:nvPr/>
          </p:nvSpPr>
          <p:spPr>
            <a:xfrm>
              <a:off x="6433" y="1895"/>
              <a:ext cx="1827" cy="454"/>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validation</a:t>
              </a:r>
            </a:p>
          </p:txBody>
        </p:sp>
        <p:sp>
          <p:nvSpPr>
            <p:cNvPr id="6" name="Text Box 5"/>
            <p:cNvSpPr txBox="1"/>
            <p:nvPr/>
          </p:nvSpPr>
          <p:spPr>
            <a:xfrm>
              <a:off x="1322" y="2579"/>
              <a:ext cx="2128" cy="580"/>
            </a:xfrm>
            <a:prstGeom prst="rect">
              <a:avLst/>
            </a:prstGeom>
            <a:noFill/>
          </p:spPr>
          <p:txBody>
            <a:bodyPr wrap="none" rtlCol="0" anchor="t">
              <a:spAutoFit/>
            </a:bodyPr>
            <a:lstStyle/>
            <a:p>
              <a:r>
                <a:rPr lang="en-US">
                  <a:sym typeface="+mn-ea"/>
                </a:rPr>
                <a:t>2010-01-04</a:t>
              </a:r>
              <a:endParaRPr lang="en-US"/>
            </a:p>
          </p:txBody>
        </p:sp>
        <p:sp>
          <p:nvSpPr>
            <p:cNvPr id="7" name="Text Box 6"/>
            <p:cNvSpPr txBox="1"/>
            <p:nvPr/>
          </p:nvSpPr>
          <p:spPr>
            <a:xfrm>
              <a:off x="4755" y="2579"/>
              <a:ext cx="2128" cy="580"/>
            </a:xfrm>
            <a:prstGeom prst="rect">
              <a:avLst/>
            </a:prstGeom>
            <a:noFill/>
          </p:spPr>
          <p:txBody>
            <a:bodyPr wrap="none" rtlCol="0" anchor="t">
              <a:spAutoFit/>
            </a:bodyPr>
            <a:lstStyle/>
            <a:p>
              <a:r>
                <a:rPr lang="en-US">
                  <a:sym typeface="+mn-ea"/>
                </a:rPr>
                <a:t>2015-03-05</a:t>
              </a:r>
              <a:endParaRPr lang="en-US"/>
            </a:p>
          </p:txBody>
        </p:sp>
        <p:sp>
          <p:nvSpPr>
            <p:cNvPr id="8" name="Text Box 7"/>
            <p:cNvSpPr txBox="1"/>
            <p:nvPr/>
          </p:nvSpPr>
          <p:spPr>
            <a:xfrm>
              <a:off x="7305" y="2579"/>
              <a:ext cx="2101" cy="580"/>
            </a:xfrm>
            <a:prstGeom prst="rect">
              <a:avLst/>
            </a:prstGeom>
            <a:noFill/>
          </p:spPr>
          <p:txBody>
            <a:bodyPr wrap="none" rtlCol="0" anchor="t">
              <a:spAutoFit/>
            </a:bodyPr>
            <a:lstStyle/>
            <a:p>
              <a:r>
                <a:rPr lang="en-US">
                  <a:sym typeface="+mn-ea"/>
                </a:rPr>
                <a:t>2018-11-15</a:t>
              </a:r>
              <a:endParaRPr lang="en-US"/>
            </a:p>
          </p:txBody>
        </p:sp>
      </p:grpSp>
      <p:sp>
        <p:nvSpPr>
          <p:cNvPr id="9" name="Rectangle 8"/>
          <p:cNvSpPr/>
          <p:nvPr/>
        </p:nvSpPr>
        <p:spPr>
          <a:xfrm>
            <a:off x="3232150" y="637242"/>
            <a:ext cx="1808480" cy="368300"/>
          </a:xfrm>
          <a:prstGeom prst="rect">
            <a:avLst/>
          </a:prstGeom>
          <a:noFill/>
          <a:ln>
            <a:noFill/>
          </a:ln>
        </p:spPr>
        <p:txBody>
          <a:bodyPr wrap="none" rtlCol="0" anchor="t">
            <a:spAutoFit/>
          </a:bodyPr>
          <a:lstStyle/>
          <a:p>
            <a:pPr algn="ctr"/>
            <a:r>
              <a:rPr lang="en-US" altLang="zh-CN" b="1" dirty="0" err="1">
                <a:solidFill>
                  <a:schemeClr val="tx1"/>
                </a:solidFill>
                <a:effectLst>
                  <a:outerShdw blurRad="38100" dist="19050" dir="2700000" algn="tl" rotWithShape="0">
                    <a:schemeClr val="dk1">
                      <a:alpha val="40000"/>
                    </a:schemeClr>
                  </a:outerShdw>
                </a:effectLst>
              </a:rPr>
              <a:t>train_test_split</a:t>
            </a:r>
            <a:endParaRPr lang="en-US" altLang="zh-CN" b="1" dirty="0">
              <a:solidFill>
                <a:schemeClr val="tx1"/>
              </a:solidFill>
              <a:effectLst>
                <a:outerShdw blurRad="38100" dist="19050" dir="2700000" algn="tl" rotWithShape="0">
                  <a:schemeClr val="dk1">
                    <a:alpha val="40000"/>
                  </a:schemeClr>
                </a:outerShdw>
              </a:effectLst>
            </a:endParaRPr>
          </a:p>
        </p:txBody>
      </p:sp>
      <p:sp>
        <p:nvSpPr>
          <p:cNvPr id="12" name="Text Box 11"/>
          <p:cNvSpPr txBox="1"/>
          <p:nvPr/>
        </p:nvSpPr>
        <p:spPr>
          <a:xfrm>
            <a:off x="1767205" y="2637155"/>
            <a:ext cx="5586730" cy="1722120"/>
          </a:xfrm>
          <a:prstGeom prst="rect">
            <a:avLst/>
          </a:prstGeom>
          <a:noFill/>
        </p:spPr>
        <p:txBody>
          <a:bodyPr wrap="none" rtlCol="0">
            <a:spAutoFit/>
          </a:bodyPr>
          <a:lstStyle/>
          <a:p>
            <a:pPr algn="l"/>
            <a:r>
              <a:rPr lang="en-US"/>
              <a:t>objective:</a:t>
            </a:r>
          </a:p>
          <a:p>
            <a:pPr algn="l"/>
            <a:r>
              <a:rPr lang="en-US" sz="1400"/>
              <a:t>direction of sp500 return next day: up(1)  down(0)</a:t>
            </a:r>
          </a:p>
          <a:p>
            <a:pPr algn="l"/>
            <a:endParaRPr lang="en-US" sz="1400"/>
          </a:p>
          <a:p>
            <a:pPr algn="l"/>
            <a:r>
              <a:rPr lang="en-US"/>
              <a:t>Feature:</a:t>
            </a:r>
          </a:p>
          <a:p>
            <a:pPr algn="l"/>
            <a:r>
              <a:rPr lang="en-US" sz="1400"/>
              <a:t>return of different index today</a:t>
            </a:r>
          </a:p>
          <a:p>
            <a:pPr algn="l"/>
            <a:r>
              <a:rPr lang="en-US" sz="1400"/>
              <a:t>index chosen: SP500,FTSE100,NIKKEI225,USDGBP,USDJPY,DJIA,</a:t>
            </a:r>
          </a:p>
          <a:p>
            <a:pPr algn="l"/>
            <a:r>
              <a:rPr lang="en-US" sz="1400"/>
              <a:t>                        NASDAQ,GOLDPRICE,crudeoil,SSECOPOSITE,HSI</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284855" y="1072515"/>
            <a:ext cx="3179445" cy="398780"/>
          </a:xfrm>
          <a:prstGeom prst="rect">
            <a:avLst/>
          </a:prstGeom>
          <a:noFill/>
        </p:spPr>
        <p:txBody>
          <a:bodyPr wrap="square" rtlCol="0">
            <a:spAutoFit/>
          </a:bodyPr>
          <a:lstStyle/>
          <a:p>
            <a:r>
              <a:rPr lang="en-US" sz="2000" b="1" dirty="0"/>
              <a:t>Logistic Regression</a:t>
            </a:r>
          </a:p>
        </p:txBody>
      </p:sp>
      <p:graphicFrame>
        <p:nvGraphicFramePr>
          <p:cNvPr id="3" name="Table 2"/>
          <p:cNvGraphicFramePr/>
          <p:nvPr/>
        </p:nvGraphicFramePr>
        <p:xfrm>
          <a:off x="1411605" y="2038985"/>
          <a:ext cx="6399530" cy="381000"/>
        </p:xfrm>
        <a:graphic>
          <a:graphicData uri="http://schemas.openxmlformats.org/drawingml/2006/table">
            <a:tbl>
              <a:tblPr firstRow="1" bandRow="1">
                <a:tableStyleId>{5C22544A-7EE6-4342-B048-85BDC9FD1C3A}</a:tableStyleId>
              </a:tblPr>
              <a:tblGrid>
                <a:gridCol w="3199765">
                  <a:extLst>
                    <a:ext uri="{9D8B030D-6E8A-4147-A177-3AD203B41FA5}">
                      <a16:colId xmlns:a16="http://schemas.microsoft.com/office/drawing/2014/main" val="20000"/>
                    </a:ext>
                  </a:extLst>
                </a:gridCol>
                <a:gridCol w="3199765">
                  <a:extLst>
                    <a:ext uri="{9D8B030D-6E8A-4147-A177-3AD203B41FA5}">
                      <a16:colId xmlns:a16="http://schemas.microsoft.com/office/drawing/2014/main" val="20001"/>
                    </a:ext>
                  </a:extLst>
                </a:gridCol>
              </a:tblGrid>
              <a:tr h="381000">
                <a:tc>
                  <a:txBody>
                    <a:bodyPr/>
                    <a:lstStyle/>
                    <a:p>
                      <a:pPr>
                        <a:buNone/>
                      </a:pPr>
                      <a:r>
                        <a:rPr lang="en-US" sz="1800"/>
                        <a:t>Accuracy score</a:t>
                      </a:r>
                    </a:p>
                  </a:txBody>
                  <a:tcPr/>
                </a:tc>
                <a:tc>
                  <a:txBody>
                    <a:bodyPr/>
                    <a:lstStyle/>
                    <a:p>
                      <a:pPr>
                        <a:buNone/>
                      </a:pPr>
                      <a:r>
                        <a:rPr lang="en-US" sz="1800"/>
                        <a:t> 55.13%</a:t>
                      </a:r>
                    </a:p>
                  </a:txBody>
                  <a:tcPr/>
                </a:tc>
                <a:extLst>
                  <a:ext uri="{0D108BD9-81ED-4DB2-BD59-A6C34878D82A}">
                    <a16:rowId xmlns:a16="http://schemas.microsoft.com/office/drawing/2014/main" val="10000"/>
                  </a:ext>
                </a:extLst>
              </a:tr>
            </a:tbl>
          </a:graphicData>
        </a:graphic>
      </p:graphicFrame>
      <p:sp>
        <p:nvSpPr>
          <p:cNvPr id="4" name="Text Box 3"/>
          <p:cNvSpPr txBox="1"/>
          <p:nvPr/>
        </p:nvSpPr>
        <p:spPr>
          <a:xfrm>
            <a:off x="1372235" y="2758440"/>
            <a:ext cx="6626860" cy="1198880"/>
          </a:xfrm>
          <a:prstGeom prst="rect">
            <a:avLst/>
          </a:prstGeom>
          <a:noFill/>
        </p:spPr>
        <p:txBody>
          <a:bodyPr wrap="square" rtlCol="0">
            <a:spAutoFit/>
          </a:bodyPr>
          <a:lstStyle/>
          <a:p>
            <a:r>
              <a:rPr lang="en-US"/>
              <a:t>all label in validation data is predicted to be one, so the accuracy is just the up ratio in validation data.which means logistic regression fail to predict the direction of the data by these features</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1372235" y="1809115"/>
          <a:ext cx="6399530" cy="1905000"/>
        </p:xfrm>
        <a:graphic>
          <a:graphicData uri="http://schemas.openxmlformats.org/drawingml/2006/table">
            <a:tbl>
              <a:tblPr firstRow="1" bandRow="1">
                <a:tableStyleId>{5C22544A-7EE6-4342-B048-85BDC9FD1C3A}</a:tableStyleId>
              </a:tblPr>
              <a:tblGrid>
                <a:gridCol w="3199765">
                  <a:extLst>
                    <a:ext uri="{9D8B030D-6E8A-4147-A177-3AD203B41FA5}">
                      <a16:colId xmlns:a16="http://schemas.microsoft.com/office/drawing/2014/main" val="20000"/>
                    </a:ext>
                  </a:extLst>
                </a:gridCol>
                <a:gridCol w="3199765">
                  <a:extLst>
                    <a:ext uri="{9D8B030D-6E8A-4147-A177-3AD203B41FA5}">
                      <a16:colId xmlns:a16="http://schemas.microsoft.com/office/drawing/2014/main" val="20001"/>
                    </a:ext>
                  </a:extLst>
                </a:gridCol>
              </a:tblGrid>
              <a:tr h="381000">
                <a:tc>
                  <a:txBody>
                    <a:bodyPr/>
                    <a:lstStyle/>
                    <a:p>
                      <a:pPr>
                        <a:buNone/>
                      </a:pPr>
                      <a:r>
                        <a:rPr lang="en-US" sz="1800"/>
                        <a:t>kernel</a:t>
                      </a:r>
                    </a:p>
                  </a:txBody>
                  <a:tcPr/>
                </a:tc>
                <a:tc>
                  <a:txBody>
                    <a:bodyPr/>
                    <a:lstStyle/>
                    <a:p>
                      <a:pPr>
                        <a:buNone/>
                      </a:pPr>
                      <a:r>
                        <a:rPr lang="en-US" sz="1800"/>
                        <a:t>accuracy</a:t>
                      </a:r>
                    </a:p>
                  </a:txBody>
                  <a:tcPr/>
                </a:tc>
                <a:extLst>
                  <a:ext uri="{0D108BD9-81ED-4DB2-BD59-A6C34878D82A}">
                    <a16:rowId xmlns:a16="http://schemas.microsoft.com/office/drawing/2014/main" val="10000"/>
                  </a:ext>
                </a:extLst>
              </a:tr>
              <a:tr h="381000">
                <a:tc>
                  <a:txBody>
                    <a:bodyPr/>
                    <a:lstStyle/>
                    <a:p>
                      <a:pPr>
                        <a:buNone/>
                      </a:pPr>
                      <a:r>
                        <a:rPr lang="en-US" sz="1800"/>
                        <a:t>rbf</a:t>
                      </a:r>
                    </a:p>
                  </a:txBody>
                  <a:tcPr/>
                </a:tc>
                <a:tc>
                  <a:txBody>
                    <a:bodyPr/>
                    <a:lstStyle/>
                    <a:p>
                      <a:pPr>
                        <a:buNone/>
                      </a:pPr>
                      <a:r>
                        <a:rPr lang="en-US" sz="1800"/>
                        <a:t>55.13%</a:t>
                      </a:r>
                    </a:p>
                  </a:txBody>
                  <a:tcPr/>
                </a:tc>
                <a:extLst>
                  <a:ext uri="{0D108BD9-81ED-4DB2-BD59-A6C34878D82A}">
                    <a16:rowId xmlns:a16="http://schemas.microsoft.com/office/drawing/2014/main" val="10001"/>
                  </a:ext>
                </a:extLst>
              </a:tr>
              <a:tr h="381000">
                <a:tc>
                  <a:txBody>
                    <a:bodyPr/>
                    <a:lstStyle/>
                    <a:p>
                      <a:pPr>
                        <a:buNone/>
                      </a:pPr>
                      <a:r>
                        <a:rPr lang="en-US" sz="1800"/>
                        <a:t>linear</a:t>
                      </a:r>
                    </a:p>
                  </a:txBody>
                  <a:tcPr/>
                </a:tc>
                <a:tc>
                  <a:txBody>
                    <a:bodyPr/>
                    <a:lstStyle/>
                    <a:p>
                      <a:pPr>
                        <a:buNone/>
                      </a:pPr>
                      <a:r>
                        <a:rPr lang="en-US" sz="1800">
                          <a:sym typeface="+mn-ea"/>
                        </a:rPr>
                        <a:t>55.13%</a:t>
                      </a:r>
                      <a:endParaRPr lang="en-US" sz="1800"/>
                    </a:p>
                  </a:txBody>
                  <a:tcPr/>
                </a:tc>
                <a:extLst>
                  <a:ext uri="{0D108BD9-81ED-4DB2-BD59-A6C34878D82A}">
                    <a16:rowId xmlns:a16="http://schemas.microsoft.com/office/drawing/2014/main" val="10002"/>
                  </a:ext>
                </a:extLst>
              </a:tr>
              <a:tr h="381000">
                <a:tc>
                  <a:txBody>
                    <a:bodyPr/>
                    <a:lstStyle/>
                    <a:p>
                      <a:pPr>
                        <a:buNone/>
                      </a:pPr>
                      <a:r>
                        <a:rPr lang="en-US" sz="1800"/>
                        <a:t>poly</a:t>
                      </a:r>
                    </a:p>
                  </a:txBody>
                  <a:tcPr/>
                </a:tc>
                <a:tc>
                  <a:txBody>
                    <a:bodyPr/>
                    <a:lstStyle/>
                    <a:p>
                      <a:pPr>
                        <a:buNone/>
                      </a:pPr>
                      <a:r>
                        <a:rPr lang="en-US" sz="1800">
                          <a:sym typeface="+mn-ea"/>
                        </a:rPr>
                        <a:t>55.13%</a:t>
                      </a:r>
                      <a:endParaRPr lang="en-US" sz="1800"/>
                    </a:p>
                  </a:txBody>
                  <a:tcPr/>
                </a:tc>
                <a:extLst>
                  <a:ext uri="{0D108BD9-81ED-4DB2-BD59-A6C34878D82A}">
                    <a16:rowId xmlns:a16="http://schemas.microsoft.com/office/drawing/2014/main" val="10003"/>
                  </a:ext>
                </a:extLst>
              </a:tr>
              <a:tr h="381000">
                <a:tc>
                  <a:txBody>
                    <a:bodyPr/>
                    <a:lstStyle/>
                    <a:p>
                      <a:pPr>
                        <a:buNone/>
                      </a:pPr>
                      <a:r>
                        <a:rPr lang="en-US" sz="1800"/>
                        <a:t>sigmoid</a:t>
                      </a:r>
                    </a:p>
                  </a:txBody>
                  <a:tcPr/>
                </a:tc>
                <a:tc>
                  <a:txBody>
                    <a:bodyPr/>
                    <a:lstStyle/>
                    <a:p>
                      <a:pPr>
                        <a:buNone/>
                      </a:pPr>
                      <a:r>
                        <a:rPr lang="en-US" sz="1800">
                          <a:sym typeface="+mn-ea"/>
                        </a:rPr>
                        <a:t>55.13%</a:t>
                      </a:r>
                      <a:endParaRPr lang="en-US" sz="1800"/>
                    </a:p>
                  </a:txBody>
                  <a:tcPr/>
                </a:tc>
                <a:extLst>
                  <a:ext uri="{0D108BD9-81ED-4DB2-BD59-A6C34878D82A}">
                    <a16:rowId xmlns:a16="http://schemas.microsoft.com/office/drawing/2014/main" val="10004"/>
                  </a:ext>
                </a:extLst>
              </a:tr>
            </a:tbl>
          </a:graphicData>
        </a:graphic>
      </p:graphicFrame>
      <p:sp>
        <p:nvSpPr>
          <p:cNvPr id="4" name="Text Box 3"/>
          <p:cNvSpPr txBox="1"/>
          <p:nvPr/>
        </p:nvSpPr>
        <p:spPr>
          <a:xfrm>
            <a:off x="4125595" y="977265"/>
            <a:ext cx="733425" cy="398780"/>
          </a:xfrm>
          <a:prstGeom prst="rect">
            <a:avLst/>
          </a:prstGeom>
          <a:noFill/>
        </p:spPr>
        <p:txBody>
          <a:bodyPr wrap="none" rtlCol="0">
            <a:spAutoFit/>
          </a:bodyPr>
          <a:lstStyle/>
          <a:p>
            <a:r>
              <a:rPr lang="en-US" sz="2000" b="1"/>
              <a:t>SVM</a:t>
            </a:r>
          </a:p>
        </p:txBody>
      </p:sp>
      <p:sp>
        <p:nvSpPr>
          <p:cNvPr id="5" name="Text Box 4"/>
          <p:cNvSpPr txBox="1"/>
          <p:nvPr/>
        </p:nvSpPr>
        <p:spPr>
          <a:xfrm>
            <a:off x="1372235" y="4032885"/>
            <a:ext cx="2075180" cy="368300"/>
          </a:xfrm>
          <a:prstGeom prst="rect">
            <a:avLst/>
          </a:prstGeom>
          <a:noFill/>
        </p:spPr>
        <p:txBody>
          <a:bodyPr wrap="none" rtlCol="0">
            <a:spAutoFit/>
          </a:bodyPr>
          <a:lstStyle/>
          <a:p>
            <a:r>
              <a:rPr lang="en-US"/>
              <a:t>svm fails to predict</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702685" y="614680"/>
            <a:ext cx="1268296" cy="400110"/>
          </a:xfrm>
          <a:prstGeom prst="rect">
            <a:avLst/>
          </a:prstGeom>
          <a:noFill/>
        </p:spPr>
        <p:txBody>
          <a:bodyPr wrap="none" rtlCol="0">
            <a:spAutoFit/>
          </a:bodyPr>
          <a:lstStyle/>
          <a:p>
            <a:r>
              <a:rPr lang="en-US" sz="2000" b="1" dirty="0"/>
              <a:t>K-means</a:t>
            </a:r>
          </a:p>
        </p:txBody>
      </p:sp>
      <p:graphicFrame>
        <p:nvGraphicFramePr>
          <p:cNvPr id="4" name="Table 3"/>
          <p:cNvGraphicFramePr/>
          <p:nvPr/>
        </p:nvGraphicFramePr>
        <p:xfrm>
          <a:off x="1279525" y="2350770"/>
          <a:ext cx="6399530" cy="1143000"/>
        </p:xfrm>
        <a:graphic>
          <a:graphicData uri="http://schemas.openxmlformats.org/drawingml/2006/table">
            <a:tbl>
              <a:tblPr firstRow="1" bandRow="1">
                <a:tableStyleId>{5C22544A-7EE6-4342-B048-85BDC9FD1C3A}</a:tableStyleId>
              </a:tblPr>
              <a:tblGrid>
                <a:gridCol w="3199765">
                  <a:extLst>
                    <a:ext uri="{9D8B030D-6E8A-4147-A177-3AD203B41FA5}">
                      <a16:colId xmlns:a16="http://schemas.microsoft.com/office/drawing/2014/main" val="20000"/>
                    </a:ext>
                  </a:extLst>
                </a:gridCol>
                <a:gridCol w="3199765">
                  <a:extLst>
                    <a:ext uri="{9D8B030D-6E8A-4147-A177-3AD203B41FA5}">
                      <a16:colId xmlns:a16="http://schemas.microsoft.com/office/drawing/2014/main" val="20001"/>
                    </a:ext>
                  </a:extLst>
                </a:gridCol>
              </a:tblGrid>
              <a:tr h="381000">
                <a:tc>
                  <a:txBody>
                    <a:bodyPr/>
                    <a:lstStyle/>
                    <a:p>
                      <a:pPr>
                        <a:buNone/>
                      </a:pPr>
                      <a:r>
                        <a:rPr lang="en-US" sz="1800"/>
                        <a:t>cluster</a:t>
                      </a:r>
                    </a:p>
                  </a:txBody>
                  <a:tcPr/>
                </a:tc>
                <a:tc>
                  <a:txBody>
                    <a:bodyPr/>
                    <a:lstStyle/>
                    <a:p>
                      <a:pPr>
                        <a:buNone/>
                      </a:pPr>
                      <a:r>
                        <a:rPr lang="en-US" sz="1800"/>
                        <a:t>ratio of rise</a:t>
                      </a:r>
                    </a:p>
                  </a:txBody>
                  <a:tcPr/>
                </a:tc>
                <a:extLst>
                  <a:ext uri="{0D108BD9-81ED-4DB2-BD59-A6C34878D82A}">
                    <a16:rowId xmlns:a16="http://schemas.microsoft.com/office/drawing/2014/main" val="10000"/>
                  </a:ext>
                </a:extLst>
              </a:tr>
              <a:tr h="381000">
                <a:tc>
                  <a:txBody>
                    <a:bodyPr/>
                    <a:lstStyle/>
                    <a:p>
                      <a:pPr>
                        <a:buNone/>
                      </a:pPr>
                      <a:r>
                        <a:rPr lang="en-US" sz="1800"/>
                        <a:t>1</a:t>
                      </a:r>
                    </a:p>
                  </a:txBody>
                  <a:tcPr/>
                </a:tc>
                <a:tc>
                  <a:txBody>
                    <a:bodyPr/>
                    <a:lstStyle/>
                    <a:p>
                      <a:pPr>
                        <a:buNone/>
                      </a:pPr>
                      <a:r>
                        <a:rPr lang="en-US" sz="1800"/>
                        <a:t>54.27%</a:t>
                      </a:r>
                    </a:p>
                  </a:txBody>
                  <a:tcPr/>
                </a:tc>
                <a:extLst>
                  <a:ext uri="{0D108BD9-81ED-4DB2-BD59-A6C34878D82A}">
                    <a16:rowId xmlns:a16="http://schemas.microsoft.com/office/drawing/2014/main" val="10001"/>
                  </a:ext>
                </a:extLst>
              </a:tr>
              <a:tr h="381000">
                <a:tc>
                  <a:txBody>
                    <a:bodyPr/>
                    <a:lstStyle/>
                    <a:p>
                      <a:pPr>
                        <a:buNone/>
                      </a:pPr>
                      <a:r>
                        <a:rPr lang="en-US" sz="1800"/>
                        <a:t>2</a:t>
                      </a:r>
                    </a:p>
                  </a:txBody>
                  <a:tcPr/>
                </a:tc>
                <a:tc>
                  <a:txBody>
                    <a:bodyPr/>
                    <a:lstStyle/>
                    <a:p>
                      <a:pPr>
                        <a:buNone/>
                      </a:pPr>
                      <a:r>
                        <a:rPr lang="en-US" sz="1800"/>
                        <a:t>54.11%</a:t>
                      </a:r>
                    </a:p>
                  </a:txBody>
                  <a:tcPr/>
                </a:tc>
                <a:extLst>
                  <a:ext uri="{0D108BD9-81ED-4DB2-BD59-A6C34878D82A}">
                    <a16:rowId xmlns:a16="http://schemas.microsoft.com/office/drawing/2014/main" val="10002"/>
                  </a:ext>
                </a:extLst>
              </a:tr>
            </a:tbl>
          </a:graphicData>
        </a:graphic>
      </p:graphicFrame>
      <p:sp>
        <p:nvSpPr>
          <p:cNvPr id="5" name="Text Box 4"/>
          <p:cNvSpPr txBox="1"/>
          <p:nvPr/>
        </p:nvSpPr>
        <p:spPr>
          <a:xfrm>
            <a:off x="1279525" y="3726180"/>
            <a:ext cx="4598035" cy="368300"/>
          </a:xfrm>
          <a:prstGeom prst="rect">
            <a:avLst/>
          </a:prstGeom>
          <a:noFill/>
        </p:spPr>
        <p:txBody>
          <a:bodyPr wrap="none" rtlCol="0">
            <a:spAutoFit/>
          </a:bodyPr>
          <a:lstStyle/>
          <a:p>
            <a:r>
              <a:rPr lang="en-US"/>
              <a:t>insignificant difference, asumption might fail</a:t>
            </a:r>
          </a:p>
        </p:txBody>
      </p:sp>
      <p:sp>
        <p:nvSpPr>
          <p:cNvPr id="6" name="Text Box 5"/>
          <p:cNvSpPr txBox="1"/>
          <p:nvPr/>
        </p:nvSpPr>
        <p:spPr>
          <a:xfrm>
            <a:off x="1279525" y="1287145"/>
            <a:ext cx="6710680" cy="922020"/>
          </a:xfrm>
          <a:prstGeom prst="rect">
            <a:avLst/>
          </a:prstGeom>
          <a:noFill/>
        </p:spPr>
        <p:txBody>
          <a:bodyPr wrap="none" rtlCol="0">
            <a:spAutoFit/>
          </a:bodyPr>
          <a:lstStyle/>
          <a:p>
            <a:r>
              <a:rPr lang="en-US"/>
              <a:t>Assumption : the feature can be clustered into two classes,</a:t>
            </a:r>
          </a:p>
          <a:p>
            <a:r>
              <a:rPr lang="en-US"/>
              <a:t>one is related to rise, another is related to fall, so we choose the </a:t>
            </a:r>
          </a:p>
          <a:p>
            <a:r>
              <a:rPr lang="en-US"/>
              <a:t>n_clusters=2 in Kmeans</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627120" y="648335"/>
            <a:ext cx="2066591" cy="400110"/>
          </a:xfrm>
          <a:prstGeom prst="rect">
            <a:avLst/>
          </a:prstGeom>
          <a:noFill/>
        </p:spPr>
        <p:txBody>
          <a:bodyPr wrap="none" rtlCol="0">
            <a:spAutoFit/>
          </a:bodyPr>
          <a:lstStyle/>
          <a:p>
            <a:r>
              <a:rPr lang="en-US" sz="2000" b="1" dirty="0"/>
              <a:t>Random Forest</a:t>
            </a:r>
          </a:p>
        </p:txBody>
      </p:sp>
      <p:graphicFrame>
        <p:nvGraphicFramePr>
          <p:cNvPr id="3" name="Table 2"/>
          <p:cNvGraphicFramePr/>
          <p:nvPr/>
        </p:nvGraphicFramePr>
        <p:xfrm>
          <a:off x="1372235" y="1698625"/>
          <a:ext cx="6399530" cy="2270760"/>
        </p:xfrm>
        <a:graphic>
          <a:graphicData uri="http://schemas.openxmlformats.org/drawingml/2006/table">
            <a:tbl>
              <a:tblPr firstRow="1" bandRow="1">
                <a:tableStyleId>{5C22544A-7EE6-4342-B048-85BDC9FD1C3A}</a:tableStyleId>
              </a:tblPr>
              <a:tblGrid>
                <a:gridCol w="3199765">
                  <a:extLst>
                    <a:ext uri="{9D8B030D-6E8A-4147-A177-3AD203B41FA5}">
                      <a16:colId xmlns:a16="http://schemas.microsoft.com/office/drawing/2014/main" val="20000"/>
                    </a:ext>
                  </a:extLst>
                </a:gridCol>
                <a:gridCol w="3199765">
                  <a:extLst>
                    <a:ext uri="{9D8B030D-6E8A-4147-A177-3AD203B41FA5}">
                      <a16:colId xmlns:a16="http://schemas.microsoft.com/office/drawing/2014/main" val="20001"/>
                    </a:ext>
                  </a:extLst>
                </a:gridCol>
              </a:tblGrid>
              <a:tr h="381000">
                <a:tc>
                  <a:txBody>
                    <a:bodyPr/>
                    <a:lstStyle/>
                    <a:p>
                      <a:pPr>
                        <a:buNone/>
                      </a:pPr>
                      <a:r>
                        <a:rPr lang="en-US" sz="1800" dirty="0"/>
                        <a:t>depth</a:t>
                      </a:r>
                    </a:p>
                  </a:txBody>
                  <a:tcPr/>
                </a:tc>
                <a:tc>
                  <a:txBody>
                    <a:bodyPr/>
                    <a:lstStyle/>
                    <a:p>
                      <a:pPr>
                        <a:buNone/>
                      </a:pPr>
                      <a:r>
                        <a:rPr lang="en-US" sz="1800"/>
                        <a:t>accuracy</a:t>
                      </a:r>
                    </a:p>
                  </a:txBody>
                  <a:tcPr/>
                </a:tc>
                <a:extLst>
                  <a:ext uri="{0D108BD9-81ED-4DB2-BD59-A6C34878D82A}">
                    <a16:rowId xmlns:a16="http://schemas.microsoft.com/office/drawing/2014/main" val="10000"/>
                  </a:ext>
                </a:extLst>
              </a:tr>
              <a:tr h="353695">
                <a:tc>
                  <a:txBody>
                    <a:bodyPr/>
                    <a:lstStyle/>
                    <a:p>
                      <a:pPr>
                        <a:buNone/>
                      </a:pPr>
                      <a:r>
                        <a:rPr lang="en-US" sz="1800"/>
                        <a:t>2</a:t>
                      </a:r>
                    </a:p>
                  </a:txBody>
                  <a:tcPr/>
                </a:tc>
                <a:tc>
                  <a:txBody>
                    <a:bodyPr/>
                    <a:lstStyle/>
                    <a:p>
                      <a:pPr>
                        <a:buNone/>
                      </a:pPr>
                      <a:r>
                        <a:rPr lang="en-US" sz="1800"/>
                        <a:t>54.78%</a:t>
                      </a:r>
                    </a:p>
                  </a:txBody>
                  <a:tcPr/>
                </a:tc>
                <a:extLst>
                  <a:ext uri="{0D108BD9-81ED-4DB2-BD59-A6C34878D82A}">
                    <a16:rowId xmlns:a16="http://schemas.microsoft.com/office/drawing/2014/main" val="10001"/>
                  </a:ext>
                </a:extLst>
              </a:tr>
              <a:tr h="381000">
                <a:tc>
                  <a:txBody>
                    <a:bodyPr/>
                    <a:lstStyle/>
                    <a:p>
                      <a:pPr>
                        <a:buNone/>
                      </a:pPr>
                      <a:r>
                        <a:rPr lang="en-US" sz="1800"/>
                        <a:t>3</a:t>
                      </a:r>
                    </a:p>
                  </a:txBody>
                  <a:tcPr/>
                </a:tc>
                <a:tc>
                  <a:txBody>
                    <a:bodyPr/>
                    <a:lstStyle/>
                    <a:p>
                      <a:pPr>
                        <a:buNone/>
                      </a:pPr>
                      <a:r>
                        <a:rPr lang="en-US" sz="1800"/>
                        <a:t>55.65%</a:t>
                      </a:r>
                    </a:p>
                  </a:txBody>
                  <a:tcPr/>
                </a:tc>
                <a:extLst>
                  <a:ext uri="{0D108BD9-81ED-4DB2-BD59-A6C34878D82A}">
                    <a16:rowId xmlns:a16="http://schemas.microsoft.com/office/drawing/2014/main" val="10002"/>
                  </a:ext>
                </a:extLst>
              </a:tr>
              <a:tr h="381000">
                <a:tc>
                  <a:txBody>
                    <a:bodyPr/>
                    <a:lstStyle/>
                    <a:p>
                      <a:pPr>
                        <a:buNone/>
                      </a:pPr>
                      <a:r>
                        <a:rPr lang="en-US" sz="1800"/>
                        <a:t>4</a:t>
                      </a:r>
                    </a:p>
                  </a:txBody>
                  <a:tcPr/>
                </a:tc>
                <a:tc>
                  <a:txBody>
                    <a:bodyPr/>
                    <a:lstStyle/>
                    <a:p>
                      <a:pPr>
                        <a:buNone/>
                      </a:pPr>
                      <a:r>
                        <a:rPr lang="en-US" sz="1800">
                          <a:sym typeface="+mn-ea"/>
                        </a:rPr>
                        <a:t>55.83%</a:t>
                      </a:r>
                      <a:endParaRPr lang="en-US" sz="1800"/>
                    </a:p>
                  </a:txBody>
                  <a:tcPr/>
                </a:tc>
                <a:extLst>
                  <a:ext uri="{0D108BD9-81ED-4DB2-BD59-A6C34878D82A}">
                    <a16:rowId xmlns:a16="http://schemas.microsoft.com/office/drawing/2014/main" val="10003"/>
                  </a:ext>
                </a:extLst>
              </a:tr>
              <a:tr h="381000">
                <a:tc>
                  <a:txBody>
                    <a:bodyPr/>
                    <a:lstStyle/>
                    <a:p>
                      <a:pPr>
                        <a:buNone/>
                      </a:pPr>
                      <a:r>
                        <a:rPr lang="en-US" sz="1800"/>
                        <a:t>5</a:t>
                      </a:r>
                    </a:p>
                  </a:txBody>
                  <a:tcPr/>
                </a:tc>
                <a:tc>
                  <a:txBody>
                    <a:bodyPr/>
                    <a:lstStyle/>
                    <a:p>
                      <a:pPr>
                        <a:buNone/>
                      </a:pPr>
                      <a:r>
                        <a:rPr lang="en-US" sz="1800"/>
                        <a:t>54.09%</a:t>
                      </a:r>
                    </a:p>
                  </a:txBody>
                  <a:tcPr/>
                </a:tc>
                <a:extLst>
                  <a:ext uri="{0D108BD9-81ED-4DB2-BD59-A6C34878D82A}">
                    <a16:rowId xmlns:a16="http://schemas.microsoft.com/office/drawing/2014/main" val="10004"/>
                  </a:ext>
                </a:extLst>
              </a:tr>
              <a:tr h="381000">
                <a:tc>
                  <a:txBody>
                    <a:bodyPr/>
                    <a:lstStyle/>
                    <a:p>
                      <a:pPr>
                        <a:buNone/>
                      </a:pPr>
                      <a:r>
                        <a:rPr lang="en-US" sz="1800"/>
                        <a:t>6</a:t>
                      </a:r>
                    </a:p>
                  </a:txBody>
                  <a:tcPr/>
                </a:tc>
                <a:tc>
                  <a:txBody>
                    <a:bodyPr/>
                    <a:lstStyle/>
                    <a:p>
                      <a:pPr>
                        <a:buNone/>
                      </a:pPr>
                      <a:r>
                        <a:rPr lang="en-US" sz="1800" dirty="0"/>
                        <a:t>55.30%</a:t>
                      </a:r>
                    </a:p>
                  </a:txBody>
                  <a:tcPr/>
                </a:tc>
                <a:extLst>
                  <a:ext uri="{0D108BD9-81ED-4DB2-BD59-A6C34878D82A}">
                    <a16:rowId xmlns:a16="http://schemas.microsoft.com/office/drawing/2014/main" val="10005"/>
                  </a:ext>
                </a:extLst>
              </a:tr>
            </a:tbl>
          </a:graphicData>
        </a:graphic>
      </p:graphicFrame>
      <p:sp>
        <p:nvSpPr>
          <p:cNvPr id="4" name="Text Box 3"/>
          <p:cNvSpPr txBox="1"/>
          <p:nvPr/>
        </p:nvSpPr>
        <p:spPr>
          <a:xfrm>
            <a:off x="1251267" y="1136015"/>
            <a:ext cx="4751705" cy="368300"/>
          </a:xfrm>
          <a:prstGeom prst="rect">
            <a:avLst/>
          </a:prstGeom>
          <a:noFill/>
        </p:spPr>
        <p:txBody>
          <a:bodyPr wrap="square" rtlCol="0">
            <a:spAutoFit/>
          </a:bodyPr>
          <a:lstStyle/>
          <a:p>
            <a:r>
              <a:rPr lang="en-US" dirty="0"/>
              <a:t>Choosing </a:t>
            </a:r>
            <a:r>
              <a:rPr lang="en-US" dirty="0" err="1"/>
              <a:t>n_estimators</a:t>
            </a:r>
            <a:r>
              <a:rPr lang="en-US" dirty="0"/>
              <a:t> = 100</a:t>
            </a:r>
          </a:p>
        </p:txBody>
      </p:sp>
      <p:sp>
        <p:nvSpPr>
          <p:cNvPr id="5" name="Text Box 4"/>
          <p:cNvSpPr txBox="1"/>
          <p:nvPr/>
        </p:nvSpPr>
        <p:spPr>
          <a:xfrm>
            <a:off x="1372235" y="4163695"/>
            <a:ext cx="4751705" cy="368300"/>
          </a:xfrm>
          <a:prstGeom prst="rect">
            <a:avLst/>
          </a:prstGeom>
          <a:noFill/>
        </p:spPr>
        <p:txBody>
          <a:bodyPr wrap="square" rtlCol="0">
            <a:spAutoFit/>
          </a:bodyPr>
          <a:lstStyle/>
          <a:p>
            <a:r>
              <a:rPr lang="en-US"/>
              <a:t>choosing depth = 4, accuracy = 55.83%</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cs typeface="+mn-ea"/>
                <a:sym typeface="+mn-lt"/>
              </a:rPr>
              <a:t>Background</a:t>
            </a:r>
            <a:endParaRPr lang="en-US" dirty="0"/>
          </a:p>
        </p:txBody>
      </p:sp>
      <p:sp>
        <p:nvSpPr>
          <p:cNvPr id="3" name="TextBox 2"/>
          <p:cNvSpPr txBox="1"/>
          <p:nvPr/>
        </p:nvSpPr>
        <p:spPr>
          <a:xfrm>
            <a:off x="628650" y="995573"/>
            <a:ext cx="7368162" cy="3416320"/>
          </a:xfrm>
          <a:prstGeom prst="rect">
            <a:avLst/>
          </a:prstGeom>
          <a:noFill/>
        </p:spPr>
        <p:txBody>
          <a:bodyPr wrap="square" rtlCol="0">
            <a:spAutoFit/>
          </a:bodyPr>
          <a:lstStyle/>
          <a:p>
            <a:r>
              <a:rPr lang="en-US" altLang="zh-CN" b="1" dirty="0"/>
              <a:t>Data:</a:t>
            </a:r>
            <a:r>
              <a:rPr lang="en-US" altLang="zh-CN" dirty="0"/>
              <a:t>  2010-2018 return values of S&amp;P daily closing price </a:t>
            </a:r>
          </a:p>
          <a:p>
            <a:endParaRPr lang="en-US" altLang="zh-CN" dirty="0"/>
          </a:p>
          <a:p>
            <a:r>
              <a:rPr lang="en-US" altLang="zh-CN" b="1" dirty="0"/>
              <a:t>Purpose:</a:t>
            </a:r>
            <a:r>
              <a:rPr lang="en-US" altLang="zh-CN" dirty="0"/>
              <a:t>  </a:t>
            </a:r>
          </a:p>
          <a:p>
            <a:endParaRPr lang="en-US" altLang="zh-CN" dirty="0"/>
          </a:p>
          <a:p>
            <a:pPr marL="285750" indent="-285750">
              <a:buFont typeface="Arial" panose="020B0604020202020204" pitchFamily="34" charset="0"/>
              <a:buChar char="•"/>
            </a:pPr>
            <a:r>
              <a:rPr lang="en-US" altLang="zh-CN" dirty="0"/>
              <a:t>To find out relationships among the return value of S&amp;P 500</a:t>
            </a:r>
            <a:r>
              <a:rPr lang="zh-CN" altLang="en-US" dirty="0"/>
              <a:t> </a:t>
            </a:r>
            <a:r>
              <a:rPr lang="en-US" altLang="zh-CN" dirty="0"/>
              <a:t>index and other kinds of financial data</a:t>
            </a:r>
          </a:p>
          <a:p>
            <a:r>
              <a:rPr lang="zh-CN" altLang="en-US" dirty="0"/>
              <a:t>         </a:t>
            </a:r>
            <a:endParaRPr lang="en-HK" altLang="zh-CN" dirty="0"/>
          </a:p>
          <a:p>
            <a:pPr marL="285750" indent="-285750">
              <a:buFont typeface="Arial" panose="020B0604020202020204" pitchFamily="34" charset="0"/>
              <a:buChar char="•"/>
            </a:pPr>
            <a:r>
              <a:rPr lang="en-US" altLang="zh-CN" dirty="0"/>
              <a:t>To explore the difference between mean return values from different years</a:t>
            </a:r>
          </a:p>
          <a:p>
            <a:endParaRPr lang="en-US" altLang="zh-CN" dirty="0"/>
          </a:p>
          <a:p>
            <a:pPr marL="285750" indent="-285750">
              <a:buFont typeface="Arial" panose="020B0604020202020204" pitchFamily="34" charset="0"/>
              <a:buChar char="•"/>
            </a:pPr>
            <a:r>
              <a:rPr lang="en-US" altLang="zh-CN" dirty="0"/>
              <a:t>To predict the up and downs of the index by different statistical methods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829685" y="694690"/>
            <a:ext cx="1282723" cy="400110"/>
          </a:xfrm>
          <a:prstGeom prst="rect">
            <a:avLst/>
          </a:prstGeom>
          <a:noFill/>
        </p:spPr>
        <p:txBody>
          <a:bodyPr wrap="none" rtlCol="0">
            <a:spAutoFit/>
          </a:bodyPr>
          <a:lstStyle/>
          <a:p>
            <a:r>
              <a:rPr lang="en-US" sz="2000" b="1" dirty="0" err="1"/>
              <a:t>XGBoost</a:t>
            </a:r>
            <a:endParaRPr lang="en-US" sz="2000" b="1" dirty="0"/>
          </a:p>
        </p:txBody>
      </p:sp>
      <p:graphicFrame>
        <p:nvGraphicFramePr>
          <p:cNvPr id="4" name="Table 3"/>
          <p:cNvGraphicFramePr/>
          <p:nvPr/>
        </p:nvGraphicFramePr>
        <p:xfrm>
          <a:off x="1372235" y="1749425"/>
          <a:ext cx="6399530" cy="2270760"/>
        </p:xfrm>
        <a:graphic>
          <a:graphicData uri="http://schemas.openxmlformats.org/drawingml/2006/table">
            <a:tbl>
              <a:tblPr firstRow="1" bandRow="1">
                <a:tableStyleId>{5C22544A-7EE6-4342-B048-85BDC9FD1C3A}</a:tableStyleId>
              </a:tblPr>
              <a:tblGrid>
                <a:gridCol w="3199765">
                  <a:extLst>
                    <a:ext uri="{9D8B030D-6E8A-4147-A177-3AD203B41FA5}">
                      <a16:colId xmlns:a16="http://schemas.microsoft.com/office/drawing/2014/main" val="20000"/>
                    </a:ext>
                  </a:extLst>
                </a:gridCol>
                <a:gridCol w="3199765">
                  <a:extLst>
                    <a:ext uri="{9D8B030D-6E8A-4147-A177-3AD203B41FA5}">
                      <a16:colId xmlns:a16="http://schemas.microsoft.com/office/drawing/2014/main" val="20001"/>
                    </a:ext>
                  </a:extLst>
                </a:gridCol>
              </a:tblGrid>
              <a:tr h="381000">
                <a:tc>
                  <a:txBody>
                    <a:bodyPr/>
                    <a:lstStyle/>
                    <a:p>
                      <a:pPr>
                        <a:buNone/>
                      </a:pPr>
                      <a:r>
                        <a:rPr lang="en-US" sz="1800"/>
                        <a:t>depth</a:t>
                      </a:r>
                    </a:p>
                  </a:txBody>
                  <a:tcPr/>
                </a:tc>
                <a:tc>
                  <a:txBody>
                    <a:bodyPr/>
                    <a:lstStyle/>
                    <a:p>
                      <a:pPr>
                        <a:buNone/>
                      </a:pPr>
                      <a:r>
                        <a:rPr lang="en-US" sz="1800"/>
                        <a:t>accuracy</a:t>
                      </a:r>
                    </a:p>
                  </a:txBody>
                  <a:tcPr/>
                </a:tc>
                <a:extLst>
                  <a:ext uri="{0D108BD9-81ED-4DB2-BD59-A6C34878D82A}">
                    <a16:rowId xmlns:a16="http://schemas.microsoft.com/office/drawing/2014/main" val="10000"/>
                  </a:ext>
                </a:extLst>
              </a:tr>
              <a:tr h="353695">
                <a:tc>
                  <a:txBody>
                    <a:bodyPr/>
                    <a:lstStyle/>
                    <a:p>
                      <a:pPr>
                        <a:buNone/>
                      </a:pPr>
                      <a:r>
                        <a:rPr lang="en-US" sz="1800"/>
                        <a:t>2</a:t>
                      </a:r>
                    </a:p>
                  </a:txBody>
                  <a:tcPr/>
                </a:tc>
                <a:tc>
                  <a:txBody>
                    <a:bodyPr/>
                    <a:lstStyle/>
                    <a:p>
                      <a:pPr>
                        <a:buNone/>
                      </a:pPr>
                      <a:r>
                        <a:rPr lang="en-US" sz="1800"/>
                        <a:t>54.78%</a:t>
                      </a:r>
                    </a:p>
                  </a:txBody>
                  <a:tcPr/>
                </a:tc>
                <a:extLst>
                  <a:ext uri="{0D108BD9-81ED-4DB2-BD59-A6C34878D82A}">
                    <a16:rowId xmlns:a16="http://schemas.microsoft.com/office/drawing/2014/main" val="10001"/>
                  </a:ext>
                </a:extLst>
              </a:tr>
              <a:tr h="381000">
                <a:tc>
                  <a:txBody>
                    <a:bodyPr/>
                    <a:lstStyle/>
                    <a:p>
                      <a:pPr>
                        <a:buNone/>
                      </a:pPr>
                      <a:r>
                        <a:rPr lang="en-US" sz="1800"/>
                        <a:t>3</a:t>
                      </a:r>
                    </a:p>
                  </a:txBody>
                  <a:tcPr/>
                </a:tc>
                <a:tc>
                  <a:txBody>
                    <a:bodyPr/>
                    <a:lstStyle/>
                    <a:p>
                      <a:pPr>
                        <a:buNone/>
                      </a:pPr>
                      <a:r>
                        <a:rPr lang="en-US" sz="1800"/>
                        <a:t>55.65%</a:t>
                      </a:r>
                    </a:p>
                  </a:txBody>
                  <a:tcPr/>
                </a:tc>
                <a:extLst>
                  <a:ext uri="{0D108BD9-81ED-4DB2-BD59-A6C34878D82A}">
                    <a16:rowId xmlns:a16="http://schemas.microsoft.com/office/drawing/2014/main" val="10002"/>
                  </a:ext>
                </a:extLst>
              </a:tr>
              <a:tr h="381000">
                <a:tc>
                  <a:txBody>
                    <a:bodyPr/>
                    <a:lstStyle/>
                    <a:p>
                      <a:pPr>
                        <a:buNone/>
                      </a:pPr>
                      <a:r>
                        <a:rPr lang="en-US" sz="1800"/>
                        <a:t>4</a:t>
                      </a:r>
                    </a:p>
                  </a:txBody>
                  <a:tcPr/>
                </a:tc>
                <a:tc>
                  <a:txBody>
                    <a:bodyPr/>
                    <a:lstStyle/>
                    <a:p>
                      <a:pPr>
                        <a:buNone/>
                      </a:pPr>
                      <a:r>
                        <a:rPr lang="en-US" sz="1800">
                          <a:sym typeface="+mn-ea"/>
                        </a:rPr>
                        <a:t>54.61%</a:t>
                      </a:r>
                      <a:endParaRPr lang="en-US" sz="1800"/>
                    </a:p>
                  </a:txBody>
                  <a:tcPr/>
                </a:tc>
                <a:extLst>
                  <a:ext uri="{0D108BD9-81ED-4DB2-BD59-A6C34878D82A}">
                    <a16:rowId xmlns:a16="http://schemas.microsoft.com/office/drawing/2014/main" val="10003"/>
                  </a:ext>
                </a:extLst>
              </a:tr>
              <a:tr h="381000">
                <a:tc>
                  <a:txBody>
                    <a:bodyPr/>
                    <a:lstStyle/>
                    <a:p>
                      <a:pPr>
                        <a:buNone/>
                      </a:pPr>
                      <a:r>
                        <a:rPr lang="en-US" sz="1800"/>
                        <a:t>5</a:t>
                      </a:r>
                    </a:p>
                  </a:txBody>
                  <a:tcPr/>
                </a:tc>
                <a:tc>
                  <a:txBody>
                    <a:bodyPr/>
                    <a:lstStyle/>
                    <a:p>
                      <a:pPr>
                        <a:buNone/>
                      </a:pPr>
                      <a:r>
                        <a:rPr lang="en-US" sz="1800"/>
                        <a:t>54.43%</a:t>
                      </a:r>
                    </a:p>
                  </a:txBody>
                  <a:tcPr/>
                </a:tc>
                <a:extLst>
                  <a:ext uri="{0D108BD9-81ED-4DB2-BD59-A6C34878D82A}">
                    <a16:rowId xmlns:a16="http://schemas.microsoft.com/office/drawing/2014/main" val="10004"/>
                  </a:ext>
                </a:extLst>
              </a:tr>
              <a:tr h="381000">
                <a:tc>
                  <a:txBody>
                    <a:bodyPr/>
                    <a:lstStyle/>
                    <a:p>
                      <a:pPr>
                        <a:buNone/>
                      </a:pPr>
                      <a:r>
                        <a:rPr lang="en-US" sz="1800"/>
                        <a:t>6</a:t>
                      </a:r>
                    </a:p>
                  </a:txBody>
                  <a:tcPr/>
                </a:tc>
                <a:tc>
                  <a:txBody>
                    <a:bodyPr/>
                    <a:lstStyle/>
                    <a:p>
                      <a:pPr>
                        <a:buNone/>
                      </a:pPr>
                      <a:r>
                        <a:rPr lang="en-US" sz="1800"/>
                        <a:t>54.96%</a:t>
                      </a:r>
                    </a:p>
                  </a:txBody>
                  <a:tcPr/>
                </a:tc>
                <a:extLst>
                  <a:ext uri="{0D108BD9-81ED-4DB2-BD59-A6C34878D82A}">
                    <a16:rowId xmlns:a16="http://schemas.microsoft.com/office/drawing/2014/main" val="10005"/>
                  </a:ext>
                </a:extLst>
              </a:tr>
            </a:tbl>
          </a:graphicData>
        </a:graphic>
      </p:graphicFrame>
      <p:sp>
        <p:nvSpPr>
          <p:cNvPr id="5" name="Text Box 4"/>
          <p:cNvSpPr txBox="1"/>
          <p:nvPr/>
        </p:nvSpPr>
        <p:spPr>
          <a:xfrm>
            <a:off x="1372235" y="1257935"/>
            <a:ext cx="4751705" cy="368300"/>
          </a:xfrm>
          <a:prstGeom prst="rect">
            <a:avLst/>
          </a:prstGeom>
          <a:noFill/>
        </p:spPr>
        <p:txBody>
          <a:bodyPr wrap="square" rtlCol="0">
            <a:spAutoFit/>
          </a:bodyPr>
          <a:lstStyle/>
          <a:p>
            <a:r>
              <a:rPr lang="en-US"/>
              <a:t>choosing n_estimators = 100</a:t>
            </a:r>
          </a:p>
        </p:txBody>
      </p:sp>
      <p:sp>
        <p:nvSpPr>
          <p:cNvPr id="6" name="Text Box 5"/>
          <p:cNvSpPr txBox="1"/>
          <p:nvPr/>
        </p:nvSpPr>
        <p:spPr>
          <a:xfrm>
            <a:off x="1372235" y="4143375"/>
            <a:ext cx="4751705" cy="368300"/>
          </a:xfrm>
          <a:prstGeom prst="rect">
            <a:avLst/>
          </a:prstGeom>
          <a:noFill/>
        </p:spPr>
        <p:txBody>
          <a:bodyPr wrap="square" rtlCol="0">
            <a:spAutoFit/>
          </a:bodyPr>
          <a:lstStyle/>
          <a:p>
            <a:r>
              <a:rPr lang="en-US"/>
              <a:t>choosing depth = 3, accuracy=55.65%</a:t>
            </a:r>
          </a:p>
        </p:txBody>
      </p:sp>
      <p:sp>
        <p:nvSpPr>
          <p:cNvPr id="8" name="Text Box 7"/>
          <p:cNvSpPr txBox="1"/>
          <p:nvPr/>
        </p:nvSpPr>
        <p:spPr>
          <a:xfrm>
            <a:off x="1372235" y="4511675"/>
            <a:ext cx="4751705" cy="368300"/>
          </a:xfrm>
          <a:prstGeom prst="rect">
            <a:avLst/>
          </a:prstGeom>
          <a:noFill/>
        </p:spPr>
        <p:txBody>
          <a:bodyPr wrap="square" rtlCol="0">
            <a:spAutoFit/>
          </a:bodyPr>
          <a:lstStyle/>
          <a:p>
            <a:r>
              <a:rPr lang="en-US"/>
              <a:t>not much difference from random forest </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843808" y="911860"/>
            <a:ext cx="2820392" cy="369332"/>
          </a:xfrm>
          <a:prstGeom prst="rect">
            <a:avLst/>
          </a:prstGeom>
          <a:noFill/>
        </p:spPr>
        <p:txBody>
          <a:bodyPr wrap="square" rtlCol="0" anchor="t">
            <a:spAutoFit/>
          </a:bodyPr>
          <a:lstStyle/>
          <a:p>
            <a:pPr algn="ctr"/>
            <a:r>
              <a:rPr lang="en-US" b="1" dirty="0"/>
              <a:t>Multi-Layer Perception</a:t>
            </a:r>
          </a:p>
        </p:txBody>
      </p:sp>
      <p:graphicFrame>
        <p:nvGraphicFramePr>
          <p:cNvPr id="3" name="Table 2"/>
          <p:cNvGraphicFramePr/>
          <p:nvPr/>
        </p:nvGraphicFramePr>
        <p:xfrm>
          <a:off x="1372235" y="1809115"/>
          <a:ext cx="6399530" cy="1524000"/>
        </p:xfrm>
        <a:graphic>
          <a:graphicData uri="http://schemas.openxmlformats.org/drawingml/2006/table">
            <a:tbl>
              <a:tblPr firstRow="1" bandRow="1">
                <a:tableStyleId>{5C22544A-7EE6-4342-B048-85BDC9FD1C3A}</a:tableStyleId>
              </a:tblPr>
              <a:tblGrid>
                <a:gridCol w="3199765">
                  <a:extLst>
                    <a:ext uri="{9D8B030D-6E8A-4147-A177-3AD203B41FA5}">
                      <a16:colId xmlns:a16="http://schemas.microsoft.com/office/drawing/2014/main" val="20000"/>
                    </a:ext>
                  </a:extLst>
                </a:gridCol>
                <a:gridCol w="3199765">
                  <a:extLst>
                    <a:ext uri="{9D8B030D-6E8A-4147-A177-3AD203B41FA5}">
                      <a16:colId xmlns:a16="http://schemas.microsoft.com/office/drawing/2014/main" val="20001"/>
                    </a:ext>
                  </a:extLst>
                </a:gridCol>
              </a:tblGrid>
              <a:tr h="381000">
                <a:tc>
                  <a:txBody>
                    <a:bodyPr/>
                    <a:lstStyle/>
                    <a:p>
                      <a:pPr>
                        <a:buNone/>
                      </a:pPr>
                      <a:r>
                        <a:rPr lang="en-US" sz="1800"/>
                        <a:t>solver</a:t>
                      </a:r>
                    </a:p>
                  </a:txBody>
                  <a:tcPr/>
                </a:tc>
                <a:tc>
                  <a:txBody>
                    <a:bodyPr/>
                    <a:lstStyle/>
                    <a:p>
                      <a:pPr>
                        <a:buNone/>
                      </a:pPr>
                      <a:r>
                        <a:rPr lang="en-US" sz="1800"/>
                        <a:t>accuracy</a:t>
                      </a:r>
                    </a:p>
                  </a:txBody>
                  <a:tcPr/>
                </a:tc>
                <a:extLst>
                  <a:ext uri="{0D108BD9-81ED-4DB2-BD59-A6C34878D82A}">
                    <a16:rowId xmlns:a16="http://schemas.microsoft.com/office/drawing/2014/main" val="10000"/>
                  </a:ext>
                </a:extLst>
              </a:tr>
              <a:tr h="381000">
                <a:tc>
                  <a:txBody>
                    <a:bodyPr/>
                    <a:lstStyle/>
                    <a:p>
                      <a:pPr>
                        <a:buNone/>
                      </a:pPr>
                      <a:r>
                        <a:rPr lang="en-US" sz="1800"/>
                        <a:t>lbfgs</a:t>
                      </a:r>
                    </a:p>
                  </a:txBody>
                  <a:tcPr/>
                </a:tc>
                <a:tc>
                  <a:txBody>
                    <a:bodyPr/>
                    <a:lstStyle/>
                    <a:p>
                      <a:pPr>
                        <a:buNone/>
                      </a:pPr>
                      <a:r>
                        <a:rPr lang="en-US" sz="1800"/>
                        <a:t>55.30%</a:t>
                      </a:r>
                    </a:p>
                  </a:txBody>
                  <a:tcPr/>
                </a:tc>
                <a:extLst>
                  <a:ext uri="{0D108BD9-81ED-4DB2-BD59-A6C34878D82A}">
                    <a16:rowId xmlns:a16="http://schemas.microsoft.com/office/drawing/2014/main" val="10001"/>
                  </a:ext>
                </a:extLst>
              </a:tr>
              <a:tr h="381000">
                <a:tc>
                  <a:txBody>
                    <a:bodyPr/>
                    <a:lstStyle/>
                    <a:p>
                      <a:pPr>
                        <a:buNone/>
                      </a:pPr>
                      <a:r>
                        <a:rPr lang="en-US" sz="1800"/>
                        <a:t>sgd</a:t>
                      </a:r>
                    </a:p>
                  </a:txBody>
                  <a:tcPr/>
                </a:tc>
                <a:tc>
                  <a:txBody>
                    <a:bodyPr/>
                    <a:lstStyle/>
                    <a:p>
                      <a:pPr>
                        <a:buNone/>
                      </a:pPr>
                      <a:r>
                        <a:rPr lang="en-US" sz="1800">
                          <a:sym typeface="+mn-ea"/>
                        </a:rPr>
                        <a:t>55.13%</a:t>
                      </a:r>
                      <a:endParaRPr lang="en-US" sz="1800"/>
                    </a:p>
                  </a:txBody>
                  <a:tcPr/>
                </a:tc>
                <a:extLst>
                  <a:ext uri="{0D108BD9-81ED-4DB2-BD59-A6C34878D82A}">
                    <a16:rowId xmlns:a16="http://schemas.microsoft.com/office/drawing/2014/main" val="10002"/>
                  </a:ext>
                </a:extLst>
              </a:tr>
              <a:tr h="381000">
                <a:tc>
                  <a:txBody>
                    <a:bodyPr/>
                    <a:lstStyle/>
                    <a:p>
                      <a:pPr>
                        <a:buNone/>
                      </a:pPr>
                      <a:r>
                        <a:rPr lang="en-US" sz="1800"/>
                        <a:t>adam</a:t>
                      </a:r>
                    </a:p>
                  </a:txBody>
                  <a:tcPr/>
                </a:tc>
                <a:tc>
                  <a:txBody>
                    <a:bodyPr/>
                    <a:lstStyle/>
                    <a:p>
                      <a:pPr>
                        <a:buNone/>
                      </a:pPr>
                      <a:r>
                        <a:rPr lang="en-US" sz="1800">
                          <a:sym typeface="+mn-ea"/>
                        </a:rPr>
                        <a:t>55.13%</a:t>
                      </a:r>
                      <a:endParaRPr lang="en-US" sz="1800"/>
                    </a:p>
                  </a:txBody>
                  <a:tcPr/>
                </a:tc>
                <a:extLst>
                  <a:ext uri="{0D108BD9-81ED-4DB2-BD59-A6C34878D82A}">
                    <a16:rowId xmlns:a16="http://schemas.microsoft.com/office/drawing/2014/main" val="10003"/>
                  </a:ext>
                </a:extLst>
              </a:tr>
            </a:tbl>
          </a:graphicData>
        </a:graphic>
      </p:graphicFrame>
      <p:sp>
        <p:nvSpPr>
          <p:cNvPr id="4" name="Text Box 3"/>
          <p:cNvSpPr txBox="1"/>
          <p:nvPr/>
        </p:nvSpPr>
        <p:spPr>
          <a:xfrm>
            <a:off x="1372235" y="3762375"/>
            <a:ext cx="4751705" cy="645160"/>
          </a:xfrm>
          <a:prstGeom prst="rect">
            <a:avLst/>
          </a:prstGeom>
          <a:noFill/>
        </p:spPr>
        <p:txBody>
          <a:bodyPr wrap="square" rtlCol="0">
            <a:spAutoFit/>
          </a:bodyPr>
          <a:lstStyle/>
          <a:p>
            <a:pPr>
              <a:buNone/>
            </a:pPr>
            <a:r>
              <a:rPr lang="en-US"/>
              <a:t>choosing </a:t>
            </a:r>
            <a:r>
              <a:rPr lang="en-US">
                <a:sym typeface="+mn-ea"/>
              </a:rPr>
              <a:t>solver</a:t>
            </a:r>
            <a:r>
              <a:rPr lang="en-US"/>
              <a:t> = </a:t>
            </a:r>
            <a:r>
              <a:rPr lang="en-US">
                <a:sym typeface="+mn-ea"/>
              </a:rPr>
              <a:t>lbfgs,accuracy=55.30%</a:t>
            </a:r>
          </a:p>
          <a:p>
            <a:pPr>
              <a:buNone/>
            </a:pPr>
            <a:r>
              <a:rPr lang="en-US"/>
              <a:t>other solver fails</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024630" y="857250"/>
            <a:ext cx="2540000" cy="368300"/>
          </a:xfrm>
          <a:prstGeom prst="rect">
            <a:avLst/>
          </a:prstGeom>
          <a:noFill/>
        </p:spPr>
        <p:txBody>
          <a:bodyPr wrap="square" rtlCol="0" anchor="t">
            <a:spAutoFit/>
          </a:bodyPr>
          <a:lstStyle/>
          <a:p>
            <a:r>
              <a:rPr lang="en-US" b="1" dirty="0"/>
              <a:t>CNN</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45285" y="1363980"/>
            <a:ext cx="5647055" cy="287972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1290320" y="1003935"/>
            <a:ext cx="4437380" cy="1753235"/>
          </a:xfrm>
          <a:prstGeom prst="rect">
            <a:avLst/>
          </a:prstGeom>
          <a:noFill/>
        </p:spPr>
        <p:txBody>
          <a:bodyPr wrap="none" rtlCol="0">
            <a:spAutoFit/>
          </a:bodyPr>
          <a:lstStyle/>
          <a:p>
            <a:r>
              <a:rPr lang="en-US" b="1" dirty="0"/>
              <a:t>Choosing Feature :</a:t>
            </a:r>
            <a:endParaRPr lang="en-US" dirty="0"/>
          </a:p>
          <a:p>
            <a:endParaRPr lang="en-US" dirty="0"/>
          </a:p>
          <a:p>
            <a:r>
              <a:rPr lang="en-US" dirty="0"/>
              <a:t>index :sp500  FTSE100</a:t>
            </a:r>
          </a:p>
          <a:p>
            <a:r>
              <a:rPr lang="en-US" dirty="0"/>
              <a:t>feature: close open low high</a:t>
            </a:r>
          </a:p>
          <a:p>
            <a:r>
              <a:rPr lang="en-US" dirty="0" err="1"/>
              <a:t>Sequance_length</a:t>
            </a:r>
            <a:r>
              <a:rPr lang="en-US" dirty="0"/>
              <a:t> = 20 , </a:t>
            </a:r>
            <a:r>
              <a:rPr lang="en-US" dirty="0" err="1"/>
              <a:t>embeded_len</a:t>
            </a:r>
            <a:r>
              <a:rPr lang="en-US" dirty="0"/>
              <a:t> = 8</a:t>
            </a:r>
          </a:p>
          <a:p>
            <a:r>
              <a:rPr lang="en-US" dirty="0" err="1"/>
              <a:t>Input_shape</a:t>
            </a:r>
            <a:r>
              <a:rPr lang="en-US" dirty="0"/>
              <a:t> = (20,8)</a:t>
            </a:r>
          </a:p>
        </p:txBody>
      </p:sp>
      <p:graphicFrame>
        <p:nvGraphicFramePr>
          <p:cNvPr id="6" name="Table 5"/>
          <p:cNvGraphicFramePr/>
          <p:nvPr/>
        </p:nvGraphicFramePr>
        <p:xfrm>
          <a:off x="1372235" y="3143885"/>
          <a:ext cx="6399530" cy="381000"/>
        </p:xfrm>
        <a:graphic>
          <a:graphicData uri="http://schemas.openxmlformats.org/drawingml/2006/table">
            <a:tbl>
              <a:tblPr firstRow="1" bandRow="1">
                <a:tableStyleId>{5C22544A-7EE6-4342-B048-85BDC9FD1C3A}</a:tableStyleId>
              </a:tblPr>
              <a:tblGrid>
                <a:gridCol w="3199765">
                  <a:extLst>
                    <a:ext uri="{9D8B030D-6E8A-4147-A177-3AD203B41FA5}">
                      <a16:colId xmlns:a16="http://schemas.microsoft.com/office/drawing/2014/main" val="20000"/>
                    </a:ext>
                  </a:extLst>
                </a:gridCol>
                <a:gridCol w="3199765">
                  <a:extLst>
                    <a:ext uri="{9D8B030D-6E8A-4147-A177-3AD203B41FA5}">
                      <a16:colId xmlns:a16="http://schemas.microsoft.com/office/drawing/2014/main" val="20001"/>
                    </a:ext>
                  </a:extLst>
                </a:gridCol>
              </a:tblGrid>
              <a:tr h="381000">
                <a:tc>
                  <a:txBody>
                    <a:bodyPr/>
                    <a:lstStyle/>
                    <a:p>
                      <a:pPr>
                        <a:buNone/>
                      </a:pPr>
                      <a:r>
                        <a:rPr lang="en-US" sz="1800"/>
                        <a:t>Accuracy score</a:t>
                      </a:r>
                    </a:p>
                  </a:txBody>
                  <a:tcPr/>
                </a:tc>
                <a:tc>
                  <a:txBody>
                    <a:bodyPr/>
                    <a:lstStyle/>
                    <a:p>
                      <a:pPr>
                        <a:buNone/>
                      </a:pPr>
                      <a:r>
                        <a:rPr lang="en-US" sz="1800"/>
                        <a:t> 54.51%</a:t>
                      </a:r>
                    </a:p>
                  </a:txBody>
                  <a:tcP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1372235" y="2045970"/>
          <a:ext cx="6398895" cy="1143000"/>
        </p:xfrm>
        <a:graphic>
          <a:graphicData uri="http://schemas.openxmlformats.org/drawingml/2006/table">
            <a:tbl>
              <a:tblPr firstRow="1" bandRow="1">
                <a:tableStyleId>{5C22544A-7EE6-4342-B048-85BDC9FD1C3A}</a:tableStyleId>
              </a:tblPr>
              <a:tblGrid>
                <a:gridCol w="2132965">
                  <a:extLst>
                    <a:ext uri="{9D8B030D-6E8A-4147-A177-3AD203B41FA5}">
                      <a16:colId xmlns:a16="http://schemas.microsoft.com/office/drawing/2014/main" val="20000"/>
                    </a:ext>
                  </a:extLst>
                </a:gridCol>
                <a:gridCol w="2132965">
                  <a:extLst>
                    <a:ext uri="{9D8B030D-6E8A-4147-A177-3AD203B41FA5}">
                      <a16:colId xmlns:a16="http://schemas.microsoft.com/office/drawing/2014/main" val="20001"/>
                    </a:ext>
                  </a:extLst>
                </a:gridCol>
                <a:gridCol w="2132965">
                  <a:extLst>
                    <a:ext uri="{9D8B030D-6E8A-4147-A177-3AD203B41FA5}">
                      <a16:colId xmlns:a16="http://schemas.microsoft.com/office/drawing/2014/main" val="20002"/>
                    </a:ext>
                  </a:extLst>
                </a:gridCol>
              </a:tblGrid>
              <a:tr h="381000">
                <a:tc>
                  <a:txBody>
                    <a:bodyPr/>
                    <a:lstStyle/>
                    <a:p>
                      <a:pPr>
                        <a:buNone/>
                      </a:pPr>
                      <a:r>
                        <a:rPr lang="en-US" sz="1800"/>
                        <a:t>confusion matrix</a:t>
                      </a:r>
                    </a:p>
                  </a:txBody>
                  <a:tcPr/>
                </a:tc>
                <a:tc>
                  <a:txBody>
                    <a:bodyPr/>
                    <a:lstStyle/>
                    <a:p>
                      <a:pPr>
                        <a:buNone/>
                      </a:pPr>
                      <a:endParaRPr lang="en-US" sz="1800"/>
                    </a:p>
                  </a:txBody>
                  <a:tcPr/>
                </a:tc>
                <a:tc>
                  <a:txBody>
                    <a:bodyPr/>
                    <a:lstStyle/>
                    <a:p>
                      <a:pPr>
                        <a:buNone/>
                      </a:pPr>
                      <a:endParaRPr lang="en-US" sz="1800"/>
                    </a:p>
                  </a:txBody>
                  <a:tcPr/>
                </a:tc>
                <a:extLst>
                  <a:ext uri="{0D108BD9-81ED-4DB2-BD59-A6C34878D82A}">
                    <a16:rowId xmlns:a16="http://schemas.microsoft.com/office/drawing/2014/main" val="10000"/>
                  </a:ext>
                </a:extLst>
              </a:tr>
              <a:tr h="381000">
                <a:tc>
                  <a:txBody>
                    <a:bodyPr/>
                    <a:lstStyle/>
                    <a:p>
                      <a:pPr>
                        <a:buNone/>
                      </a:pPr>
                      <a:endParaRPr lang="en-US" sz="1800"/>
                    </a:p>
                  </a:txBody>
                  <a:tcPr/>
                </a:tc>
                <a:tc>
                  <a:txBody>
                    <a:bodyPr/>
                    <a:lstStyle/>
                    <a:p>
                      <a:pPr>
                        <a:buNone/>
                      </a:pPr>
                      <a:r>
                        <a:rPr lang="en-US" sz="1800"/>
                        <a:t>0.172</a:t>
                      </a:r>
                    </a:p>
                  </a:txBody>
                  <a:tcPr/>
                </a:tc>
                <a:tc>
                  <a:txBody>
                    <a:bodyPr/>
                    <a:lstStyle/>
                    <a:p>
                      <a:pPr>
                        <a:buNone/>
                      </a:pPr>
                      <a:r>
                        <a:rPr lang="en-US" sz="1800"/>
                        <a:t>0.706</a:t>
                      </a:r>
                    </a:p>
                  </a:txBody>
                  <a:tcPr/>
                </a:tc>
                <a:extLst>
                  <a:ext uri="{0D108BD9-81ED-4DB2-BD59-A6C34878D82A}">
                    <a16:rowId xmlns:a16="http://schemas.microsoft.com/office/drawing/2014/main" val="10001"/>
                  </a:ext>
                </a:extLst>
              </a:tr>
              <a:tr h="381000">
                <a:tc>
                  <a:txBody>
                    <a:bodyPr/>
                    <a:lstStyle/>
                    <a:p>
                      <a:pPr>
                        <a:buNone/>
                      </a:pPr>
                      <a:endParaRPr lang="en-US" sz="1800"/>
                    </a:p>
                  </a:txBody>
                  <a:tcPr/>
                </a:tc>
                <a:tc>
                  <a:txBody>
                    <a:bodyPr/>
                    <a:lstStyle/>
                    <a:p>
                      <a:pPr>
                        <a:buNone/>
                      </a:pPr>
                      <a:r>
                        <a:rPr lang="en-US" sz="1800"/>
                        <a:t>0.226</a:t>
                      </a:r>
                    </a:p>
                  </a:txBody>
                  <a:tcPr/>
                </a:tc>
                <a:tc>
                  <a:txBody>
                    <a:bodyPr/>
                    <a:lstStyle/>
                    <a:p>
                      <a:pPr>
                        <a:buNone/>
                      </a:pPr>
                      <a:r>
                        <a:rPr lang="en-US" sz="1800"/>
                        <a:t>0.808</a:t>
                      </a:r>
                    </a:p>
                  </a:txBody>
                  <a:tcPr/>
                </a:tc>
                <a:extLst>
                  <a:ext uri="{0D108BD9-81ED-4DB2-BD59-A6C34878D82A}">
                    <a16:rowId xmlns:a16="http://schemas.microsoft.com/office/drawing/2014/main" val="10002"/>
                  </a:ext>
                </a:extLst>
              </a:tr>
            </a:tbl>
          </a:graphicData>
        </a:graphic>
      </p:graphicFrame>
      <p:sp>
        <p:nvSpPr>
          <p:cNvPr id="3" name="Text Box 2"/>
          <p:cNvSpPr txBox="1"/>
          <p:nvPr/>
        </p:nvSpPr>
        <p:spPr>
          <a:xfrm>
            <a:off x="3107690" y="1145540"/>
            <a:ext cx="2696572" cy="461665"/>
          </a:xfrm>
          <a:prstGeom prst="rect">
            <a:avLst/>
          </a:prstGeom>
          <a:noFill/>
        </p:spPr>
        <p:txBody>
          <a:bodyPr wrap="none" rtlCol="0" anchor="t">
            <a:spAutoFit/>
          </a:bodyPr>
          <a:lstStyle/>
          <a:p>
            <a:pPr>
              <a:buNone/>
            </a:pPr>
            <a:r>
              <a:rPr lang="en-US" sz="2400" b="1" dirty="0">
                <a:sym typeface="+mn-ea"/>
              </a:rPr>
              <a:t>Confusion Matrix</a:t>
            </a:r>
            <a:endParaRPr lang="en-US" sz="2400" b="1"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extLst>
              <p:ext uri="{D42A27DB-BD31-4B8C-83A1-F6EECF244321}">
                <p14:modId xmlns:p14="http://schemas.microsoft.com/office/powerpoint/2010/main" val="1379202246"/>
              </p:ext>
            </p:extLst>
          </p:nvPr>
        </p:nvGraphicFramePr>
        <p:xfrm>
          <a:off x="1372235" y="1421130"/>
          <a:ext cx="6399530" cy="3048000"/>
        </p:xfrm>
        <a:graphic>
          <a:graphicData uri="http://schemas.openxmlformats.org/drawingml/2006/table">
            <a:tbl>
              <a:tblPr firstRow="1" bandRow="1">
                <a:tableStyleId>{5C22544A-7EE6-4342-B048-85BDC9FD1C3A}</a:tableStyleId>
              </a:tblPr>
              <a:tblGrid>
                <a:gridCol w="3199765">
                  <a:extLst>
                    <a:ext uri="{9D8B030D-6E8A-4147-A177-3AD203B41FA5}">
                      <a16:colId xmlns:a16="http://schemas.microsoft.com/office/drawing/2014/main" val="20000"/>
                    </a:ext>
                  </a:extLst>
                </a:gridCol>
                <a:gridCol w="3199765">
                  <a:extLst>
                    <a:ext uri="{9D8B030D-6E8A-4147-A177-3AD203B41FA5}">
                      <a16:colId xmlns:a16="http://schemas.microsoft.com/office/drawing/2014/main" val="20001"/>
                    </a:ext>
                  </a:extLst>
                </a:gridCol>
              </a:tblGrid>
              <a:tr h="381000">
                <a:tc>
                  <a:txBody>
                    <a:bodyPr/>
                    <a:lstStyle/>
                    <a:p>
                      <a:pPr>
                        <a:buNone/>
                      </a:pPr>
                      <a:r>
                        <a:rPr lang="en-US" sz="1800"/>
                        <a:t>model </a:t>
                      </a:r>
                    </a:p>
                  </a:txBody>
                  <a:tcPr/>
                </a:tc>
                <a:tc>
                  <a:txBody>
                    <a:bodyPr/>
                    <a:lstStyle/>
                    <a:p>
                      <a:pPr>
                        <a:buNone/>
                      </a:pPr>
                      <a:r>
                        <a:rPr lang="en-US" sz="1800"/>
                        <a:t>result</a:t>
                      </a:r>
                    </a:p>
                  </a:txBody>
                  <a:tcPr/>
                </a:tc>
                <a:extLst>
                  <a:ext uri="{0D108BD9-81ED-4DB2-BD59-A6C34878D82A}">
                    <a16:rowId xmlns:a16="http://schemas.microsoft.com/office/drawing/2014/main" val="10000"/>
                  </a:ext>
                </a:extLst>
              </a:tr>
              <a:tr h="381000">
                <a:tc>
                  <a:txBody>
                    <a:bodyPr/>
                    <a:lstStyle/>
                    <a:p>
                      <a:pPr>
                        <a:buNone/>
                      </a:pPr>
                      <a:r>
                        <a:rPr lang="en-US" sz="1800" dirty="0">
                          <a:sym typeface="+mn-ea"/>
                        </a:rPr>
                        <a:t>Logistic Regression</a:t>
                      </a:r>
                      <a:endParaRPr lang="en-US" sz="1800" dirty="0"/>
                    </a:p>
                  </a:txBody>
                  <a:tcPr/>
                </a:tc>
                <a:tc>
                  <a:txBody>
                    <a:bodyPr/>
                    <a:lstStyle/>
                    <a:p>
                      <a:pPr>
                        <a:buNone/>
                      </a:pPr>
                      <a:r>
                        <a:rPr lang="en-US" sz="1800"/>
                        <a:t>fail</a:t>
                      </a:r>
                    </a:p>
                  </a:txBody>
                  <a:tcPr/>
                </a:tc>
                <a:extLst>
                  <a:ext uri="{0D108BD9-81ED-4DB2-BD59-A6C34878D82A}">
                    <a16:rowId xmlns:a16="http://schemas.microsoft.com/office/drawing/2014/main" val="10001"/>
                  </a:ext>
                </a:extLst>
              </a:tr>
              <a:tr h="381000">
                <a:tc>
                  <a:txBody>
                    <a:bodyPr/>
                    <a:lstStyle/>
                    <a:p>
                      <a:pPr>
                        <a:buNone/>
                      </a:pPr>
                      <a:r>
                        <a:rPr lang="en-US" sz="1800" dirty="0">
                          <a:sym typeface="+mn-ea"/>
                        </a:rPr>
                        <a:t>SVM</a:t>
                      </a:r>
                      <a:endParaRPr lang="en-US" sz="1800" dirty="0"/>
                    </a:p>
                  </a:txBody>
                  <a:tcPr/>
                </a:tc>
                <a:tc>
                  <a:txBody>
                    <a:bodyPr/>
                    <a:lstStyle/>
                    <a:p>
                      <a:pPr>
                        <a:buNone/>
                      </a:pPr>
                      <a:r>
                        <a:rPr lang="en-US" sz="1800"/>
                        <a:t>all kernel fail</a:t>
                      </a:r>
                    </a:p>
                  </a:txBody>
                  <a:tcPr/>
                </a:tc>
                <a:extLst>
                  <a:ext uri="{0D108BD9-81ED-4DB2-BD59-A6C34878D82A}">
                    <a16:rowId xmlns:a16="http://schemas.microsoft.com/office/drawing/2014/main" val="10002"/>
                  </a:ext>
                </a:extLst>
              </a:tr>
              <a:tr h="381000">
                <a:tc>
                  <a:txBody>
                    <a:bodyPr/>
                    <a:lstStyle/>
                    <a:p>
                      <a:pPr>
                        <a:buNone/>
                      </a:pPr>
                      <a:r>
                        <a:rPr lang="en-US" sz="1800" dirty="0">
                          <a:sym typeface="+mn-ea"/>
                        </a:rPr>
                        <a:t>K-means</a:t>
                      </a:r>
                      <a:endParaRPr lang="en-US" sz="1800" dirty="0"/>
                    </a:p>
                  </a:txBody>
                  <a:tcPr/>
                </a:tc>
                <a:tc>
                  <a:txBody>
                    <a:bodyPr/>
                    <a:lstStyle/>
                    <a:p>
                      <a:pPr>
                        <a:buNone/>
                      </a:pPr>
                      <a:r>
                        <a:rPr lang="en-US" sz="1800" dirty="0"/>
                        <a:t>fail</a:t>
                      </a:r>
                    </a:p>
                  </a:txBody>
                  <a:tcPr/>
                </a:tc>
                <a:extLst>
                  <a:ext uri="{0D108BD9-81ED-4DB2-BD59-A6C34878D82A}">
                    <a16:rowId xmlns:a16="http://schemas.microsoft.com/office/drawing/2014/main" val="10003"/>
                  </a:ext>
                </a:extLst>
              </a:tr>
              <a:tr h="381000">
                <a:tc>
                  <a:txBody>
                    <a:bodyPr/>
                    <a:lstStyle/>
                    <a:p>
                      <a:pPr>
                        <a:buNone/>
                      </a:pPr>
                      <a:r>
                        <a:rPr lang="en-US" sz="1800" dirty="0">
                          <a:sym typeface="+mn-ea"/>
                        </a:rPr>
                        <a:t>Random Forest</a:t>
                      </a:r>
                      <a:endParaRPr lang="en-US" sz="1800" dirty="0"/>
                    </a:p>
                  </a:txBody>
                  <a:tcPr/>
                </a:tc>
                <a:tc>
                  <a:txBody>
                    <a:bodyPr/>
                    <a:lstStyle/>
                    <a:p>
                      <a:pPr>
                        <a:buNone/>
                      </a:pPr>
                      <a:r>
                        <a:rPr lang="en-US" sz="1800" dirty="0"/>
                        <a:t>accuracy: 55.83%</a:t>
                      </a:r>
                    </a:p>
                  </a:txBody>
                  <a:tcPr/>
                </a:tc>
                <a:extLst>
                  <a:ext uri="{0D108BD9-81ED-4DB2-BD59-A6C34878D82A}">
                    <a16:rowId xmlns:a16="http://schemas.microsoft.com/office/drawing/2014/main" val="10004"/>
                  </a:ext>
                </a:extLst>
              </a:tr>
              <a:tr h="381000">
                <a:tc>
                  <a:txBody>
                    <a:bodyPr/>
                    <a:lstStyle/>
                    <a:p>
                      <a:pPr>
                        <a:buNone/>
                      </a:pPr>
                      <a:r>
                        <a:rPr lang="en-US" sz="1800" dirty="0" err="1"/>
                        <a:t>XGBoost</a:t>
                      </a:r>
                      <a:endParaRPr lang="en-US" sz="1800" dirty="0"/>
                    </a:p>
                  </a:txBody>
                  <a:tcPr/>
                </a:tc>
                <a:tc>
                  <a:txBody>
                    <a:bodyPr/>
                    <a:lstStyle/>
                    <a:p>
                      <a:pPr>
                        <a:buNone/>
                      </a:pPr>
                      <a:r>
                        <a:rPr lang="en-US" sz="1800">
                          <a:sym typeface="+mn-ea"/>
                        </a:rPr>
                        <a:t>accuracy: 55.65%</a:t>
                      </a:r>
                      <a:endParaRPr lang="en-US" sz="1800"/>
                    </a:p>
                  </a:txBody>
                  <a:tcPr/>
                </a:tc>
                <a:extLst>
                  <a:ext uri="{0D108BD9-81ED-4DB2-BD59-A6C34878D82A}">
                    <a16:rowId xmlns:a16="http://schemas.microsoft.com/office/drawing/2014/main" val="10005"/>
                  </a:ext>
                </a:extLst>
              </a:tr>
              <a:tr h="381000">
                <a:tc>
                  <a:txBody>
                    <a:bodyPr/>
                    <a:lstStyle/>
                    <a:p>
                      <a:pPr>
                        <a:buNone/>
                      </a:pPr>
                      <a:r>
                        <a:rPr lang="en-US" sz="1800" dirty="0">
                          <a:sym typeface="+mn-ea"/>
                        </a:rPr>
                        <a:t>Multi-Layer Perception</a:t>
                      </a:r>
                      <a:endParaRPr lang="en-US" sz="1800" dirty="0"/>
                    </a:p>
                  </a:txBody>
                  <a:tcPr/>
                </a:tc>
                <a:tc>
                  <a:txBody>
                    <a:bodyPr/>
                    <a:lstStyle/>
                    <a:p>
                      <a:pPr>
                        <a:buNone/>
                      </a:pPr>
                      <a:r>
                        <a:rPr lang="en-US" sz="1800">
                          <a:sym typeface="+mn-ea"/>
                        </a:rPr>
                        <a:t>lbfgs accuracy: 55.30%</a:t>
                      </a:r>
                      <a:endParaRPr lang="en-US" sz="1800"/>
                    </a:p>
                  </a:txBody>
                  <a:tcPr/>
                </a:tc>
                <a:extLst>
                  <a:ext uri="{0D108BD9-81ED-4DB2-BD59-A6C34878D82A}">
                    <a16:rowId xmlns:a16="http://schemas.microsoft.com/office/drawing/2014/main" val="10006"/>
                  </a:ext>
                </a:extLst>
              </a:tr>
              <a:tr h="381000">
                <a:tc>
                  <a:txBody>
                    <a:bodyPr/>
                    <a:lstStyle/>
                    <a:p>
                      <a:pPr>
                        <a:buNone/>
                      </a:pPr>
                      <a:r>
                        <a:rPr lang="en-US" sz="1800"/>
                        <a:t>CNN</a:t>
                      </a:r>
                    </a:p>
                  </a:txBody>
                  <a:tcPr/>
                </a:tc>
                <a:tc>
                  <a:txBody>
                    <a:bodyPr/>
                    <a:lstStyle/>
                    <a:p>
                      <a:pPr>
                        <a:buNone/>
                      </a:pPr>
                      <a:r>
                        <a:rPr lang="en-US" sz="1800" dirty="0">
                          <a:sym typeface="+mn-ea"/>
                        </a:rPr>
                        <a:t>accuracy:54.51%</a:t>
                      </a:r>
                      <a:endParaRPr lang="en-US" sz="1800"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627630" y="593090"/>
            <a:ext cx="3796665" cy="583565"/>
          </a:xfrm>
          <a:prstGeom prst="rect">
            <a:avLst/>
          </a:prstGeom>
          <a:noFill/>
          <a:ln>
            <a:noFill/>
          </a:ln>
        </p:spPr>
        <p:txBody>
          <a:bodyPr wrap="none" rtlCol="0" anchor="t">
            <a:spAutoFit/>
          </a:bodyPr>
          <a:lstStyle/>
          <a:p>
            <a:pPr algn="ctr"/>
            <a:r>
              <a:rPr lang="en-US" altLang="zh-CN" sz="3200" b="1">
                <a:solidFill>
                  <a:schemeClr val="tx1"/>
                </a:solidFill>
                <a:effectLst>
                  <a:outerShdw blurRad="38100" dist="19050" dir="2700000" algn="tl" rotWithShape="0">
                    <a:schemeClr val="dk1">
                      <a:alpha val="40000"/>
                    </a:schemeClr>
                  </a:outerShdw>
                </a:effectLst>
              </a:rPr>
              <a:t>Different Classifier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10615" y="817880"/>
            <a:ext cx="7802136" cy="3508653"/>
          </a:xfrm>
          <a:prstGeom prst="rect">
            <a:avLst/>
          </a:prstGeom>
          <a:noFill/>
        </p:spPr>
        <p:txBody>
          <a:bodyPr wrap="none" rtlCol="0">
            <a:spAutoFit/>
          </a:bodyPr>
          <a:lstStyle/>
          <a:p>
            <a:r>
              <a:rPr lang="en-US" sz="2400" b="1" dirty="0"/>
              <a:t>                              further work</a:t>
            </a:r>
          </a:p>
          <a:p>
            <a:endParaRPr lang="en-US" dirty="0"/>
          </a:p>
          <a:p>
            <a:endParaRPr lang="en-US" dirty="0"/>
          </a:p>
          <a:p>
            <a:r>
              <a:rPr lang="en-US" dirty="0"/>
              <a:t>1</a:t>
            </a:r>
            <a:r>
              <a:rPr lang="zh-CN" altLang="en-US" b="1" dirty="0"/>
              <a:t>、</a:t>
            </a:r>
            <a:r>
              <a:rPr lang="en-US" altLang="zh-CN" b="1" dirty="0"/>
              <a:t>M</a:t>
            </a:r>
            <a:r>
              <a:rPr lang="en-US" b="1" dirty="0"/>
              <a:t>ore feature to choose </a:t>
            </a:r>
            <a:r>
              <a:rPr lang="zh-CN" altLang="en-US" dirty="0"/>
              <a:t>：</a:t>
            </a:r>
            <a:r>
              <a:rPr lang="en-US" altLang="zh-CN" dirty="0"/>
              <a:t>we just choosing the return one lag as </a:t>
            </a:r>
          </a:p>
          <a:p>
            <a:r>
              <a:rPr lang="en-US" altLang="zh-CN" dirty="0"/>
              <a:t>our input feature, we could choose two or more lag as our features.</a:t>
            </a:r>
          </a:p>
          <a:p>
            <a:r>
              <a:rPr lang="en-US" altLang="zh-CN" dirty="0"/>
              <a:t>we could also use some indicator to make prediction better, like William</a:t>
            </a:r>
          </a:p>
          <a:p>
            <a:r>
              <a:rPr lang="en-US" altLang="zh-CN" dirty="0"/>
              <a:t>percentage, moving average indicator.</a:t>
            </a:r>
          </a:p>
          <a:p>
            <a:endParaRPr lang="en-US" dirty="0"/>
          </a:p>
          <a:p>
            <a:r>
              <a:rPr lang="en-US" b="1" dirty="0"/>
              <a:t>2</a:t>
            </a:r>
            <a:r>
              <a:rPr lang="zh-CN" altLang="en-US" b="1" dirty="0"/>
              <a:t>、</a:t>
            </a:r>
            <a:r>
              <a:rPr lang="en-US" altLang="zh-CN" b="1" dirty="0" err="1"/>
              <a:t>D</a:t>
            </a:r>
            <a:r>
              <a:rPr lang="en-US" b="1" dirty="0" err="1"/>
              <a:t>ownsamplling</a:t>
            </a:r>
            <a:r>
              <a:rPr lang="zh-CN" altLang="en-US" dirty="0"/>
              <a:t>：</a:t>
            </a:r>
            <a:r>
              <a:rPr lang="en-US" altLang="zh-CN" dirty="0"/>
              <a:t>simple model just learn the distribution of  the label,</a:t>
            </a:r>
          </a:p>
          <a:p>
            <a:r>
              <a:rPr lang="en-US" altLang="zh-CN" dirty="0"/>
              <a:t>so it might be necessary for us to doing </a:t>
            </a:r>
            <a:r>
              <a:rPr lang="en-US" altLang="zh-CN" dirty="0" err="1"/>
              <a:t>downsample</a:t>
            </a:r>
            <a:r>
              <a:rPr lang="en-US" altLang="zh-CN" dirty="0"/>
              <a:t> to make the times</a:t>
            </a:r>
          </a:p>
          <a:p>
            <a:r>
              <a:rPr lang="en-US" altLang="zh-CN" dirty="0"/>
              <a:t>of rise and fall equal before </a:t>
            </a:r>
            <a:r>
              <a:rPr lang="en-US" altLang="zh-CN" dirty="0" err="1"/>
              <a:t>training.Then</a:t>
            </a:r>
            <a:r>
              <a:rPr lang="en-US" altLang="zh-CN" dirty="0"/>
              <a:t> the model could learn more </a:t>
            </a:r>
          </a:p>
          <a:p>
            <a:r>
              <a:rPr lang="en-US" altLang="zh-CN" dirty="0"/>
              <a:t>from the features.</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0F3273-02E8-E543-AE60-66948015C652}"/>
              </a:ext>
            </a:extLst>
          </p:cNvPr>
          <p:cNvSpPr txBox="1"/>
          <p:nvPr/>
        </p:nvSpPr>
        <p:spPr>
          <a:xfrm>
            <a:off x="2195736" y="1563638"/>
            <a:ext cx="5256584" cy="2000548"/>
          </a:xfrm>
          <a:prstGeom prst="rect">
            <a:avLst/>
          </a:prstGeom>
          <a:noFill/>
        </p:spPr>
        <p:txBody>
          <a:bodyPr wrap="square" rtlCol="0">
            <a:spAutoFit/>
          </a:bodyPr>
          <a:lstStyle/>
          <a:p>
            <a:r>
              <a:rPr lang="en-US" sz="8800" dirty="0"/>
              <a:t>Thanks! </a:t>
            </a:r>
          </a:p>
          <a:p>
            <a:endParaRPr lang="en-US" dirty="0"/>
          </a:p>
          <a:p>
            <a:endParaRPr lang="en-US" dirty="0"/>
          </a:p>
        </p:txBody>
      </p:sp>
    </p:spTree>
    <p:extLst>
      <p:ext uri="{BB962C8B-B14F-4D97-AF65-F5344CB8AC3E}">
        <p14:creationId xmlns:p14="http://schemas.microsoft.com/office/powerpoint/2010/main" val="143819600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7" name="MH_PageTitle"/>
          <p:cNvSpPr>
            <a:spLocks noGrp="1"/>
          </p:cNvSpPr>
          <p:nvPr>
            <p:ph type="title"/>
            <p:custDataLst>
              <p:tags r:id="rId2"/>
            </p:custDataLst>
          </p:nvPr>
        </p:nvSpPr>
        <p:spPr>
          <a:xfrm>
            <a:off x="683568" y="69498"/>
            <a:ext cx="8084726" cy="493395"/>
          </a:xfrm>
        </p:spPr>
        <p:txBody>
          <a:bodyPr/>
          <a:lstStyle/>
          <a:p>
            <a:r>
              <a:rPr lang="en-US" altLang="zh-CN" dirty="0">
                <a:cs typeface="+mn-ea"/>
                <a:sym typeface="+mn-lt"/>
              </a:rPr>
              <a:t>Data Exploration</a:t>
            </a:r>
            <a:endParaRPr lang="zh-CN" altLang="en-US" dirty="0">
              <a:cs typeface="+mn-ea"/>
              <a:sym typeface="+mn-lt"/>
            </a:endParaRPr>
          </a:p>
        </p:txBody>
      </p:sp>
      <p:grpSp>
        <p:nvGrpSpPr>
          <p:cNvPr id="2" name="组合 1"/>
          <p:cNvGrpSpPr/>
          <p:nvPr/>
        </p:nvGrpSpPr>
        <p:grpSpPr>
          <a:xfrm>
            <a:off x="4495250" y="1127786"/>
            <a:ext cx="1097355" cy="1097864"/>
            <a:chOff x="4423242" y="1204495"/>
            <a:chExt cx="1097355" cy="1097864"/>
          </a:xfrm>
        </p:grpSpPr>
        <p:sp>
          <p:nvSpPr>
            <p:cNvPr id="17" name="MH_Other_1"/>
            <p:cNvSpPr/>
            <p:nvPr>
              <p:custDataLst>
                <p:tags r:id="rId19"/>
              </p:custDataLst>
            </p:nvPr>
          </p:nvSpPr>
          <p:spPr>
            <a:xfrm>
              <a:off x="4423242" y="1204495"/>
              <a:ext cx="1097355" cy="1097864"/>
            </a:xfrm>
            <a:prstGeom prst="ellipse">
              <a:avLst/>
            </a:prstGeom>
            <a:solidFill>
              <a:schemeClr val="accent1"/>
            </a:solidFill>
            <a:ln w="3175" cmpd="sng">
              <a:noFill/>
            </a:ln>
            <a:effectLst>
              <a:outerShdw blurRad="177800" dist="88900" dir="90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anchor="ctr"/>
            <a:lstStyle/>
            <a:p>
              <a:pPr algn="ctr">
                <a:defRPr/>
              </a:pPr>
              <a:endParaRPr lang="zh-CN" altLang="en-US" sz="1200">
                <a:solidFill>
                  <a:srgbClr val="FFFFFF"/>
                </a:solidFill>
                <a:cs typeface="+mn-ea"/>
                <a:sym typeface="+mn-lt"/>
              </a:endParaRPr>
            </a:p>
          </p:txBody>
        </p:sp>
        <p:sp>
          <p:nvSpPr>
            <p:cNvPr id="18" name="MH_SubTitle_1"/>
            <p:cNvSpPr/>
            <p:nvPr>
              <p:custDataLst>
                <p:tags r:id="rId20"/>
              </p:custDataLst>
            </p:nvPr>
          </p:nvSpPr>
          <p:spPr>
            <a:xfrm>
              <a:off x="4516098" y="1296988"/>
              <a:ext cx="912039" cy="912462"/>
            </a:xfrm>
            <a:prstGeom prst="ellipse">
              <a:avLst/>
            </a:prstGeom>
            <a:solidFill>
              <a:srgbClr val="FFFFFF">
                <a:alpha val="95000"/>
              </a:srgbClr>
            </a:solidFill>
            <a:ln w="12700" cmpd="sng">
              <a:noFill/>
            </a:ln>
            <a:effectLst>
              <a:innerShdw blurRad="63500" dist="50800" dir="19800000">
                <a:schemeClr val="tx1">
                  <a:lumMod val="65000"/>
                  <a:lumOff val="35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en-US" altLang="zh-CN" sz="1000" dirty="0">
                  <a:solidFill>
                    <a:schemeClr val="accent1"/>
                  </a:solidFill>
                  <a:cs typeface="+mn-ea"/>
                  <a:sym typeface="+mn-lt"/>
                </a:rPr>
                <a:t>Distribution</a:t>
              </a:r>
              <a:endParaRPr lang="zh-CN" altLang="en-US" sz="1200" dirty="0">
                <a:solidFill>
                  <a:schemeClr val="accent1"/>
                </a:solidFill>
                <a:cs typeface="+mn-ea"/>
                <a:sym typeface="+mn-lt"/>
              </a:endParaRPr>
            </a:p>
          </p:txBody>
        </p:sp>
      </p:grpSp>
      <p:grpSp>
        <p:nvGrpSpPr>
          <p:cNvPr id="3" name="组合 2"/>
          <p:cNvGrpSpPr/>
          <p:nvPr/>
        </p:nvGrpSpPr>
        <p:grpSpPr>
          <a:xfrm>
            <a:off x="3969834" y="2426846"/>
            <a:ext cx="1095986" cy="1097864"/>
            <a:chOff x="3897826" y="2503555"/>
            <a:chExt cx="1095986" cy="1097864"/>
          </a:xfrm>
        </p:grpSpPr>
        <p:sp>
          <p:nvSpPr>
            <p:cNvPr id="20" name="MH_Other_2"/>
            <p:cNvSpPr/>
            <p:nvPr>
              <p:custDataLst>
                <p:tags r:id="rId17"/>
              </p:custDataLst>
            </p:nvPr>
          </p:nvSpPr>
          <p:spPr>
            <a:xfrm>
              <a:off x="3897826" y="2503555"/>
              <a:ext cx="1095986" cy="1097864"/>
            </a:xfrm>
            <a:prstGeom prst="ellipse">
              <a:avLst/>
            </a:prstGeom>
            <a:solidFill>
              <a:schemeClr val="accent1"/>
            </a:solidFill>
            <a:ln w="3175" cmpd="sng">
              <a:noFill/>
            </a:ln>
            <a:effectLst>
              <a:outerShdw blurRad="177800" dist="88900" dir="90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anchor="ctr"/>
            <a:lstStyle/>
            <a:p>
              <a:pPr algn="ctr">
                <a:defRPr/>
              </a:pPr>
              <a:endParaRPr lang="zh-CN" altLang="en-US">
                <a:solidFill>
                  <a:srgbClr val="FFFFFF"/>
                </a:solidFill>
                <a:cs typeface="+mn-ea"/>
                <a:sym typeface="+mn-lt"/>
              </a:endParaRPr>
            </a:p>
          </p:txBody>
        </p:sp>
        <p:sp>
          <p:nvSpPr>
            <p:cNvPr id="21" name="MH_SubTitle_2"/>
            <p:cNvSpPr/>
            <p:nvPr>
              <p:custDataLst>
                <p:tags r:id="rId18"/>
              </p:custDataLst>
            </p:nvPr>
          </p:nvSpPr>
          <p:spPr>
            <a:xfrm>
              <a:off x="3989865" y="2595936"/>
              <a:ext cx="912039" cy="912462"/>
            </a:xfrm>
            <a:prstGeom prst="ellipse">
              <a:avLst/>
            </a:prstGeom>
            <a:solidFill>
              <a:srgbClr val="FFFFFF">
                <a:alpha val="95000"/>
              </a:srgbClr>
            </a:solidFill>
            <a:ln w="12700" cmpd="sng">
              <a:noFill/>
            </a:ln>
            <a:effectLst>
              <a:innerShdw blurRad="63500" dist="50800" dir="19800000">
                <a:schemeClr val="tx1">
                  <a:lumMod val="65000"/>
                  <a:lumOff val="35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en-US" altLang="zh-CN" sz="1400" dirty="0">
                  <a:solidFill>
                    <a:schemeClr val="accent1"/>
                  </a:solidFill>
                  <a:cs typeface="+mn-ea"/>
                  <a:sym typeface="+mn-lt"/>
                </a:rPr>
                <a:t>Outliers</a:t>
              </a:r>
              <a:endParaRPr lang="zh-CN" altLang="en-US" dirty="0">
                <a:solidFill>
                  <a:schemeClr val="accent1"/>
                </a:solidFill>
                <a:cs typeface="+mn-ea"/>
                <a:sym typeface="+mn-lt"/>
              </a:endParaRPr>
            </a:p>
          </p:txBody>
        </p:sp>
      </p:grpSp>
      <p:grpSp>
        <p:nvGrpSpPr>
          <p:cNvPr id="4" name="组合 3"/>
          <p:cNvGrpSpPr/>
          <p:nvPr/>
        </p:nvGrpSpPr>
        <p:grpSpPr>
          <a:xfrm>
            <a:off x="2427797" y="3389222"/>
            <a:ext cx="1097355" cy="1097864"/>
            <a:chOff x="2355789" y="3465931"/>
            <a:chExt cx="1097355" cy="1097864"/>
          </a:xfrm>
        </p:grpSpPr>
        <p:sp>
          <p:nvSpPr>
            <p:cNvPr id="23" name="MH_Other_3"/>
            <p:cNvSpPr/>
            <p:nvPr>
              <p:custDataLst>
                <p:tags r:id="rId15"/>
              </p:custDataLst>
            </p:nvPr>
          </p:nvSpPr>
          <p:spPr>
            <a:xfrm>
              <a:off x="2355789" y="3465931"/>
              <a:ext cx="1097355" cy="1097864"/>
            </a:xfrm>
            <a:prstGeom prst="ellipse">
              <a:avLst/>
            </a:prstGeom>
            <a:solidFill>
              <a:schemeClr val="accent1"/>
            </a:solidFill>
            <a:ln w="3175" cmpd="sng">
              <a:noFill/>
            </a:ln>
            <a:effectLst>
              <a:outerShdw blurRad="177800" dist="88900" dir="90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anchor="ctr"/>
            <a:lstStyle/>
            <a:p>
              <a:pPr algn="ctr">
                <a:defRPr/>
              </a:pPr>
              <a:endParaRPr lang="zh-CN" altLang="en-US">
                <a:solidFill>
                  <a:srgbClr val="FFFFFF"/>
                </a:solidFill>
                <a:cs typeface="+mn-ea"/>
                <a:sym typeface="+mn-lt"/>
              </a:endParaRPr>
            </a:p>
          </p:txBody>
        </p:sp>
        <p:sp>
          <p:nvSpPr>
            <p:cNvPr id="24" name="MH_SubTitle_3"/>
            <p:cNvSpPr/>
            <p:nvPr>
              <p:custDataLst>
                <p:tags r:id="rId16"/>
              </p:custDataLst>
            </p:nvPr>
          </p:nvSpPr>
          <p:spPr>
            <a:xfrm>
              <a:off x="2448063" y="3558986"/>
              <a:ext cx="912039" cy="912462"/>
            </a:xfrm>
            <a:prstGeom prst="ellipse">
              <a:avLst/>
            </a:prstGeom>
            <a:solidFill>
              <a:srgbClr val="FFFFFF">
                <a:alpha val="95000"/>
              </a:srgbClr>
            </a:solidFill>
            <a:ln w="12700" cmpd="sng">
              <a:noFill/>
            </a:ln>
            <a:effectLst>
              <a:innerShdw blurRad="63500" dist="50800" dir="19800000">
                <a:schemeClr val="tx1">
                  <a:lumMod val="65000"/>
                  <a:lumOff val="35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en-US" altLang="zh-CN" sz="1200" dirty="0">
                  <a:solidFill>
                    <a:schemeClr val="accent1"/>
                  </a:solidFill>
                  <a:cs typeface="+mn-ea"/>
                  <a:sym typeface="+mn-lt"/>
                </a:rPr>
                <a:t>Time</a:t>
              </a:r>
              <a:r>
                <a:rPr lang="en-US" altLang="zh-CN" dirty="0">
                  <a:solidFill>
                    <a:schemeClr val="accent1"/>
                  </a:solidFill>
                  <a:cs typeface="+mn-ea"/>
                  <a:sym typeface="+mn-lt"/>
                </a:rPr>
                <a:t> </a:t>
              </a:r>
              <a:r>
                <a:rPr lang="en-US" altLang="zh-CN" sz="1200" dirty="0">
                  <a:solidFill>
                    <a:schemeClr val="accent1"/>
                  </a:solidFill>
                  <a:cs typeface="+mn-ea"/>
                  <a:sym typeface="+mn-lt"/>
                </a:rPr>
                <a:t>changing</a:t>
              </a:r>
              <a:endParaRPr lang="zh-CN" altLang="en-US" dirty="0">
                <a:solidFill>
                  <a:schemeClr val="accent1"/>
                </a:solidFill>
                <a:cs typeface="+mn-ea"/>
                <a:sym typeface="+mn-lt"/>
              </a:endParaRPr>
            </a:p>
          </p:txBody>
        </p:sp>
      </p:grpSp>
      <p:sp>
        <p:nvSpPr>
          <p:cNvPr id="25" name="MH_Other_4"/>
          <p:cNvSpPr/>
          <p:nvPr>
            <p:custDataLst>
              <p:tags r:id="rId3"/>
            </p:custDataLst>
          </p:nvPr>
        </p:nvSpPr>
        <p:spPr>
          <a:xfrm>
            <a:off x="4088874" y="1474118"/>
            <a:ext cx="337964" cy="338120"/>
          </a:xfrm>
          <a:prstGeom prst="ellipse">
            <a:avLst/>
          </a:prstGeom>
          <a:noFill/>
          <a:ln w="38100" cmpd="sng">
            <a:solidFill>
              <a:schemeClr val="accent1">
                <a:alpha val="64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anchor="ctr"/>
          <a:lstStyle/>
          <a:p>
            <a:pPr algn="ctr">
              <a:defRPr/>
            </a:pPr>
            <a:endParaRPr lang="zh-CN" altLang="en-US">
              <a:solidFill>
                <a:srgbClr val="FFFFFF"/>
              </a:solidFill>
              <a:cs typeface="+mn-ea"/>
              <a:sym typeface="+mn-lt"/>
            </a:endParaRPr>
          </a:p>
        </p:txBody>
      </p:sp>
      <p:sp>
        <p:nvSpPr>
          <p:cNvPr id="26" name="MH_Other_5"/>
          <p:cNvSpPr/>
          <p:nvPr>
            <p:custDataLst>
              <p:tags r:id="rId4"/>
            </p:custDataLst>
          </p:nvPr>
        </p:nvSpPr>
        <p:spPr>
          <a:xfrm>
            <a:off x="5269691" y="2254396"/>
            <a:ext cx="240816" cy="240928"/>
          </a:xfrm>
          <a:prstGeom prst="ellipse">
            <a:avLst/>
          </a:prstGeom>
          <a:noFill/>
          <a:ln w="38100" cmpd="sng">
            <a:solidFill>
              <a:schemeClr val="accent1">
                <a:alpha val="4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anchor="ctr"/>
          <a:lstStyle/>
          <a:p>
            <a:pPr algn="ctr">
              <a:defRPr/>
            </a:pPr>
            <a:endParaRPr lang="zh-CN" altLang="en-US">
              <a:solidFill>
                <a:srgbClr val="FFFFFF"/>
              </a:solidFill>
              <a:cs typeface="+mn-ea"/>
              <a:sym typeface="+mn-lt"/>
            </a:endParaRPr>
          </a:p>
        </p:txBody>
      </p:sp>
      <p:sp>
        <p:nvSpPr>
          <p:cNvPr id="27" name="MH_Other_6"/>
          <p:cNvSpPr/>
          <p:nvPr>
            <p:custDataLst>
              <p:tags r:id="rId5"/>
            </p:custDataLst>
          </p:nvPr>
        </p:nvSpPr>
        <p:spPr>
          <a:xfrm>
            <a:off x="2096700" y="4135239"/>
            <a:ext cx="216187" cy="216288"/>
          </a:xfrm>
          <a:prstGeom prst="ellipse">
            <a:avLst/>
          </a:prstGeom>
          <a:noFill/>
          <a:ln w="38100" cmpd="sng">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anchor="ctr"/>
          <a:lstStyle/>
          <a:p>
            <a:pPr algn="ctr">
              <a:defRPr/>
            </a:pPr>
            <a:endParaRPr lang="zh-CN" altLang="en-US">
              <a:solidFill>
                <a:srgbClr val="FFFFFF"/>
              </a:solidFill>
              <a:cs typeface="+mn-ea"/>
              <a:sym typeface="+mn-lt"/>
            </a:endParaRPr>
          </a:p>
        </p:txBody>
      </p:sp>
      <p:sp>
        <p:nvSpPr>
          <p:cNvPr id="8" name="MH_Other_7"/>
          <p:cNvSpPr/>
          <p:nvPr>
            <p:custDataLst>
              <p:tags r:id="rId6"/>
            </p:custDataLst>
          </p:nvPr>
        </p:nvSpPr>
        <p:spPr>
          <a:xfrm>
            <a:off x="1416636" y="989525"/>
            <a:ext cx="2135874" cy="2136866"/>
          </a:xfrm>
          <a:prstGeom prst="ellipse">
            <a:avLst/>
          </a:prstGeom>
          <a:solidFill>
            <a:schemeClr val="accent1"/>
          </a:solidFill>
          <a:ln w="3175" cmpd="sng">
            <a:noFill/>
          </a:ln>
          <a:effectLst>
            <a:outerShdw blurRad="177800" dist="88900" dir="90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anchor="ctr"/>
          <a:lstStyle/>
          <a:p>
            <a:pPr algn="ctr">
              <a:defRPr/>
            </a:pPr>
            <a:endParaRPr lang="zh-CN" altLang="en-US" sz="3700">
              <a:solidFill>
                <a:srgbClr val="FFFFFF"/>
              </a:solidFill>
              <a:cs typeface="+mn-ea"/>
              <a:sym typeface="+mn-lt"/>
            </a:endParaRPr>
          </a:p>
        </p:txBody>
      </p:sp>
      <p:sp>
        <p:nvSpPr>
          <p:cNvPr id="6" name="MH_Title_1"/>
          <p:cNvSpPr/>
          <p:nvPr>
            <p:custDataLst>
              <p:tags r:id="rId7"/>
            </p:custDataLst>
          </p:nvPr>
        </p:nvSpPr>
        <p:spPr>
          <a:xfrm>
            <a:off x="1621652" y="1194205"/>
            <a:ext cx="1726053" cy="1726855"/>
          </a:xfrm>
          <a:prstGeom prst="ellipse">
            <a:avLst/>
          </a:prstGeom>
          <a:solidFill>
            <a:srgbClr val="FFFFFF">
              <a:alpha val="95000"/>
            </a:srgbClr>
          </a:solidFill>
          <a:ln w="12700" cmpd="sng">
            <a:noFill/>
          </a:ln>
          <a:effectLst>
            <a:innerShdw blurRad="63500" dist="50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600" b="1" dirty="0">
                <a:solidFill>
                  <a:schemeClr val="accent1"/>
                </a:solidFill>
                <a:cs typeface="+mn-ea"/>
                <a:sym typeface="+mn-lt"/>
              </a:rPr>
              <a:t>Data</a:t>
            </a:r>
          </a:p>
        </p:txBody>
      </p:sp>
      <p:sp>
        <p:nvSpPr>
          <p:cNvPr id="28" name="MH_Other_8"/>
          <p:cNvSpPr/>
          <p:nvPr>
            <p:custDataLst>
              <p:tags r:id="rId8"/>
            </p:custDataLst>
          </p:nvPr>
        </p:nvSpPr>
        <p:spPr>
          <a:xfrm>
            <a:off x="1115649" y="1880646"/>
            <a:ext cx="216187" cy="216288"/>
          </a:xfrm>
          <a:prstGeom prst="ellipse">
            <a:avLst/>
          </a:prstGeom>
          <a:noFill/>
          <a:ln w="38100" cmpd="sng">
            <a:solidFill>
              <a:schemeClr val="accent1">
                <a:alpha val="52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anchor="ctr"/>
          <a:lstStyle/>
          <a:p>
            <a:pPr algn="ctr">
              <a:defRPr/>
            </a:pPr>
            <a:endParaRPr lang="zh-CN" altLang="en-US">
              <a:solidFill>
                <a:srgbClr val="FFFFFF"/>
              </a:solidFill>
              <a:cs typeface="+mn-ea"/>
              <a:sym typeface="+mn-lt"/>
            </a:endParaRPr>
          </a:p>
        </p:txBody>
      </p:sp>
      <p:sp>
        <p:nvSpPr>
          <p:cNvPr id="29" name="MH_Other_9"/>
          <p:cNvSpPr/>
          <p:nvPr>
            <p:custDataLst>
              <p:tags r:id="rId9"/>
            </p:custDataLst>
          </p:nvPr>
        </p:nvSpPr>
        <p:spPr>
          <a:xfrm>
            <a:off x="1123826" y="1255056"/>
            <a:ext cx="292810" cy="292947"/>
          </a:xfrm>
          <a:prstGeom prst="ellipse">
            <a:avLst/>
          </a:prstGeom>
          <a:noFill/>
          <a:ln w="38100" cmpd="sng">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anchor="ctr"/>
          <a:lstStyle/>
          <a:p>
            <a:pPr algn="ctr">
              <a:defRPr/>
            </a:pPr>
            <a:endParaRPr lang="zh-CN" altLang="en-US">
              <a:solidFill>
                <a:srgbClr val="FFFFFF"/>
              </a:solidFill>
              <a:cs typeface="+mn-ea"/>
              <a:sym typeface="+mn-lt"/>
            </a:endParaRPr>
          </a:p>
        </p:txBody>
      </p:sp>
      <p:sp>
        <p:nvSpPr>
          <p:cNvPr id="36" name="MH_Other_10"/>
          <p:cNvSpPr/>
          <p:nvPr>
            <p:custDataLst>
              <p:tags r:id="rId10"/>
            </p:custDataLst>
          </p:nvPr>
        </p:nvSpPr>
        <p:spPr>
          <a:xfrm>
            <a:off x="3516966" y="2619866"/>
            <a:ext cx="242185" cy="242297"/>
          </a:xfrm>
          <a:prstGeom prst="ellipse">
            <a:avLst/>
          </a:prstGeom>
          <a:noFill/>
          <a:ln w="38100" cmpd="sng">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anchor="ctr"/>
          <a:lstStyle/>
          <a:p>
            <a:pPr algn="ctr">
              <a:defRPr/>
            </a:pPr>
            <a:endParaRPr lang="zh-CN" altLang="en-US">
              <a:solidFill>
                <a:srgbClr val="FFFFFF"/>
              </a:solidFill>
              <a:cs typeface="+mn-ea"/>
              <a:sym typeface="+mn-lt"/>
            </a:endParaRPr>
          </a:p>
        </p:txBody>
      </p:sp>
      <p:sp>
        <p:nvSpPr>
          <p:cNvPr id="37" name="MH_Other_11"/>
          <p:cNvSpPr/>
          <p:nvPr>
            <p:custDataLst>
              <p:tags r:id="rId11"/>
            </p:custDataLst>
          </p:nvPr>
        </p:nvSpPr>
        <p:spPr>
          <a:xfrm>
            <a:off x="3326753" y="915566"/>
            <a:ext cx="225765" cy="225870"/>
          </a:xfrm>
          <a:prstGeom prst="ellipse">
            <a:avLst/>
          </a:prstGeom>
          <a:noFill/>
          <a:ln w="38100" cmpd="sng">
            <a:solidFill>
              <a:schemeClr val="accent1">
                <a:alpha val="52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anchor="ctr"/>
          <a:lstStyle/>
          <a:p>
            <a:pPr algn="ctr">
              <a:defRPr/>
            </a:pPr>
            <a:endParaRPr lang="zh-CN" altLang="en-US">
              <a:solidFill>
                <a:srgbClr val="FFFFFF"/>
              </a:solidFill>
              <a:cs typeface="+mn-ea"/>
              <a:sym typeface="+mn-lt"/>
            </a:endParaRPr>
          </a:p>
        </p:txBody>
      </p:sp>
      <p:sp>
        <p:nvSpPr>
          <p:cNvPr id="32" name="MH_Text_2"/>
          <p:cNvSpPr txBox="1"/>
          <p:nvPr>
            <p:custDataLst>
              <p:tags r:id="rId12"/>
            </p:custDataLst>
          </p:nvPr>
        </p:nvSpPr>
        <p:spPr>
          <a:xfrm>
            <a:off x="6084168" y="1436218"/>
            <a:ext cx="2592288" cy="711673"/>
          </a:xfrm>
          <a:prstGeom prst="rect">
            <a:avLst/>
          </a:prstGeom>
          <a:noFill/>
        </p:spPr>
        <p:txBody>
          <a:bodyPr lIns="121912" tIns="60956" rIns="121912" bIns="60956" anchor="ctr">
            <a:normAutofit/>
          </a:bodyPr>
          <a:lstStyle/>
          <a:p>
            <a:pPr>
              <a:lnSpc>
                <a:spcPct val="120000"/>
              </a:lnSpc>
              <a:defRPr/>
            </a:pPr>
            <a:r>
              <a:rPr lang="en-US" altLang="zh-CN" sz="1050" dirty="0">
                <a:solidFill>
                  <a:srgbClr val="4B4D4F">
                    <a:lumMod val="75000"/>
                  </a:srgbClr>
                </a:solidFill>
                <a:cs typeface="+mn-ea"/>
                <a:sym typeface="+mn-lt"/>
              </a:rPr>
              <a:t>Statistic indexes</a:t>
            </a:r>
            <a:endParaRPr lang="zh-CN" altLang="en-US" sz="1050" dirty="0">
              <a:solidFill>
                <a:srgbClr val="4B4D4F">
                  <a:lumMod val="75000"/>
                </a:srgbClr>
              </a:solidFill>
              <a:cs typeface="+mn-ea"/>
              <a:sym typeface="+mn-lt"/>
            </a:endParaRPr>
          </a:p>
        </p:txBody>
      </p:sp>
      <p:sp>
        <p:nvSpPr>
          <p:cNvPr id="33" name="MH_Text_2"/>
          <p:cNvSpPr txBox="1"/>
          <p:nvPr>
            <p:custDataLst>
              <p:tags r:id="rId13"/>
            </p:custDataLst>
          </p:nvPr>
        </p:nvSpPr>
        <p:spPr>
          <a:xfrm>
            <a:off x="5508104" y="2742190"/>
            <a:ext cx="2592288" cy="711673"/>
          </a:xfrm>
          <a:prstGeom prst="rect">
            <a:avLst/>
          </a:prstGeom>
          <a:noFill/>
        </p:spPr>
        <p:txBody>
          <a:bodyPr lIns="121912" tIns="60956" rIns="121912" bIns="60956" anchor="ctr">
            <a:normAutofit/>
          </a:bodyPr>
          <a:lstStyle/>
          <a:p>
            <a:pPr>
              <a:lnSpc>
                <a:spcPct val="120000"/>
              </a:lnSpc>
              <a:defRPr/>
            </a:pPr>
            <a:r>
              <a:rPr lang="en-US" altLang="zh-CN" sz="1050" dirty="0">
                <a:solidFill>
                  <a:srgbClr val="4B4D4F">
                    <a:lumMod val="75000"/>
                  </a:srgbClr>
                </a:solidFill>
                <a:cs typeface="+mn-ea"/>
                <a:sym typeface="+mn-lt"/>
              </a:rPr>
              <a:t>Boxplot</a:t>
            </a:r>
            <a:endParaRPr lang="zh-CN" altLang="en-US" sz="1050" dirty="0">
              <a:solidFill>
                <a:srgbClr val="4B4D4F">
                  <a:lumMod val="75000"/>
                </a:srgbClr>
              </a:solidFill>
              <a:cs typeface="+mn-ea"/>
              <a:sym typeface="+mn-lt"/>
            </a:endParaRPr>
          </a:p>
        </p:txBody>
      </p:sp>
      <p:sp>
        <p:nvSpPr>
          <p:cNvPr id="34" name="MH_Text_2"/>
          <p:cNvSpPr txBox="1"/>
          <p:nvPr>
            <p:custDataLst>
              <p:tags r:id="rId14"/>
            </p:custDataLst>
          </p:nvPr>
        </p:nvSpPr>
        <p:spPr>
          <a:xfrm>
            <a:off x="3851920" y="3818233"/>
            <a:ext cx="2592288" cy="782840"/>
          </a:xfrm>
          <a:prstGeom prst="rect">
            <a:avLst/>
          </a:prstGeom>
          <a:noFill/>
        </p:spPr>
        <p:txBody>
          <a:bodyPr lIns="121912" tIns="60956" rIns="121912" bIns="60956" anchor="ctr">
            <a:normAutofit/>
          </a:bodyPr>
          <a:lstStyle/>
          <a:p>
            <a:pPr>
              <a:lnSpc>
                <a:spcPct val="120000"/>
              </a:lnSpc>
              <a:defRPr/>
            </a:pPr>
            <a:r>
              <a:rPr lang="en-US" altLang="zh-CN" sz="1050" dirty="0">
                <a:solidFill>
                  <a:srgbClr val="4B4D4F">
                    <a:lumMod val="75000"/>
                  </a:srgbClr>
                </a:solidFill>
                <a:cs typeface="+mn-ea"/>
                <a:sym typeface="+mn-lt"/>
              </a:rPr>
              <a:t>Line chart</a:t>
            </a:r>
            <a:endParaRPr lang="zh-CN" altLang="en-US" sz="1050" dirty="0">
              <a:solidFill>
                <a:srgbClr val="4B4D4F">
                  <a:lumMod val="75000"/>
                </a:srgbClr>
              </a:solidFill>
              <a:cs typeface="+mn-ea"/>
              <a:sym typeface="+mn-lt"/>
            </a:endParaRPr>
          </a:p>
        </p:txBody>
      </p:sp>
    </p:spTree>
    <p:custDataLst>
      <p:tags r:id="rId1"/>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300" fill="hold"/>
                                        <p:tgtEl>
                                          <p:spTgt spid="6"/>
                                        </p:tgtEl>
                                        <p:attrNameLst>
                                          <p:attrName>ppt_w</p:attrName>
                                        </p:attrNameLst>
                                      </p:cBhvr>
                                      <p:tavLst>
                                        <p:tav tm="0">
                                          <p:val>
                                            <p:fltVal val="0"/>
                                          </p:val>
                                        </p:tav>
                                        <p:tav tm="100000">
                                          <p:val>
                                            <p:strVal val="#ppt_w"/>
                                          </p:val>
                                        </p:tav>
                                      </p:tavLst>
                                    </p:anim>
                                    <p:anim calcmode="lin" valueType="num">
                                      <p:cBhvr>
                                        <p:cTn id="12" dur="300" fill="hold"/>
                                        <p:tgtEl>
                                          <p:spTgt spid="6"/>
                                        </p:tgtEl>
                                        <p:attrNameLst>
                                          <p:attrName>ppt_h</p:attrName>
                                        </p:attrNameLst>
                                      </p:cBhvr>
                                      <p:tavLst>
                                        <p:tav tm="0">
                                          <p:val>
                                            <p:fltVal val="0"/>
                                          </p:val>
                                        </p:tav>
                                        <p:tav tm="100000">
                                          <p:val>
                                            <p:strVal val="#ppt_h"/>
                                          </p:val>
                                        </p:tav>
                                      </p:tavLst>
                                    </p:anim>
                                    <p:animEffect transition="in" filter="fade">
                                      <p:cBhvr>
                                        <p:cTn id="13" dur="300"/>
                                        <p:tgtEl>
                                          <p:spTgt spid="6"/>
                                        </p:tgtEl>
                                      </p:cBhvr>
                                    </p:animEffect>
                                  </p:childTnLst>
                                </p:cTn>
                              </p:par>
                              <p:par>
                                <p:cTn id="14" presetID="6" presetClass="emph" presetSubtype="0" accel="36600" decel="30000" autoRev="1" fill="hold" grpId="1" nodeType="withEffect">
                                  <p:stCondLst>
                                    <p:cond delay="0"/>
                                  </p:stCondLst>
                                  <p:childTnLst>
                                    <p:animScale>
                                      <p:cBhvr>
                                        <p:cTn id="15" dur="300" fill="hold"/>
                                        <p:tgtEl>
                                          <p:spTgt spid="6"/>
                                        </p:tgtEl>
                                      </p:cBhvr>
                                      <p:by x="120000" y="120000"/>
                                    </p:animScale>
                                  </p:childTnLst>
                                </p:cTn>
                              </p:par>
                              <p:par>
                                <p:cTn id="16" presetID="32" presetClass="emph" presetSubtype="0" fill="hold" grpId="2" nodeType="withEffect">
                                  <p:stCondLst>
                                    <p:cond delay="0"/>
                                  </p:stCondLst>
                                  <p:childTnLst>
                                    <p:animRot by="120000">
                                      <p:cBhvr>
                                        <p:cTn id="17" dur="60" fill="hold">
                                          <p:stCondLst>
                                            <p:cond delay="0"/>
                                          </p:stCondLst>
                                        </p:cTn>
                                        <p:tgtEl>
                                          <p:spTgt spid="6"/>
                                        </p:tgtEl>
                                        <p:attrNameLst>
                                          <p:attrName>r</p:attrName>
                                        </p:attrNameLst>
                                      </p:cBhvr>
                                    </p:animRot>
                                    <p:animRot by="-240000">
                                      <p:cBhvr>
                                        <p:cTn id="18" dur="120" fill="hold">
                                          <p:stCondLst>
                                            <p:cond delay="120"/>
                                          </p:stCondLst>
                                        </p:cTn>
                                        <p:tgtEl>
                                          <p:spTgt spid="6"/>
                                        </p:tgtEl>
                                        <p:attrNameLst>
                                          <p:attrName>r</p:attrName>
                                        </p:attrNameLst>
                                      </p:cBhvr>
                                    </p:animRot>
                                    <p:animRot by="240000">
                                      <p:cBhvr>
                                        <p:cTn id="19" dur="120" fill="hold">
                                          <p:stCondLst>
                                            <p:cond delay="240"/>
                                          </p:stCondLst>
                                        </p:cTn>
                                        <p:tgtEl>
                                          <p:spTgt spid="6"/>
                                        </p:tgtEl>
                                        <p:attrNameLst>
                                          <p:attrName>r</p:attrName>
                                        </p:attrNameLst>
                                      </p:cBhvr>
                                    </p:animRot>
                                    <p:animRot by="-240000">
                                      <p:cBhvr>
                                        <p:cTn id="20" dur="120" fill="hold">
                                          <p:stCondLst>
                                            <p:cond delay="360"/>
                                          </p:stCondLst>
                                        </p:cTn>
                                        <p:tgtEl>
                                          <p:spTgt spid="6"/>
                                        </p:tgtEl>
                                        <p:attrNameLst>
                                          <p:attrName>r</p:attrName>
                                        </p:attrNameLst>
                                      </p:cBhvr>
                                    </p:animRot>
                                    <p:animRot by="120000">
                                      <p:cBhvr>
                                        <p:cTn id="21" dur="120" fill="hold">
                                          <p:stCondLst>
                                            <p:cond delay="480"/>
                                          </p:stCondLst>
                                        </p:cTn>
                                        <p:tgtEl>
                                          <p:spTgt spid="6"/>
                                        </p:tgtEl>
                                        <p:attrNameLst>
                                          <p:attrName>r</p:attrName>
                                        </p:attrNameLst>
                                      </p:cBhvr>
                                    </p:animRot>
                                  </p:childTnLst>
                                </p:cTn>
                              </p:par>
                            </p:childTnLst>
                          </p:cTn>
                        </p:par>
                        <p:par>
                          <p:cTn id="22" fill="hold">
                            <p:stCondLst>
                              <p:cond delay="2500"/>
                            </p:stCondLst>
                            <p:childTnLst>
                              <p:par>
                                <p:cTn id="23" presetID="53" presetClass="entr" presetSubtype="16"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Effect transition="in" filter="fade">
                                      <p:cBhvr>
                                        <p:cTn id="27" dur="500"/>
                                        <p:tgtEl>
                                          <p:spTgt spid="2"/>
                                        </p:tgtEl>
                                      </p:cBhvr>
                                    </p:animEffect>
                                  </p:childTnLst>
                                </p:cTn>
                              </p:par>
                              <p:par>
                                <p:cTn id="28" presetID="53" presetClass="entr" presetSubtype="16" fill="hold" nodeType="withEffect">
                                  <p:stCondLst>
                                    <p:cond delay="25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Effect transition="in" filter="fade">
                                      <p:cBhvr>
                                        <p:cTn id="32" dur="500"/>
                                        <p:tgtEl>
                                          <p:spTgt spid="3"/>
                                        </p:tgtEl>
                                      </p:cBhvr>
                                    </p:animEffect>
                                  </p:childTnLst>
                                </p:cTn>
                              </p:par>
                              <p:par>
                                <p:cTn id="33" presetID="53" presetClass="entr" presetSubtype="16" fill="hold" nodeType="withEffect">
                                  <p:stCondLst>
                                    <p:cond delay="50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fltVal val="0"/>
                                          </p:val>
                                        </p:tav>
                                        <p:tav tm="100000">
                                          <p:val>
                                            <p:strVal val="#ppt_h"/>
                                          </p:val>
                                        </p:tav>
                                      </p:tavLst>
                                    </p:anim>
                                    <p:animEffect transition="in" filter="fade">
                                      <p:cBhvr>
                                        <p:cTn id="37" dur="500"/>
                                        <p:tgtEl>
                                          <p:spTgt spid="4"/>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p:cTn id="40" dur="300" fill="hold"/>
                                        <p:tgtEl>
                                          <p:spTgt spid="29"/>
                                        </p:tgtEl>
                                        <p:attrNameLst>
                                          <p:attrName>ppt_w</p:attrName>
                                        </p:attrNameLst>
                                      </p:cBhvr>
                                      <p:tavLst>
                                        <p:tav tm="0">
                                          <p:val>
                                            <p:fltVal val="0"/>
                                          </p:val>
                                        </p:tav>
                                        <p:tav tm="100000">
                                          <p:val>
                                            <p:strVal val="#ppt_w"/>
                                          </p:val>
                                        </p:tav>
                                      </p:tavLst>
                                    </p:anim>
                                    <p:anim calcmode="lin" valueType="num">
                                      <p:cBhvr>
                                        <p:cTn id="41" dur="300" fill="hold"/>
                                        <p:tgtEl>
                                          <p:spTgt spid="29"/>
                                        </p:tgtEl>
                                        <p:attrNameLst>
                                          <p:attrName>ppt_h</p:attrName>
                                        </p:attrNameLst>
                                      </p:cBhvr>
                                      <p:tavLst>
                                        <p:tav tm="0">
                                          <p:val>
                                            <p:fltVal val="0"/>
                                          </p:val>
                                        </p:tav>
                                        <p:tav tm="100000">
                                          <p:val>
                                            <p:strVal val="#ppt_h"/>
                                          </p:val>
                                        </p:tav>
                                      </p:tavLst>
                                    </p:anim>
                                    <p:animEffect transition="in" filter="fade">
                                      <p:cBhvr>
                                        <p:cTn id="42" dur="300"/>
                                        <p:tgtEl>
                                          <p:spTgt spid="29"/>
                                        </p:tgtEl>
                                      </p:cBhvr>
                                    </p:animEffect>
                                  </p:childTnLst>
                                </p:cTn>
                              </p:par>
                              <p:par>
                                <p:cTn id="43" presetID="6" presetClass="emph" presetSubtype="0" accel="36600" decel="30000" autoRev="1" fill="hold" grpId="1" nodeType="withEffect">
                                  <p:stCondLst>
                                    <p:cond delay="0"/>
                                  </p:stCondLst>
                                  <p:childTnLst>
                                    <p:animScale>
                                      <p:cBhvr>
                                        <p:cTn id="44" dur="300" fill="hold"/>
                                        <p:tgtEl>
                                          <p:spTgt spid="29"/>
                                        </p:tgtEl>
                                      </p:cBhvr>
                                      <p:by x="120000" y="120000"/>
                                    </p:animScale>
                                  </p:childTnLst>
                                </p:cTn>
                              </p:par>
                              <p:par>
                                <p:cTn id="45" presetID="32" presetClass="emph" presetSubtype="0" fill="hold" grpId="2" nodeType="withEffect">
                                  <p:stCondLst>
                                    <p:cond delay="0"/>
                                  </p:stCondLst>
                                  <p:childTnLst>
                                    <p:animRot by="120000">
                                      <p:cBhvr>
                                        <p:cTn id="46" dur="60" fill="hold">
                                          <p:stCondLst>
                                            <p:cond delay="0"/>
                                          </p:stCondLst>
                                        </p:cTn>
                                        <p:tgtEl>
                                          <p:spTgt spid="29"/>
                                        </p:tgtEl>
                                        <p:attrNameLst>
                                          <p:attrName>r</p:attrName>
                                        </p:attrNameLst>
                                      </p:cBhvr>
                                    </p:animRot>
                                    <p:animRot by="-240000">
                                      <p:cBhvr>
                                        <p:cTn id="47" dur="120" fill="hold">
                                          <p:stCondLst>
                                            <p:cond delay="120"/>
                                          </p:stCondLst>
                                        </p:cTn>
                                        <p:tgtEl>
                                          <p:spTgt spid="29"/>
                                        </p:tgtEl>
                                        <p:attrNameLst>
                                          <p:attrName>r</p:attrName>
                                        </p:attrNameLst>
                                      </p:cBhvr>
                                    </p:animRot>
                                    <p:animRot by="240000">
                                      <p:cBhvr>
                                        <p:cTn id="48" dur="120" fill="hold">
                                          <p:stCondLst>
                                            <p:cond delay="240"/>
                                          </p:stCondLst>
                                        </p:cTn>
                                        <p:tgtEl>
                                          <p:spTgt spid="29"/>
                                        </p:tgtEl>
                                        <p:attrNameLst>
                                          <p:attrName>r</p:attrName>
                                        </p:attrNameLst>
                                      </p:cBhvr>
                                    </p:animRot>
                                    <p:animRot by="-240000">
                                      <p:cBhvr>
                                        <p:cTn id="49" dur="120" fill="hold">
                                          <p:stCondLst>
                                            <p:cond delay="360"/>
                                          </p:stCondLst>
                                        </p:cTn>
                                        <p:tgtEl>
                                          <p:spTgt spid="29"/>
                                        </p:tgtEl>
                                        <p:attrNameLst>
                                          <p:attrName>r</p:attrName>
                                        </p:attrNameLst>
                                      </p:cBhvr>
                                    </p:animRot>
                                    <p:animRot by="120000">
                                      <p:cBhvr>
                                        <p:cTn id="50" dur="120" fill="hold">
                                          <p:stCondLst>
                                            <p:cond delay="480"/>
                                          </p:stCondLst>
                                        </p:cTn>
                                        <p:tgtEl>
                                          <p:spTgt spid="29"/>
                                        </p:tgtEl>
                                        <p:attrNameLst>
                                          <p:attrName>r</p:attrName>
                                        </p:attrNameLst>
                                      </p:cBhvr>
                                    </p:animRot>
                                  </p:childTnLst>
                                </p:cTn>
                              </p:par>
                              <p:par>
                                <p:cTn id="51" presetID="53" presetClass="entr" presetSubtype="16" fill="hold" grpId="0" nodeType="withEffect">
                                  <p:stCondLst>
                                    <p:cond delay="500"/>
                                  </p:stCondLst>
                                  <p:childTnLst>
                                    <p:set>
                                      <p:cBhvr>
                                        <p:cTn id="52" dur="1" fill="hold">
                                          <p:stCondLst>
                                            <p:cond delay="0"/>
                                          </p:stCondLst>
                                        </p:cTn>
                                        <p:tgtEl>
                                          <p:spTgt spid="37"/>
                                        </p:tgtEl>
                                        <p:attrNameLst>
                                          <p:attrName>style.visibility</p:attrName>
                                        </p:attrNameLst>
                                      </p:cBhvr>
                                      <p:to>
                                        <p:strVal val="visible"/>
                                      </p:to>
                                    </p:set>
                                    <p:anim calcmode="lin" valueType="num">
                                      <p:cBhvr>
                                        <p:cTn id="53" dur="300" fill="hold"/>
                                        <p:tgtEl>
                                          <p:spTgt spid="37"/>
                                        </p:tgtEl>
                                        <p:attrNameLst>
                                          <p:attrName>ppt_w</p:attrName>
                                        </p:attrNameLst>
                                      </p:cBhvr>
                                      <p:tavLst>
                                        <p:tav tm="0">
                                          <p:val>
                                            <p:fltVal val="0"/>
                                          </p:val>
                                        </p:tav>
                                        <p:tav tm="100000">
                                          <p:val>
                                            <p:strVal val="#ppt_w"/>
                                          </p:val>
                                        </p:tav>
                                      </p:tavLst>
                                    </p:anim>
                                    <p:anim calcmode="lin" valueType="num">
                                      <p:cBhvr>
                                        <p:cTn id="54" dur="300" fill="hold"/>
                                        <p:tgtEl>
                                          <p:spTgt spid="37"/>
                                        </p:tgtEl>
                                        <p:attrNameLst>
                                          <p:attrName>ppt_h</p:attrName>
                                        </p:attrNameLst>
                                      </p:cBhvr>
                                      <p:tavLst>
                                        <p:tav tm="0">
                                          <p:val>
                                            <p:fltVal val="0"/>
                                          </p:val>
                                        </p:tav>
                                        <p:tav tm="100000">
                                          <p:val>
                                            <p:strVal val="#ppt_h"/>
                                          </p:val>
                                        </p:tav>
                                      </p:tavLst>
                                    </p:anim>
                                    <p:animEffect transition="in" filter="fade">
                                      <p:cBhvr>
                                        <p:cTn id="55" dur="300"/>
                                        <p:tgtEl>
                                          <p:spTgt spid="37"/>
                                        </p:tgtEl>
                                      </p:cBhvr>
                                    </p:animEffect>
                                  </p:childTnLst>
                                </p:cTn>
                              </p:par>
                              <p:par>
                                <p:cTn id="56" presetID="6" presetClass="emph" presetSubtype="0" accel="36600" decel="30000" autoRev="1" fill="hold" grpId="1" nodeType="withEffect">
                                  <p:stCondLst>
                                    <p:cond delay="500"/>
                                  </p:stCondLst>
                                  <p:childTnLst>
                                    <p:animScale>
                                      <p:cBhvr>
                                        <p:cTn id="57" dur="300" fill="hold"/>
                                        <p:tgtEl>
                                          <p:spTgt spid="37"/>
                                        </p:tgtEl>
                                      </p:cBhvr>
                                      <p:by x="120000" y="120000"/>
                                    </p:animScale>
                                  </p:childTnLst>
                                </p:cTn>
                              </p:par>
                              <p:par>
                                <p:cTn id="58" presetID="32" presetClass="emph" presetSubtype="0" fill="hold" grpId="2" nodeType="withEffect">
                                  <p:stCondLst>
                                    <p:cond delay="500"/>
                                  </p:stCondLst>
                                  <p:childTnLst>
                                    <p:animRot by="120000">
                                      <p:cBhvr>
                                        <p:cTn id="59" dur="60" fill="hold">
                                          <p:stCondLst>
                                            <p:cond delay="0"/>
                                          </p:stCondLst>
                                        </p:cTn>
                                        <p:tgtEl>
                                          <p:spTgt spid="37"/>
                                        </p:tgtEl>
                                        <p:attrNameLst>
                                          <p:attrName>r</p:attrName>
                                        </p:attrNameLst>
                                      </p:cBhvr>
                                    </p:animRot>
                                    <p:animRot by="-240000">
                                      <p:cBhvr>
                                        <p:cTn id="60" dur="120" fill="hold">
                                          <p:stCondLst>
                                            <p:cond delay="120"/>
                                          </p:stCondLst>
                                        </p:cTn>
                                        <p:tgtEl>
                                          <p:spTgt spid="37"/>
                                        </p:tgtEl>
                                        <p:attrNameLst>
                                          <p:attrName>r</p:attrName>
                                        </p:attrNameLst>
                                      </p:cBhvr>
                                    </p:animRot>
                                    <p:animRot by="240000">
                                      <p:cBhvr>
                                        <p:cTn id="61" dur="120" fill="hold">
                                          <p:stCondLst>
                                            <p:cond delay="240"/>
                                          </p:stCondLst>
                                        </p:cTn>
                                        <p:tgtEl>
                                          <p:spTgt spid="37"/>
                                        </p:tgtEl>
                                        <p:attrNameLst>
                                          <p:attrName>r</p:attrName>
                                        </p:attrNameLst>
                                      </p:cBhvr>
                                    </p:animRot>
                                    <p:animRot by="-240000">
                                      <p:cBhvr>
                                        <p:cTn id="62" dur="120" fill="hold">
                                          <p:stCondLst>
                                            <p:cond delay="360"/>
                                          </p:stCondLst>
                                        </p:cTn>
                                        <p:tgtEl>
                                          <p:spTgt spid="37"/>
                                        </p:tgtEl>
                                        <p:attrNameLst>
                                          <p:attrName>r</p:attrName>
                                        </p:attrNameLst>
                                      </p:cBhvr>
                                    </p:animRot>
                                    <p:animRot by="120000">
                                      <p:cBhvr>
                                        <p:cTn id="63" dur="120" fill="hold">
                                          <p:stCondLst>
                                            <p:cond delay="480"/>
                                          </p:stCondLst>
                                        </p:cTn>
                                        <p:tgtEl>
                                          <p:spTgt spid="37"/>
                                        </p:tgtEl>
                                        <p:attrNameLst>
                                          <p:attrName>r</p:attrName>
                                        </p:attrNameLst>
                                      </p:cBhvr>
                                    </p:animRot>
                                  </p:childTnLst>
                                </p:cTn>
                              </p:par>
                              <p:par>
                                <p:cTn id="64" presetID="53" presetClass="entr" presetSubtype="16"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300" fill="hold"/>
                                        <p:tgtEl>
                                          <p:spTgt spid="25"/>
                                        </p:tgtEl>
                                        <p:attrNameLst>
                                          <p:attrName>ppt_w</p:attrName>
                                        </p:attrNameLst>
                                      </p:cBhvr>
                                      <p:tavLst>
                                        <p:tav tm="0">
                                          <p:val>
                                            <p:fltVal val="0"/>
                                          </p:val>
                                        </p:tav>
                                        <p:tav tm="100000">
                                          <p:val>
                                            <p:strVal val="#ppt_w"/>
                                          </p:val>
                                        </p:tav>
                                      </p:tavLst>
                                    </p:anim>
                                    <p:anim calcmode="lin" valueType="num">
                                      <p:cBhvr>
                                        <p:cTn id="67" dur="300" fill="hold"/>
                                        <p:tgtEl>
                                          <p:spTgt spid="25"/>
                                        </p:tgtEl>
                                        <p:attrNameLst>
                                          <p:attrName>ppt_h</p:attrName>
                                        </p:attrNameLst>
                                      </p:cBhvr>
                                      <p:tavLst>
                                        <p:tav tm="0">
                                          <p:val>
                                            <p:fltVal val="0"/>
                                          </p:val>
                                        </p:tav>
                                        <p:tav tm="100000">
                                          <p:val>
                                            <p:strVal val="#ppt_h"/>
                                          </p:val>
                                        </p:tav>
                                      </p:tavLst>
                                    </p:anim>
                                    <p:animEffect transition="in" filter="fade">
                                      <p:cBhvr>
                                        <p:cTn id="68" dur="300"/>
                                        <p:tgtEl>
                                          <p:spTgt spid="25"/>
                                        </p:tgtEl>
                                      </p:cBhvr>
                                    </p:animEffect>
                                  </p:childTnLst>
                                </p:cTn>
                              </p:par>
                              <p:par>
                                <p:cTn id="69" presetID="6" presetClass="emph" presetSubtype="0" accel="36600" decel="30000" autoRev="1" fill="hold" grpId="1" nodeType="withEffect">
                                  <p:stCondLst>
                                    <p:cond delay="0"/>
                                  </p:stCondLst>
                                  <p:childTnLst>
                                    <p:animScale>
                                      <p:cBhvr>
                                        <p:cTn id="70" dur="300" fill="hold"/>
                                        <p:tgtEl>
                                          <p:spTgt spid="25"/>
                                        </p:tgtEl>
                                      </p:cBhvr>
                                      <p:by x="120000" y="120000"/>
                                    </p:animScale>
                                  </p:childTnLst>
                                </p:cTn>
                              </p:par>
                              <p:par>
                                <p:cTn id="71" presetID="32" presetClass="emph" presetSubtype="0" fill="hold" grpId="2" nodeType="withEffect">
                                  <p:stCondLst>
                                    <p:cond delay="0"/>
                                  </p:stCondLst>
                                  <p:childTnLst>
                                    <p:animRot by="120000">
                                      <p:cBhvr>
                                        <p:cTn id="72" dur="60" fill="hold">
                                          <p:stCondLst>
                                            <p:cond delay="0"/>
                                          </p:stCondLst>
                                        </p:cTn>
                                        <p:tgtEl>
                                          <p:spTgt spid="25"/>
                                        </p:tgtEl>
                                        <p:attrNameLst>
                                          <p:attrName>r</p:attrName>
                                        </p:attrNameLst>
                                      </p:cBhvr>
                                    </p:animRot>
                                    <p:animRot by="-240000">
                                      <p:cBhvr>
                                        <p:cTn id="73" dur="120" fill="hold">
                                          <p:stCondLst>
                                            <p:cond delay="120"/>
                                          </p:stCondLst>
                                        </p:cTn>
                                        <p:tgtEl>
                                          <p:spTgt spid="25"/>
                                        </p:tgtEl>
                                        <p:attrNameLst>
                                          <p:attrName>r</p:attrName>
                                        </p:attrNameLst>
                                      </p:cBhvr>
                                    </p:animRot>
                                    <p:animRot by="240000">
                                      <p:cBhvr>
                                        <p:cTn id="74" dur="120" fill="hold">
                                          <p:stCondLst>
                                            <p:cond delay="240"/>
                                          </p:stCondLst>
                                        </p:cTn>
                                        <p:tgtEl>
                                          <p:spTgt spid="25"/>
                                        </p:tgtEl>
                                        <p:attrNameLst>
                                          <p:attrName>r</p:attrName>
                                        </p:attrNameLst>
                                      </p:cBhvr>
                                    </p:animRot>
                                    <p:animRot by="-240000">
                                      <p:cBhvr>
                                        <p:cTn id="75" dur="120" fill="hold">
                                          <p:stCondLst>
                                            <p:cond delay="360"/>
                                          </p:stCondLst>
                                        </p:cTn>
                                        <p:tgtEl>
                                          <p:spTgt spid="25"/>
                                        </p:tgtEl>
                                        <p:attrNameLst>
                                          <p:attrName>r</p:attrName>
                                        </p:attrNameLst>
                                      </p:cBhvr>
                                    </p:animRot>
                                    <p:animRot by="120000">
                                      <p:cBhvr>
                                        <p:cTn id="76" dur="120" fill="hold">
                                          <p:stCondLst>
                                            <p:cond delay="480"/>
                                          </p:stCondLst>
                                        </p:cTn>
                                        <p:tgtEl>
                                          <p:spTgt spid="25"/>
                                        </p:tgtEl>
                                        <p:attrNameLst>
                                          <p:attrName>r</p:attrName>
                                        </p:attrNameLst>
                                      </p:cBhvr>
                                    </p:animRot>
                                  </p:childTnLst>
                                </p:cTn>
                              </p:par>
                              <p:par>
                                <p:cTn id="77" presetID="53" presetClass="entr" presetSubtype="16" fill="hold" grpId="0" nodeType="withEffect">
                                  <p:stCondLst>
                                    <p:cond delay="250"/>
                                  </p:stCondLst>
                                  <p:childTnLst>
                                    <p:set>
                                      <p:cBhvr>
                                        <p:cTn id="78" dur="1" fill="hold">
                                          <p:stCondLst>
                                            <p:cond delay="0"/>
                                          </p:stCondLst>
                                        </p:cTn>
                                        <p:tgtEl>
                                          <p:spTgt spid="36"/>
                                        </p:tgtEl>
                                        <p:attrNameLst>
                                          <p:attrName>style.visibility</p:attrName>
                                        </p:attrNameLst>
                                      </p:cBhvr>
                                      <p:to>
                                        <p:strVal val="visible"/>
                                      </p:to>
                                    </p:set>
                                    <p:anim calcmode="lin" valueType="num">
                                      <p:cBhvr>
                                        <p:cTn id="79" dur="300" fill="hold"/>
                                        <p:tgtEl>
                                          <p:spTgt spid="36"/>
                                        </p:tgtEl>
                                        <p:attrNameLst>
                                          <p:attrName>ppt_w</p:attrName>
                                        </p:attrNameLst>
                                      </p:cBhvr>
                                      <p:tavLst>
                                        <p:tav tm="0">
                                          <p:val>
                                            <p:fltVal val="0"/>
                                          </p:val>
                                        </p:tav>
                                        <p:tav tm="100000">
                                          <p:val>
                                            <p:strVal val="#ppt_w"/>
                                          </p:val>
                                        </p:tav>
                                      </p:tavLst>
                                    </p:anim>
                                    <p:anim calcmode="lin" valueType="num">
                                      <p:cBhvr>
                                        <p:cTn id="80" dur="300" fill="hold"/>
                                        <p:tgtEl>
                                          <p:spTgt spid="36"/>
                                        </p:tgtEl>
                                        <p:attrNameLst>
                                          <p:attrName>ppt_h</p:attrName>
                                        </p:attrNameLst>
                                      </p:cBhvr>
                                      <p:tavLst>
                                        <p:tav tm="0">
                                          <p:val>
                                            <p:fltVal val="0"/>
                                          </p:val>
                                        </p:tav>
                                        <p:tav tm="100000">
                                          <p:val>
                                            <p:strVal val="#ppt_h"/>
                                          </p:val>
                                        </p:tav>
                                      </p:tavLst>
                                    </p:anim>
                                    <p:animEffect transition="in" filter="fade">
                                      <p:cBhvr>
                                        <p:cTn id="81" dur="300"/>
                                        <p:tgtEl>
                                          <p:spTgt spid="36"/>
                                        </p:tgtEl>
                                      </p:cBhvr>
                                    </p:animEffect>
                                  </p:childTnLst>
                                </p:cTn>
                              </p:par>
                              <p:par>
                                <p:cTn id="82" presetID="6" presetClass="emph" presetSubtype="0" accel="36600" decel="30000" autoRev="1" fill="hold" grpId="1" nodeType="withEffect">
                                  <p:stCondLst>
                                    <p:cond delay="250"/>
                                  </p:stCondLst>
                                  <p:childTnLst>
                                    <p:animScale>
                                      <p:cBhvr>
                                        <p:cTn id="83" dur="300" fill="hold"/>
                                        <p:tgtEl>
                                          <p:spTgt spid="36"/>
                                        </p:tgtEl>
                                      </p:cBhvr>
                                      <p:by x="120000" y="120000"/>
                                    </p:animScale>
                                  </p:childTnLst>
                                </p:cTn>
                              </p:par>
                              <p:par>
                                <p:cTn id="84" presetID="32" presetClass="emph" presetSubtype="0" fill="hold" grpId="2" nodeType="withEffect">
                                  <p:stCondLst>
                                    <p:cond delay="250"/>
                                  </p:stCondLst>
                                  <p:childTnLst>
                                    <p:animRot by="120000">
                                      <p:cBhvr>
                                        <p:cTn id="85" dur="60" fill="hold">
                                          <p:stCondLst>
                                            <p:cond delay="0"/>
                                          </p:stCondLst>
                                        </p:cTn>
                                        <p:tgtEl>
                                          <p:spTgt spid="36"/>
                                        </p:tgtEl>
                                        <p:attrNameLst>
                                          <p:attrName>r</p:attrName>
                                        </p:attrNameLst>
                                      </p:cBhvr>
                                    </p:animRot>
                                    <p:animRot by="-240000">
                                      <p:cBhvr>
                                        <p:cTn id="86" dur="120" fill="hold">
                                          <p:stCondLst>
                                            <p:cond delay="120"/>
                                          </p:stCondLst>
                                        </p:cTn>
                                        <p:tgtEl>
                                          <p:spTgt spid="36"/>
                                        </p:tgtEl>
                                        <p:attrNameLst>
                                          <p:attrName>r</p:attrName>
                                        </p:attrNameLst>
                                      </p:cBhvr>
                                    </p:animRot>
                                    <p:animRot by="240000">
                                      <p:cBhvr>
                                        <p:cTn id="87" dur="120" fill="hold">
                                          <p:stCondLst>
                                            <p:cond delay="240"/>
                                          </p:stCondLst>
                                        </p:cTn>
                                        <p:tgtEl>
                                          <p:spTgt spid="36"/>
                                        </p:tgtEl>
                                        <p:attrNameLst>
                                          <p:attrName>r</p:attrName>
                                        </p:attrNameLst>
                                      </p:cBhvr>
                                    </p:animRot>
                                    <p:animRot by="-240000">
                                      <p:cBhvr>
                                        <p:cTn id="88" dur="120" fill="hold">
                                          <p:stCondLst>
                                            <p:cond delay="360"/>
                                          </p:stCondLst>
                                        </p:cTn>
                                        <p:tgtEl>
                                          <p:spTgt spid="36"/>
                                        </p:tgtEl>
                                        <p:attrNameLst>
                                          <p:attrName>r</p:attrName>
                                        </p:attrNameLst>
                                      </p:cBhvr>
                                    </p:animRot>
                                    <p:animRot by="120000">
                                      <p:cBhvr>
                                        <p:cTn id="89" dur="120" fill="hold">
                                          <p:stCondLst>
                                            <p:cond delay="480"/>
                                          </p:stCondLst>
                                        </p:cTn>
                                        <p:tgtEl>
                                          <p:spTgt spid="36"/>
                                        </p:tgtEl>
                                        <p:attrNameLst>
                                          <p:attrName>r</p:attrName>
                                        </p:attrNameLst>
                                      </p:cBhvr>
                                    </p:animRot>
                                  </p:childTnLst>
                                </p:cTn>
                              </p:par>
                              <p:par>
                                <p:cTn id="90" presetID="53" presetClass="entr" presetSubtype="16" fill="hold" grpId="0" nodeType="withEffect">
                                  <p:stCondLst>
                                    <p:cond delay="0"/>
                                  </p:stCondLst>
                                  <p:childTnLst>
                                    <p:set>
                                      <p:cBhvr>
                                        <p:cTn id="91" dur="1" fill="hold">
                                          <p:stCondLst>
                                            <p:cond delay="0"/>
                                          </p:stCondLst>
                                        </p:cTn>
                                        <p:tgtEl>
                                          <p:spTgt spid="26"/>
                                        </p:tgtEl>
                                        <p:attrNameLst>
                                          <p:attrName>style.visibility</p:attrName>
                                        </p:attrNameLst>
                                      </p:cBhvr>
                                      <p:to>
                                        <p:strVal val="visible"/>
                                      </p:to>
                                    </p:set>
                                    <p:anim calcmode="lin" valueType="num">
                                      <p:cBhvr>
                                        <p:cTn id="92" dur="300" fill="hold"/>
                                        <p:tgtEl>
                                          <p:spTgt spid="26"/>
                                        </p:tgtEl>
                                        <p:attrNameLst>
                                          <p:attrName>ppt_w</p:attrName>
                                        </p:attrNameLst>
                                      </p:cBhvr>
                                      <p:tavLst>
                                        <p:tav tm="0">
                                          <p:val>
                                            <p:fltVal val="0"/>
                                          </p:val>
                                        </p:tav>
                                        <p:tav tm="100000">
                                          <p:val>
                                            <p:strVal val="#ppt_w"/>
                                          </p:val>
                                        </p:tav>
                                      </p:tavLst>
                                    </p:anim>
                                    <p:anim calcmode="lin" valueType="num">
                                      <p:cBhvr>
                                        <p:cTn id="93" dur="300" fill="hold"/>
                                        <p:tgtEl>
                                          <p:spTgt spid="26"/>
                                        </p:tgtEl>
                                        <p:attrNameLst>
                                          <p:attrName>ppt_h</p:attrName>
                                        </p:attrNameLst>
                                      </p:cBhvr>
                                      <p:tavLst>
                                        <p:tav tm="0">
                                          <p:val>
                                            <p:fltVal val="0"/>
                                          </p:val>
                                        </p:tav>
                                        <p:tav tm="100000">
                                          <p:val>
                                            <p:strVal val="#ppt_h"/>
                                          </p:val>
                                        </p:tav>
                                      </p:tavLst>
                                    </p:anim>
                                    <p:animEffect transition="in" filter="fade">
                                      <p:cBhvr>
                                        <p:cTn id="94" dur="300"/>
                                        <p:tgtEl>
                                          <p:spTgt spid="26"/>
                                        </p:tgtEl>
                                      </p:cBhvr>
                                    </p:animEffect>
                                  </p:childTnLst>
                                </p:cTn>
                              </p:par>
                              <p:par>
                                <p:cTn id="95" presetID="6" presetClass="emph" presetSubtype="0" accel="36600" decel="30000" autoRev="1" fill="hold" grpId="1" nodeType="withEffect">
                                  <p:stCondLst>
                                    <p:cond delay="0"/>
                                  </p:stCondLst>
                                  <p:childTnLst>
                                    <p:animScale>
                                      <p:cBhvr>
                                        <p:cTn id="96" dur="300" fill="hold"/>
                                        <p:tgtEl>
                                          <p:spTgt spid="26"/>
                                        </p:tgtEl>
                                      </p:cBhvr>
                                      <p:by x="120000" y="120000"/>
                                    </p:animScale>
                                  </p:childTnLst>
                                </p:cTn>
                              </p:par>
                              <p:par>
                                <p:cTn id="97" presetID="32" presetClass="emph" presetSubtype="0" fill="hold" grpId="2" nodeType="withEffect">
                                  <p:stCondLst>
                                    <p:cond delay="0"/>
                                  </p:stCondLst>
                                  <p:childTnLst>
                                    <p:animRot by="120000">
                                      <p:cBhvr>
                                        <p:cTn id="98" dur="60" fill="hold">
                                          <p:stCondLst>
                                            <p:cond delay="0"/>
                                          </p:stCondLst>
                                        </p:cTn>
                                        <p:tgtEl>
                                          <p:spTgt spid="26"/>
                                        </p:tgtEl>
                                        <p:attrNameLst>
                                          <p:attrName>r</p:attrName>
                                        </p:attrNameLst>
                                      </p:cBhvr>
                                    </p:animRot>
                                    <p:animRot by="-240000">
                                      <p:cBhvr>
                                        <p:cTn id="99" dur="120" fill="hold">
                                          <p:stCondLst>
                                            <p:cond delay="120"/>
                                          </p:stCondLst>
                                        </p:cTn>
                                        <p:tgtEl>
                                          <p:spTgt spid="26"/>
                                        </p:tgtEl>
                                        <p:attrNameLst>
                                          <p:attrName>r</p:attrName>
                                        </p:attrNameLst>
                                      </p:cBhvr>
                                    </p:animRot>
                                    <p:animRot by="240000">
                                      <p:cBhvr>
                                        <p:cTn id="100" dur="120" fill="hold">
                                          <p:stCondLst>
                                            <p:cond delay="240"/>
                                          </p:stCondLst>
                                        </p:cTn>
                                        <p:tgtEl>
                                          <p:spTgt spid="26"/>
                                        </p:tgtEl>
                                        <p:attrNameLst>
                                          <p:attrName>r</p:attrName>
                                        </p:attrNameLst>
                                      </p:cBhvr>
                                    </p:animRot>
                                    <p:animRot by="-240000">
                                      <p:cBhvr>
                                        <p:cTn id="101" dur="120" fill="hold">
                                          <p:stCondLst>
                                            <p:cond delay="360"/>
                                          </p:stCondLst>
                                        </p:cTn>
                                        <p:tgtEl>
                                          <p:spTgt spid="26"/>
                                        </p:tgtEl>
                                        <p:attrNameLst>
                                          <p:attrName>r</p:attrName>
                                        </p:attrNameLst>
                                      </p:cBhvr>
                                    </p:animRot>
                                    <p:animRot by="120000">
                                      <p:cBhvr>
                                        <p:cTn id="102" dur="120" fill="hold">
                                          <p:stCondLst>
                                            <p:cond delay="480"/>
                                          </p:stCondLst>
                                        </p:cTn>
                                        <p:tgtEl>
                                          <p:spTgt spid="26"/>
                                        </p:tgtEl>
                                        <p:attrNameLst>
                                          <p:attrName>r</p:attrName>
                                        </p:attrNameLst>
                                      </p:cBhvr>
                                    </p:animRot>
                                  </p:childTnLst>
                                </p:cTn>
                              </p:par>
                              <p:par>
                                <p:cTn id="103" presetID="53" presetClass="entr" presetSubtype="16" fill="hold" grpId="0" nodeType="withEffect">
                                  <p:stCondLst>
                                    <p:cond delay="0"/>
                                  </p:stCondLst>
                                  <p:childTnLst>
                                    <p:set>
                                      <p:cBhvr>
                                        <p:cTn id="104" dur="1" fill="hold">
                                          <p:stCondLst>
                                            <p:cond delay="0"/>
                                          </p:stCondLst>
                                        </p:cTn>
                                        <p:tgtEl>
                                          <p:spTgt spid="27"/>
                                        </p:tgtEl>
                                        <p:attrNameLst>
                                          <p:attrName>style.visibility</p:attrName>
                                        </p:attrNameLst>
                                      </p:cBhvr>
                                      <p:to>
                                        <p:strVal val="visible"/>
                                      </p:to>
                                    </p:set>
                                    <p:anim calcmode="lin" valueType="num">
                                      <p:cBhvr>
                                        <p:cTn id="105" dur="300" fill="hold"/>
                                        <p:tgtEl>
                                          <p:spTgt spid="27"/>
                                        </p:tgtEl>
                                        <p:attrNameLst>
                                          <p:attrName>ppt_w</p:attrName>
                                        </p:attrNameLst>
                                      </p:cBhvr>
                                      <p:tavLst>
                                        <p:tav tm="0">
                                          <p:val>
                                            <p:fltVal val="0"/>
                                          </p:val>
                                        </p:tav>
                                        <p:tav tm="100000">
                                          <p:val>
                                            <p:strVal val="#ppt_w"/>
                                          </p:val>
                                        </p:tav>
                                      </p:tavLst>
                                    </p:anim>
                                    <p:anim calcmode="lin" valueType="num">
                                      <p:cBhvr>
                                        <p:cTn id="106" dur="300" fill="hold"/>
                                        <p:tgtEl>
                                          <p:spTgt spid="27"/>
                                        </p:tgtEl>
                                        <p:attrNameLst>
                                          <p:attrName>ppt_h</p:attrName>
                                        </p:attrNameLst>
                                      </p:cBhvr>
                                      <p:tavLst>
                                        <p:tav tm="0">
                                          <p:val>
                                            <p:fltVal val="0"/>
                                          </p:val>
                                        </p:tav>
                                        <p:tav tm="100000">
                                          <p:val>
                                            <p:strVal val="#ppt_h"/>
                                          </p:val>
                                        </p:tav>
                                      </p:tavLst>
                                    </p:anim>
                                    <p:animEffect transition="in" filter="fade">
                                      <p:cBhvr>
                                        <p:cTn id="107" dur="300"/>
                                        <p:tgtEl>
                                          <p:spTgt spid="27"/>
                                        </p:tgtEl>
                                      </p:cBhvr>
                                    </p:animEffect>
                                  </p:childTnLst>
                                </p:cTn>
                              </p:par>
                              <p:par>
                                <p:cTn id="108" presetID="6" presetClass="emph" presetSubtype="0" accel="36600" decel="30000" autoRev="1" fill="hold" grpId="1" nodeType="withEffect">
                                  <p:stCondLst>
                                    <p:cond delay="0"/>
                                  </p:stCondLst>
                                  <p:childTnLst>
                                    <p:animScale>
                                      <p:cBhvr>
                                        <p:cTn id="109" dur="300" fill="hold"/>
                                        <p:tgtEl>
                                          <p:spTgt spid="27"/>
                                        </p:tgtEl>
                                      </p:cBhvr>
                                      <p:by x="120000" y="120000"/>
                                    </p:animScale>
                                  </p:childTnLst>
                                </p:cTn>
                              </p:par>
                              <p:par>
                                <p:cTn id="110" presetID="32" presetClass="emph" presetSubtype="0" fill="hold" grpId="2" nodeType="withEffect">
                                  <p:stCondLst>
                                    <p:cond delay="0"/>
                                  </p:stCondLst>
                                  <p:childTnLst>
                                    <p:animRot by="120000">
                                      <p:cBhvr>
                                        <p:cTn id="111" dur="60" fill="hold">
                                          <p:stCondLst>
                                            <p:cond delay="0"/>
                                          </p:stCondLst>
                                        </p:cTn>
                                        <p:tgtEl>
                                          <p:spTgt spid="27"/>
                                        </p:tgtEl>
                                        <p:attrNameLst>
                                          <p:attrName>r</p:attrName>
                                        </p:attrNameLst>
                                      </p:cBhvr>
                                    </p:animRot>
                                    <p:animRot by="-240000">
                                      <p:cBhvr>
                                        <p:cTn id="112" dur="120" fill="hold">
                                          <p:stCondLst>
                                            <p:cond delay="120"/>
                                          </p:stCondLst>
                                        </p:cTn>
                                        <p:tgtEl>
                                          <p:spTgt spid="27"/>
                                        </p:tgtEl>
                                        <p:attrNameLst>
                                          <p:attrName>r</p:attrName>
                                        </p:attrNameLst>
                                      </p:cBhvr>
                                    </p:animRot>
                                    <p:animRot by="240000">
                                      <p:cBhvr>
                                        <p:cTn id="113" dur="120" fill="hold">
                                          <p:stCondLst>
                                            <p:cond delay="240"/>
                                          </p:stCondLst>
                                        </p:cTn>
                                        <p:tgtEl>
                                          <p:spTgt spid="27"/>
                                        </p:tgtEl>
                                        <p:attrNameLst>
                                          <p:attrName>r</p:attrName>
                                        </p:attrNameLst>
                                      </p:cBhvr>
                                    </p:animRot>
                                    <p:animRot by="-240000">
                                      <p:cBhvr>
                                        <p:cTn id="114" dur="120" fill="hold">
                                          <p:stCondLst>
                                            <p:cond delay="360"/>
                                          </p:stCondLst>
                                        </p:cTn>
                                        <p:tgtEl>
                                          <p:spTgt spid="27"/>
                                        </p:tgtEl>
                                        <p:attrNameLst>
                                          <p:attrName>r</p:attrName>
                                        </p:attrNameLst>
                                      </p:cBhvr>
                                    </p:animRot>
                                    <p:animRot by="120000">
                                      <p:cBhvr>
                                        <p:cTn id="115" dur="120" fill="hold">
                                          <p:stCondLst>
                                            <p:cond delay="480"/>
                                          </p:stCondLst>
                                        </p:cTn>
                                        <p:tgtEl>
                                          <p:spTgt spid="27"/>
                                        </p:tgtEl>
                                        <p:attrNameLst>
                                          <p:attrName>r</p:attrName>
                                        </p:attrNameLst>
                                      </p:cBhvr>
                                    </p:animRot>
                                  </p:childTnLst>
                                </p:cTn>
                              </p:par>
                              <p:par>
                                <p:cTn id="116" presetID="53" presetClass="entr" presetSubtype="16" fill="hold" grpId="0" nodeType="withEffect">
                                  <p:stCondLst>
                                    <p:cond delay="0"/>
                                  </p:stCondLst>
                                  <p:childTnLst>
                                    <p:set>
                                      <p:cBhvr>
                                        <p:cTn id="117" dur="1" fill="hold">
                                          <p:stCondLst>
                                            <p:cond delay="0"/>
                                          </p:stCondLst>
                                        </p:cTn>
                                        <p:tgtEl>
                                          <p:spTgt spid="28"/>
                                        </p:tgtEl>
                                        <p:attrNameLst>
                                          <p:attrName>style.visibility</p:attrName>
                                        </p:attrNameLst>
                                      </p:cBhvr>
                                      <p:to>
                                        <p:strVal val="visible"/>
                                      </p:to>
                                    </p:set>
                                    <p:anim calcmode="lin" valueType="num">
                                      <p:cBhvr>
                                        <p:cTn id="118" dur="300" fill="hold"/>
                                        <p:tgtEl>
                                          <p:spTgt spid="28"/>
                                        </p:tgtEl>
                                        <p:attrNameLst>
                                          <p:attrName>ppt_w</p:attrName>
                                        </p:attrNameLst>
                                      </p:cBhvr>
                                      <p:tavLst>
                                        <p:tav tm="0">
                                          <p:val>
                                            <p:fltVal val="0"/>
                                          </p:val>
                                        </p:tav>
                                        <p:tav tm="100000">
                                          <p:val>
                                            <p:strVal val="#ppt_w"/>
                                          </p:val>
                                        </p:tav>
                                      </p:tavLst>
                                    </p:anim>
                                    <p:anim calcmode="lin" valueType="num">
                                      <p:cBhvr>
                                        <p:cTn id="119" dur="300" fill="hold"/>
                                        <p:tgtEl>
                                          <p:spTgt spid="28"/>
                                        </p:tgtEl>
                                        <p:attrNameLst>
                                          <p:attrName>ppt_h</p:attrName>
                                        </p:attrNameLst>
                                      </p:cBhvr>
                                      <p:tavLst>
                                        <p:tav tm="0">
                                          <p:val>
                                            <p:fltVal val="0"/>
                                          </p:val>
                                        </p:tav>
                                        <p:tav tm="100000">
                                          <p:val>
                                            <p:strVal val="#ppt_h"/>
                                          </p:val>
                                        </p:tav>
                                      </p:tavLst>
                                    </p:anim>
                                    <p:animEffect transition="in" filter="fade">
                                      <p:cBhvr>
                                        <p:cTn id="120" dur="300"/>
                                        <p:tgtEl>
                                          <p:spTgt spid="28"/>
                                        </p:tgtEl>
                                      </p:cBhvr>
                                    </p:animEffect>
                                  </p:childTnLst>
                                </p:cTn>
                              </p:par>
                              <p:par>
                                <p:cTn id="121" presetID="6" presetClass="emph" presetSubtype="0" accel="36600" decel="30000" autoRev="1" fill="hold" grpId="1" nodeType="withEffect">
                                  <p:stCondLst>
                                    <p:cond delay="0"/>
                                  </p:stCondLst>
                                  <p:childTnLst>
                                    <p:animScale>
                                      <p:cBhvr>
                                        <p:cTn id="122" dur="300" fill="hold"/>
                                        <p:tgtEl>
                                          <p:spTgt spid="28"/>
                                        </p:tgtEl>
                                      </p:cBhvr>
                                      <p:by x="120000" y="120000"/>
                                    </p:animScale>
                                  </p:childTnLst>
                                </p:cTn>
                              </p:par>
                              <p:par>
                                <p:cTn id="123" presetID="32" presetClass="emph" presetSubtype="0" fill="hold" grpId="2" nodeType="withEffect">
                                  <p:stCondLst>
                                    <p:cond delay="0"/>
                                  </p:stCondLst>
                                  <p:childTnLst>
                                    <p:animRot by="120000">
                                      <p:cBhvr>
                                        <p:cTn id="124" dur="60" fill="hold">
                                          <p:stCondLst>
                                            <p:cond delay="0"/>
                                          </p:stCondLst>
                                        </p:cTn>
                                        <p:tgtEl>
                                          <p:spTgt spid="28"/>
                                        </p:tgtEl>
                                        <p:attrNameLst>
                                          <p:attrName>r</p:attrName>
                                        </p:attrNameLst>
                                      </p:cBhvr>
                                    </p:animRot>
                                    <p:animRot by="-240000">
                                      <p:cBhvr>
                                        <p:cTn id="125" dur="120" fill="hold">
                                          <p:stCondLst>
                                            <p:cond delay="120"/>
                                          </p:stCondLst>
                                        </p:cTn>
                                        <p:tgtEl>
                                          <p:spTgt spid="28"/>
                                        </p:tgtEl>
                                        <p:attrNameLst>
                                          <p:attrName>r</p:attrName>
                                        </p:attrNameLst>
                                      </p:cBhvr>
                                    </p:animRot>
                                    <p:animRot by="240000">
                                      <p:cBhvr>
                                        <p:cTn id="126" dur="120" fill="hold">
                                          <p:stCondLst>
                                            <p:cond delay="240"/>
                                          </p:stCondLst>
                                        </p:cTn>
                                        <p:tgtEl>
                                          <p:spTgt spid="28"/>
                                        </p:tgtEl>
                                        <p:attrNameLst>
                                          <p:attrName>r</p:attrName>
                                        </p:attrNameLst>
                                      </p:cBhvr>
                                    </p:animRot>
                                    <p:animRot by="-240000">
                                      <p:cBhvr>
                                        <p:cTn id="127" dur="120" fill="hold">
                                          <p:stCondLst>
                                            <p:cond delay="360"/>
                                          </p:stCondLst>
                                        </p:cTn>
                                        <p:tgtEl>
                                          <p:spTgt spid="28"/>
                                        </p:tgtEl>
                                        <p:attrNameLst>
                                          <p:attrName>r</p:attrName>
                                        </p:attrNameLst>
                                      </p:cBhvr>
                                    </p:animRot>
                                    <p:animRot by="120000">
                                      <p:cBhvr>
                                        <p:cTn id="128" dur="120" fill="hold">
                                          <p:stCondLst>
                                            <p:cond delay="480"/>
                                          </p:stCondLst>
                                        </p:cTn>
                                        <p:tgtEl>
                                          <p:spTgt spid="28"/>
                                        </p:tgtEl>
                                        <p:attrNameLst>
                                          <p:attrName>r</p:attrName>
                                        </p:attrNameLst>
                                      </p:cBhvr>
                                    </p:animRot>
                                  </p:childTnLst>
                                </p:cTn>
                              </p:par>
                            </p:childTnLst>
                          </p:cTn>
                        </p:par>
                        <p:par>
                          <p:cTn id="129" fill="hold">
                            <p:stCondLst>
                              <p:cond delay="3000"/>
                            </p:stCondLst>
                            <p:childTnLst>
                              <p:par>
                                <p:cTn id="130" presetID="42" presetClass="entr" presetSubtype="0" fill="hold" grpId="0" nodeType="afterEffect">
                                  <p:stCondLst>
                                    <p:cond delay="0"/>
                                  </p:stCondLst>
                                  <p:childTnLst>
                                    <p:set>
                                      <p:cBhvr>
                                        <p:cTn id="131" dur="1" fill="hold">
                                          <p:stCondLst>
                                            <p:cond delay="0"/>
                                          </p:stCondLst>
                                        </p:cTn>
                                        <p:tgtEl>
                                          <p:spTgt spid="34"/>
                                        </p:tgtEl>
                                        <p:attrNameLst>
                                          <p:attrName>style.visibility</p:attrName>
                                        </p:attrNameLst>
                                      </p:cBhvr>
                                      <p:to>
                                        <p:strVal val="visible"/>
                                      </p:to>
                                    </p:set>
                                    <p:animEffect transition="in" filter="fade">
                                      <p:cBhvr>
                                        <p:cTn id="132" dur="1000"/>
                                        <p:tgtEl>
                                          <p:spTgt spid="34"/>
                                        </p:tgtEl>
                                      </p:cBhvr>
                                    </p:animEffect>
                                    <p:anim calcmode="lin" valueType="num">
                                      <p:cBhvr>
                                        <p:cTn id="133" dur="1000" fill="hold"/>
                                        <p:tgtEl>
                                          <p:spTgt spid="34"/>
                                        </p:tgtEl>
                                        <p:attrNameLst>
                                          <p:attrName>ppt_x</p:attrName>
                                        </p:attrNameLst>
                                      </p:cBhvr>
                                      <p:tavLst>
                                        <p:tav tm="0">
                                          <p:val>
                                            <p:strVal val="#ppt_x"/>
                                          </p:val>
                                        </p:tav>
                                        <p:tav tm="100000">
                                          <p:val>
                                            <p:strVal val="#ppt_x"/>
                                          </p:val>
                                        </p:tav>
                                      </p:tavLst>
                                    </p:anim>
                                    <p:anim calcmode="lin" valueType="num">
                                      <p:cBhvr>
                                        <p:cTn id="134" dur="1000" fill="hold"/>
                                        <p:tgtEl>
                                          <p:spTgt spid="34"/>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250"/>
                                  </p:stCondLst>
                                  <p:childTnLst>
                                    <p:set>
                                      <p:cBhvr>
                                        <p:cTn id="136" dur="1" fill="hold">
                                          <p:stCondLst>
                                            <p:cond delay="0"/>
                                          </p:stCondLst>
                                        </p:cTn>
                                        <p:tgtEl>
                                          <p:spTgt spid="33"/>
                                        </p:tgtEl>
                                        <p:attrNameLst>
                                          <p:attrName>style.visibility</p:attrName>
                                        </p:attrNameLst>
                                      </p:cBhvr>
                                      <p:to>
                                        <p:strVal val="visible"/>
                                      </p:to>
                                    </p:set>
                                    <p:animEffect transition="in" filter="fade">
                                      <p:cBhvr>
                                        <p:cTn id="137" dur="1000"/>
                                        <p:tgtEl>
                                          <p:spTgt spid="33"/>
                                        </p:tgtEl>
                                      </p:cBhvr>
                                    </p:animEffect>
                                    <p:anim calcmode="lin" valueType="num">
                                      <p:cBhvr>
                                        <p:cTn id="138" dur="1000" fill="hold"/>
                                        <p:tgtEl>
                                          <p:spTgt spid="33"/>
                                        </p:tgtEl>
                                        <p:attrNameLst>
                                          <p:attrName>ppt_x</p:attrName>
                                        </p:attrNameLst>
                                      </p:cBhvr>
                                      <p:tavLst>
                                        <p:tav tm="0">
                                          <p:val>
                                            <p:strVal val="#ppt_x"/>
                                          </p:val>
                                        </p:tav>
                                        <p:tav tm="100000">
                                          <p:val>
                                            <p:strVal val="#ppt_x"/>
                                          </p:val>
                                        </p:tav>
                                      </p:tavLst>
                                    </p:anim>
                                    <p:anim calcmode="lin" valueType="num">
                                      <p:cBhvr>
                                        <p:cTn id="139" dur="1000" fill="hold"/>
                                        <p:tgtEl>
                                          <p:spTgt spid="3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500"/>
                                  </p:stCondLst>
                                  <p:childTnLst>
                                    <p:set>
                                      <p:cBhvr>
                                        <p:cTn id="141" dur="1" fill="hold">
                                          <p:stCondLst>
                                            <p:cond delay="0"/>
                                          </p:stCondLst>
                                        </p:cTn>
                                        <p:tgtEl>
                                          <p:spTgt spid="32"/>
                                        </p:tgtEl>
                                        <p:attrNameLst>
                                          <p:attrName>style.visibility</p:attrName>
                                        </p:attrNameLst>
                                      </p:cBhvr>
                                      <p:to>
                                        <p:strVal val="visible"/>
                                      </p:to>
                                    </p:set>
                                    <p:animEffect transition="in" filter="fade">
                                      <p:cBhvr>
                                        <p:cTn id="142" dur="1000"/>
                                        <p:tgtEl>
                                          <p:spTgt spid="32"/>
                                        </p:tgtEl>
                                      </p:cBhvr>
                                    </p:animEffect>
                                    <p:anim calcmode="lin" valueType="num">
                                      <p:cBhvr>
                                        <p:cTn id="143" dur="1000" fill="hold"/>
                                        <p:tgtEl>
                                          <p:spTgt spid="32"/>
                                        </p:tgtEl>
                                        <p:attrNameLst>
                                          <p:attrName>ppt_x</p:attrName>
                                        </p:attrNameLst>
                                      </p:cBhvr>
                                      <p:tavLst>
                                        <p:tav tm="0">
                                          <p:val>
                                            <p:strVal val="#ppt_x"/>
                                          </p:val>
                                        </p:tav>
                                        <p:tav tm="100000">
                                          <p:val>
                                            <p:strVal val="#ppt_x"/>
                                          </p:val>
                                        </p:tav>
                                      </p:tavLst>
                                    </p:anim>
                                    <p:anim calcmode="lin" valueType="num">
                                      <p:cBhvr>
                                        <p:cTn id="14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6" grpId="0" animBg="1"/>
      <p:bldP spid="26" grpId="1" animBg="1"/>
      <p:bldP spid="26" grpId="2" animBg="1"/>
      <p:bldP spid="27" grpId="0" animBg="1"/>
      <p:bldP spid="27" grpId="1" animBg="1"/>
      <p:bldP spid="27" grpId="2" animBg="1"/>
      <p:bldP spid="8" grpId="0" animBg="1"/>
      <p:bldP spid="6" grpId="0" animBg="1"/>
      <p:bldP spid="6" grpId="1" animBg="1"/>
      <p:bldP spid="6" grpId="2" animBg="1"/>
      <p:bldP spid="28" grpId="0" animBg="1"/>
      <p:bldP spid="28" grpId="1" animBg="1"/>
      <p:bldP spid="28" grpId="2" animBg="1"/>
      <p:bldP spid="29" grpId="0" animBg="1"/>
      <p:bldP spid="29" grpId="1" animBg="1"/>
      <p:bldP spid="29" grpId="2" animBg="1"/>
      <p:bldP spid="36" grpId="0" animBg="1"/>
      <p:bldP spid="36" grpId="1" animBg="1"/>
      <p:bldP spid="36" grpId="2" animBg="1"/>
      <p:bldP spid="37" grpId="0" animBg="1"/>
      <p:bldP spid="37" grpId="1" animBg="1"/>
      <p:bldP spid="37" grpId="2" animBg="1"/>
      <p:bldP spid="32" grpId="0"/>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125"/>
          <p:cNvSpPr/>
          <p:nvPr/>
        </p:nvSpPr>
        <p:spPr>
          <a:xfrm>
            <a:off x="1641198" y="1314117"/>
            <a:ext cx="6096000" cy="680400"/>
          </a:xfrm>
          <a:prstGeom prst="rect">
            <a:avLst/>
          </a:prstGeom>
          <a:solidFill>
            <a:sysClr val="window" lastClr="FFFFFF">
              <a:alpha val="90000"/>
              <a:hueOff val="0"/>
              <a:satOff val="0"/>
              <a:lumOff val="0"/>
              <a:alphaOff val="0"/>
            </a:sysClr>
          </a:solidFill>
          <a:ln w="25400" cap="flat" cmpd="sng" algn="ctr">
            <a:solidFill>
              <a:schemeClr val="accent1"/>
            </a:solidFill>
            <a:prstDash val="solid"/>
          </a:ln>
          <a:effectLst/>
        </p:spPr>
        <p:txBody>
          <a:bodyPr/>
          <a:lstStyle/>
          <a:p>
            <a:endParaRPr lang="zh-CN" altLang="en-US">
              <a:cs typeface="+mn-ea"/>
              <a:sym typeface="+mn-lt"/>
            </a:endParaRPr>
          </a:p>
        </p:txBody>
      </p:sp>
      <p:sp>
        <p:nvSpPr>
          <p:cNvPr id="129" name="圆角矩形 128"/>
          <p:cNvSpPr/>
          <p:nvPr/>
        </p:nvSpPr>
        <p:spPr>
          <a:xfrm>
            <a:off x="1969813" y="933846"/>
            <a:ext cx="4224337" cy="762238"/>
          </a:xfrm>
          <a:prstGeom prst="roundRect">
            <a:avLst>
              <a:gd name="adj" fmla="val 12134"/>
            </a:avLst>
          </a:prstGeom>
          <a:gradFill>
            <a:gsLst>
              <a:gs pos="96000">
                <a:schemeClr val="bg2">
                  <a:lumMod val="95000"/>
                </a:schemeClr>
              </a:gs>
              <a:gs pos="100000">
                <a:schemeClr val="accent1">
                  <a:lumMod val="60000"/>
                  <a:lumOff val="40000"/>
                </a:schemeClr>
              </a:gs>
            </a:gsLst>
            <a:lin ang="5400000" scaled="1"/>
          </a:gradFill>
          <a:ln w="9525">
            <a:noFill/>
            <a:round/>
          </a:ln>
          <a:effectLst/>
        </p:spPr>
        <p:txBody>
          <a:bodyPr anchor="ctr"/>
          <a:lstStyle/>
          <a:p>
            <a:r>
              <a:rPr lang="en-US" sz="1400" dirty="0"/>
              <a:t> Data Information of Financial Indexes</a:t>
            </a:r>
          </a:p>
        </p:txBody>
      </p:sp>
      <p:sp>
        <p:nvSpPr>
          <p:cNvPr id="130" name="矩形 129"/>
          <p:cNvSpPr/>
          <p:nvPr/>
        </p:nvSpPr>
        <p:spPr>
          <a:xfrm>
            <a:off x="1641198" y="2538838"/>
            <a:ext cx="6096000" cy="680400"/>
          </a:xfrm>
          <a:prstGeom prst="rect">
            <a:avLst/>
          </a:prstGeom>
          <a:solidFill>
            <a:sysClr val="window" lastClr="FFFFFF">
              <a:alpha val="90000"/>
              <a:hueOff val="0"/>
              <a:satOff val="0"/>
              <a:lumOff val="0"/>
              <a:alphaOff val="0"/>
            </a:sysClr>
          </a:solidFill>
          <a:ln w="25400" cap="flat" cmpd="sng" algn="ctr">
            <a:solidFill>
              <a:schemeClr val="accent1"/>
            </a:solidFill>
            <a:prstDash val="solid"/>
          </a:ln>
          <a:effectLst/>
        </p:spPr>
        <p:txBody>
          <a:bodyPr/>
          <a:lstStyle/>
          <a:p>
            <a:endParaRPr lang="zh-CN" altLang="en-US">
              <a:cs typeface="+mn-ea"/>
              <a:sym typeface="+mn-lt"/>
            </a:endParaRPr>
          </a:p>
        </p:txBody>
      </p:sp>
      <p:sp>
        <p:nvSpPr>
          <p:cNvPr id="131" name="矩形 130"/>
          <p:cNvSpPr/>
          <p:nvPr/>
        </p:nvSpPr>
        <p:spPr>
          <a:xfrm>
            <a:off x="1641198" y="3763558"/>
            <a:ext cx="6096000" cy="680400"/>
          </a:xfrm>
          <a:prstGeom prst="rect">
            <a:avLst/>
          </a:prstGeom>
          <a:solidFill>
            <a:sysClr val="window" lastClr="FFFFFF">
              <a:alpha val="90000"/>
              <a:hueOff val="0"/>
              <a:satOff val="0"/>
              <a:lumOff val="0"/>
              <a:alphaOff val="0"/>
            </a:sysClr>
          </a:solidFill>
          <a:ln w="25400" cap="flat" cmpd="sng" algn="ctr">
            <a:solidFill>
              <a:schemeClr val="accent1"/>
            </a:solidFill>
            <a:prstDash val="solid"/>
          </a:ln>
          <a:effectLst/>
        </p:spPr>
        <p:txBody>
          <a:bodyPr/>
          <a:lstStyle/>
          <a:p>
            <a:endParaRPr lang="zh-CN" altLang="en-US">
              <a:cs typeface="+mn-ea"/>
              <a:sym typeface="+mn-lt"/>
            </a:endParaRPr>
          </a:p>
        </p:txBody>
      </p:sp>
      <p:sp>
        <p:nvSpPr>
          <p:cNvPr id="134" name="圆角矩形 133"/>
          <p:cNvSpPr/>
          <p:nvPr/>
        </p:nvSpPr>
        <p:spPr>
          <a:xfrm>
            <a:off x="1976955" y="2164283"/>
            <a:ext cx="4210051" cy="756523"/>
          </a:xfrm>
          <a:prstGeom prst="round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defRPr/>
            </a:pPr>
            <a:r>
              <a:rPr lang="en-US" altLang="zh-CN" sz="1400" dirty="0">
                <a:solidFill>
                  <a:schemeClr val="accent1"/>
                </a:solidFill>
                <a:cs typeface="+mn-ea"/>
                <a:sym typeface="+mn-lt"/>
              </a:rPr>
              <a:t>The Return of S&amp;P500</a:t>
            </a:r>
          </a:p>
        </p:txBody>
      </p:sp>
      <p:sp>
        <p:nvSpPr>
          <p:cNvPr id="137" name="圆角矩形 136"/>
          <p:cNvSpPr/>
          <p:nvPr/>
        </p:nvSpPr>
        <p:spPr>
          <a:xfrm>
            <a:off x="1969813" y="3444530"/>
            <a:ext cx="4539261" cy="756523"/>
          </a:xfrm>
          <a:prstGeom prst="round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nSpc>
                <a:spcPct val="120000"/>
              </a:lnSpc>
            </a:pPr>
            <a:r>
              <a:rPr lang="en-US" altLang="zh-CN" sz="1400" kern="0" dirty="0">
                <a:solidFill>
                  <a:schemeClr val="accent1"/>
                </a:solidFill>
                <a:cs typeface="+mn-ea"/>
                <a:sym typeface="+mn-lt"/>
              </a:rPr>
              <a:t>Relationship Between Financial Indexes and S&amp;P500</a:t>
            </a:r>
            <a:endParaRPr lang="zh-CN" altLang="en-US" sz="1400" kern="0" dirty="0">
              <a:solidFill>
                <a:schemeClr val="accent1"/>
              </a:solidFill>
              <a:cs typeface="+mn-ea"/>
              <a:sym typeface="+mn-lt"/>
            </a:endParaRPr>
          </a:p>
        </p:txBody>
      </p:sp>
      <p:sp>
        <p:nvSpPr>
          <p:cNvPr id="3" name="TextBox 2"/>
          <p:cNvSpPr txBox="1"/>
          <p:nvPr/>
        </p:nvSpPr>
        <p:spPr>
          <a:xfrm>
            <a:off x="6948264" y="1364187"/>
            <a:ext cx="792088" cy="646331"/>
          </a:xfrm>
          <a:prstGeom prst="rect">
            <a:avLst/>
          </a:prstGeom>
          <a:noFill/>
        </p:spPr>
        <p:txBody>
          <a:bodyPr wrap="square" rtlCol="0">
            <a:spAutoFit/>
          </a:bodyPr>
          <a:lstStyle/>
          <a:p>
            <a:pPr algn="ctr"/>
            <a:r>
              <a:rPr lang="en-US" altLang="zh-CN" sz="3600" dirty="0">
                <a:solidFill>
                  <a:schemeClr val="accent1"/>
                </a:solidFill>
                <a:latin typeface="Impact" panose="020B0806030902050204" pitchFamily="34" charset="0"/>
                <a:cs typeface="+mn-ea"/>
                <a:sym typeface="+mn-lt"/>
              </a:rPr>
              <a:t>01</a:t>
            </a:r>
            <a:endParaRPr lang="zh-CN" altLang="en-US" sz="3600" dirty="0">
              <a:solidFill>
                <a:schemeClr val="accent1"/>
              </a:solidFill>
              <a:latin typeface="Impact" panose="020B0806030902050204" pitchFamily="34" charset="0"/>
              <a:cs typeface="+mn-ea"/>
              <a:sym typeface="+mn-lt"/>
            </a:endParaRPr>
          </a:p>
        </p:txBody>
      </p:sp>
      <p:sp>
        <p:nvSpPr>
          <p:cNvPr id="16" name="TextBox 15"/>
          <p:cNvSpPr txBox="1"/>
          <p:nvPr/>
        </p:nvSpPr>
        <p:spPr>
          <a:xfrm>
            <a:off x="6948264" y="2572391"/>
            <a:ext cx="792088" cy="646331"/>
          </a:xfrm>
          <a:prstGeom prst="rect">
            <a:avLst/>
          </a:prstGeom>
          <a:noFill/>
        </p:spPr>
        <p:txBody>
          <a:bodyPr wrap="square" rtlCol="0">
            <a:spAutoFit/>
          </a:bodyPr>
          <a:lstStyle/>
          <a:p>
            <a:pPr algn="ctr"/>
            <a:r>
              <a:rPr lang="en-US" altLang="zh-CN" sz="3600" dirty="0">
                <a:solidFill>
                  <a:schemeClr val="accent1"/>
                </a:solidFill>
                <a:latin typeface="Impact" panose="020B0806030902050204" pitchFamily="34" charset="0"/>
                <a:cs typeface="+mn-ea"/>
                <a:sym typeface="+mn-lt"/>
              </a:rPr>
              <a:t>02</a:t>
            </a:r>
            <a:endParaRPr lang="zh-CN" altLang="en-US" sz="3600" dirty="0">
              <a:solidFill>
                <a:schemeClr val="accent1"/>
              </a:solidFill>
              <a:latin typeface="Impact" panose="020B0806030902050204" pitchFamily="34" charset="0"/>
              <a:cs typeface="+mn-ea"/>
              <a:sym typeface="+mn-lt"/>
            </a:endParaRPr>
          </a:p>
        </p:txBody>
      </p:sp>
      <p:sp>
        <p:nvSpPr>
          <p:cNvPr id="17" name="TextBox 16"/>
          <p:cNvSpPr txBox="1"/>
          <p:nvPr/>
        </p:nvSpPr>
        <p:spPr>
          <a:xfrm>
            <a:off x="6948264" y="3780595"/>
            <a:ext cx="792088" cy="646331"/>
          </a:xfrm>
          <a:prstGeom prst="rect">
            <a:avLst/>
          </a:prstGeom>
          <a:noFill/>
        </p:spPr>
        <p:txBody>
          <a:bodyPr wrap="square" rtlCol="0">
            <a:spAutoFit/>
          </a:bodyPr>
          <a:lstStyle/>
          <a:p>
            <a:pPr algn="ctr"/>
            <a:r>
              <a:rPr lang="en-US" altLang="zh-CN" sz="3600" dirty="0">
                <a:solidFill>
                  <a:schemeClr val="accent1"/>
                </a:solidFill>
                <a:latin typeface="Impact" panose="020B0806030902050204" pitchFamily="34" charset="0"/>
                <a:cs typeface="+mn-ea"/>
                <a:sym typeface="+mn-lt"/>
              </a:rPr>
              <a:t>03</a:t>
            </a:r>
            <a:endParaRPr lang="zh-CN" altLang="en-US" sz="3600" dirty="0">
              <a:solidFill>
                <a:schemeClr val="accent1"/>
              </a:solidFill>
              <a:latin typeface="Impact" panose="020B0806030902050204" pitchFamily="34" charset="0"/>
              <a:cs typeface="+mn-ea"/>
              <a:sym typeface="+mn-lt"/>
            </a:endParaRPr>
          </a:p>
        </p:txBody>
      </p:sp>
      <p:sp>
        <p:nvSpPr>
          <p:cNvPr id="5" name="标题 4"/>
          <p:cNvSpPr>
            <a:spLocks noGrp="1"/>
          </p:cNvSpPr>
          <p:nvPr>
            <p:ph type="title"/>
          </p:nvPr>
        </p:nvSpPr>
        <p:spPr/>
        <p:txBody>
          <a:bodyPr/>
          <a:lstStyle/>
          <a:p>
            <a:r>
              <a:rPr lang="en-US" altLang="zh-CN" dirty="0">
                <a:cs typeface="+mn-ea"/>
                <a:sym typeface="+mn-lt"/>
              </a:rPr>
              <a:t>Data Exploration</a:t>
            </a:r>
            <a:endParaRPr lang="zh-CN" altLang="en-US" dirty="0">
              <a:latin typeface="+mn-lt"/>
              <a:ea typeface="+mn-ea"/>
              <a:cs typeface="+mn-ea"/>
              <a:sym typeface="+mn-lt"/>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wheel(1)">
                                      <p:cBhvr>
                                        <p:cTn id="13" dur="1250"/>
                                        <p:tgtEl>
                                          <p:spTgt spid="126"/>
                                        </p:tgtEl>
                                      </p:cBhvr>
                                    </p:animEffect>
                                  </p:childTnLst>
                                </p:cTn>
                              </p:par>
                            </p:childTnLst>
                          </p:cTn>
                        </p:par>
                        <p:par>
                          <p:cTn id="14" fill="hold">
                            <p:stCondLst>
                              <p:cond delay="2000"/>
                            </p:stCondLst>
                            <p:childTnLst>
                              <p:par>
                                <p:cTn id="15" presetID="2" presetClass="entr" presetSubtype="1" fill="hold" grpId="0" nodeType="afterEffect">
                                  <p:stCondLst>
                                    <p:cond delay="0"/>
                                  </p:stCondLst>
                                  <p:childTnLst>
                                    <p:set>
                                      <p:cBhvr>
                                        <p:cTn id="16" dur="1" fill="hold">
                                          <p:stCondLst>
                                            <p:cond delay="0"/>
                                          </p:stCondLst>
                                        </p:cTn>
                                        <p:tgtEl>
                                          <p:spTgt spid="129"/>
                                        </p:tgtEl>
                                        <p:attrNameLst>
                                          <p:attrName>style.visibility</p:attrName>
                                        </p:attrNameLst>
                                      </p:cBhvr>
                                      <p:to>
                                        <p:strVal val="visible"/>
                                      </p:to>
                                    </p:set>
                                    <p:anim calcmode="lin" valueType="num">
                                      <p:cBhvr additive="base">
                                        <p:cTn id="17" dur="250" fill="hold"/>
                                        <p:tgtEl>
                                          <p:spTgt spid="129"/>
                                        </p:tgtEl>
                                        <p:attrNameLst>
                                          <p:attrName>ppt_x</p:attrName>
                                        </p:attrNameLst>
                                      </p:cBhvr>
                                      <p:tavLst>
                                        <p:tav tm="0">
                                          <p:val>
                                            <p:strVal val="#ppt_x"/>
                                          </p:val>
                                        </p:tav>
                                        <p:tav tm="100000">
                                          <p:val>
                                            <p:strVal val="#ppt_x"/>
                                          </p:val>
                                        </p:tav>
                                      </p:tavLst>
                                    </p:anim>
                                    <p:anim calcmode="lin" valueType="num">
                                      <p:cBhvr additive="base">
                                        <p:cTn id="18" dur="250" fill="hold"/>
                                        <p:tgtEl>
                                          <p:spTgt spid="129"/>
                                        </p:tgtEl>
                                        <p:attrNameLst>
                                          <p:attrName>ppt_y</p:attrName>
                                        </p:attrNameLst>
                                      </p:cBhvr>
                                      <p:tavLst>
                                        <p:tav tm="0">
                                          <p:val>
                                            <p:strVal val="0-#ppt_h/2"/>
                                          </p:val>
                                        </p:tav>
                                        <p:tav tm="100000">
                                          <p:val>
                                            <p:strVal val="#ppt_y"/>
                                          </p:val>
                                        </p:tav>
                                      </p:tavLst>
                                    </p:anim>
                                  </p:childTnLst>
                                </p:cTn>
                              </p:par>
                            </p:childTnLst>
                          </p:cTn>
                        </p:par>
                        <p:par>
                          <p:cTn id="19" fill="hold">
                            <p:stCondLst>
                              <p:cond delay="2500"/>
                            </p:stCondLst>
                            <p:childTnLst>
                              <p:par>
                                <p:cTn id="20" presetID="53" presetClass="entr" presetSubtype="16"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childTnLst>
                          </p:cTn>
                        </p:par>
                        <p:par>
                          <p:cTn id="25" fill="hold">
                            <p:stCondLst>
                              <p:cond delay="3000"/>
                            </p:stCondLst>
                            <p:childTnLst>
                              <p:par>
                                <p:cTn id="26" presetID="21" presetClass="entr" presetSubtype="1" fill="hold" grpId="0" nodeType="afterEffect">
                                  <p:stCondLst>
                                    <p:cond delay="0"/>
                                  </p:stCondLst>
                                  <p:childTnLst>
                                    <p:set>
                                      <p:cBhvr>
                                        <p:cTn id="27" dur="1" fill="hold">
                                          <p:stCondLst>
                                            <p:cond delay="0"/>
                                          </p:stCondLst>
                                        </p:cTn>
                                        <p:tgtEl>
                                          <p:spTgt spid="130"/>
                                        </p:tgtEl>
                                        <p:attrNameLst>
                                          <p:attrName>style.visibility</p:attrName>
                                        </p:attrNameLst>
                                      </p:cBhvr>
                                      <p:to>
                                        <p:strVal val="visible"/>
                                      </p:to>
                                    </p:set>
                                    <p:animEffect transition="in" filter="wheel(1)">
                                      <p:cBhvr>
                                        <p:cTn id="28" dur="1250"/>
                                        <p:tgtEl>
                                          <p:spTgt spid="130"/>
                                        </p:tgtEl>
                                      </p:cBhvr>
                                    </p:animEffect>
                                  </p:childTnLst>
                                </p:cTn>
                              </p:par>
                            </p:childTnLst>
                          </p:cTn>
                        </p:par>
                        <p:par>
                          <p:cTn id="29" fill="hold">
                            <p:stCondLst>
                              <p:cond delay="4500"/>
                            </p:stCondLst>
                            <p:childTnLst>
                              <p:par>
                                <p:cTn id="30" presetID="2" presetClass="entr" presetSubtype="1" fill="hold" grpId="0" nodeType="afterEffect">
                                  <p:stCondLst>
                                    <p:cond delay="0"/>
                                  </p:stCondLst>
                                  <p:childTnLst>
                                    <p:set>
                                      <p:cBhvr>
                                        <p:cTn id="31" dur="1" fill="hold">
                                          <p:stCondLst>
                                            <p:cond delay="0"/>
                                          </p:stCondLst>
                                        </p:cTn>
                                        <p:tgtEl>
                                          <p:spTgt spid="134"/>
                                        </p:tgtEl>
                                        <p:attrNameLst>
                                          <p:attrName>style.visibility</p:attrName>
                                        </p:attrNameLst>
                                      </p:cBhvr>
                                      <p:to>
                                        <p:strVal val="visible"/>
                                      </p:to>
                                    </p:set>
                                    <p:anim calcmode="lin" valueType="num">
                                      <p:cBhvr additive="base">
                                        <p:cTn id="32" dur="250" fill="hold"/>
                                        <p:tgtEl>
                                          <p:spTgt spid="134"/>
                                        </p:tgtEl>
                                        <p:attrNameLst>
                                          <p:attrName>ppt_x</p:attrName>
                                        </p:attrNameLst>
                                      </p:cBhvr>
                                      <p:tavLst>
                                        <p:tav tm="0">
                                          <p:val>
                                            <p:strVal val="#ppt_x"/>
                                          </p:val>
                                        </p:tav>
                                        <p:tav tm="100000">
                                          <p:val>
                                            <p:strVal val="#ppt_x"/>
                                          </p:val>
                                        </p:tav>
                                      </p:tavLst>
                                    </p:anim>
                                    <p:anim calcmode="lin" valueType="num">
                                      <p:cBhvr additive="base">
                                        <p:cTn id="33" dur="250" fill="hold"/>
                                        <p:tgtEl>
                                          <p:spTgt spid="134"/>
                                        </p:tgtEl>
                                        <p:attrNameLst>
                                          <p:attrName>ppt_y</p:attrName>
                                        </p:attrNameLst>
                                      </p:cBhvr>
                                      <p:tavLst>
                                        <p:tav tm="0">
                                          <p:val>
                                            <p:strVal val="0-#ppt_h/2"/>
                                          </p:val>
                                        </p:tav>
                                        <p:tav tm="100000">
                                          <p:val>
                                            <p:strVal val="#ppt_y"/>
                                          </p:val>
                                        </p:tav>
                                      </p:tavLst>
                                    </p:anim>
                                  </p:childTnLst>
                                </p:cTn>
                              </p:par>
                            </p:childTnLst>
                          </p:cTn>
                        </p:par>
                        <p:par>
                          <p:cTn id="34" fill="hold">
                            <p:stCondLst>
                              <p:cond delay="5000"/>
                            </p:stCondLst>
                            <p:childTnLst>
                              <p:par>
                                <p:cTn id="35" presetID="53" presetClass="entr" presetSubtype="16"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childTnLst>
                          </p:cTn>
                        </p:par>
                        <p:par>
                          <p:cTn id="40" fill="hold">
                            <p:stCondLst>
                              <p:cond delay="5500"/>
                            </p:stCondLst>
                            <p:childTnLst>
                              <p:par>
                                <p:cTn id="41" presetID="21" presetClass="entr" presetSubtype="1" fill="hold" grpId="0" nodeType="afterEffect">
                                  <p:stCondLst>
                                    <p:cond delay="0"/>
                                  </p:stCondLst>
                                  <p:childTnLst>
                                    <p:set>
                                      <p:cBhvr>
                                        <p:cTn id="42" dur="1" fill="hold">
                                          <p:stCondLst>
                                            <p:cond delay="0"/>
                                          </p:stCondLst>
                                        </p:cTn>
                                        <p:tgtEl>
                                          <p:spTgt spid="131"/>
                                        </p:tgtEl>
                                        <p:attrNameLst>
                                          <p:attrName>style.visibility</p:attrName>
                                        </p:attrNameLst>
                                      </p:cBhvr>
                                      <p:to>
                                        <p:strVal val="visible"/>
                                      </p:to>
                                    </p:set>
                                    <p:animEffect transition="in" filter="wheel(1)">
                                      <p:cBhvr>
                                        <p:cTn id="43" dur="1250"/>
                                        <p:tgtEl>
                                          <p:spTgt spid="131"/>
                                        </p:tgtEl>
                                      </p:cBhvr>
                                    </p:animEffect>
                                  </p:childTnLst>
                                </p:cTn>
                              </p:par>
                            </p:childTnLst>
                          </p:cTn>
                        </p:par>
                        <p:par>
                          <p:cTn id="44" fill="hold">
                            <p:stCondLst>
                              <p:cond delay="7000"/>
                            </p:stCondLst>
                            <p:childTnLst>
                              <p:par>
                                <p:cTn id="45" presetID="2" presetClass="entr" presetSubtype="1" fill="hold" grpId="0" nodeType="afterEffect">
                                  <p:stCondLst>
                                    <p:cond delay="0"/>
                                  </p:stCondLst>
                                  <p:childTnLst>
                                    <p:set>
                                      <p:cBhvr>
                                        <p:cTn id="46" dur="1" fill="hold">
                                          <p:stCondLst>
                                            <p:cond delay="0"/>
                                          </p:stCondLst>
                                        </p:cTn>
                                        <p:tgtEl>
                                          <p:spTgt spid="137"/>
                                        </p:tgtEl>
                                        <p:attrNameLst>
                                          <p:attrName>style.visibility</p:attrName>
                                        </p:attrNameLst>
                                      </p:cBhvr>
                                      <p:to>
                                        <p:strVal val="visible"/>
                                      </p:to>
                                    </p:set>
                                    <p:anim calcmode="lin" valueType="num">
                                      <p:cBhvr additive="base">
                                        <p:cTn id="47" dur="250" fill="hold"/>
                                        <p:tgtEl>
                                          <p:spTgt spid="137"/>
                                        </p:tgtEl>
                                        <p:attrNameLst>
                                          <p:attrName>ppt_x</p:attrName>
                                        </p:attrNameLst>
                                      </p:cBhvr>
                                      <p:tavLst>
                                        <p:tav tm="0">
                                          <p:val>
                                            <p:strVal val="#ppt_x"/>
                                          </p:val>
                                        </p:tav>
                                        <p:tav tm="100000">
                                          <p:val>
                                            <p:strVal val="#ppt_x"/>
                                          </p:val>
                                        </p:tav>
                                      </p:tavLst>
                                    </p:anim>
                                    <p:anim calcmode="lin" valueType="num">
                                      <p:cBhvr additive="base">
                                        <p:cTn id="48" dur="250" fill="hold"/>
                                        <p:tgtEl>
                                          <p:spTgt spid="1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9" grpId="0" animBg="1"/>
      <p:bldP spid="130" grpId="0" animBg="1"/>
      <p:bldP spid="131" grpId="0" animBg="1"/>
      <p:bldP spid="134" grpId="0" animBg="1"/>
      <p:bldP spid="137" grpId="0" animBg="1"/>
      <p:bldP spid="3"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cs typeface="+mn-ea"/>
                <a:sym typeface="+mn-lt"/>
              </a:rPr>
              <a:t>Data Exploration</a:t>
            </a:r>
            <a:endParaRPr lang="en-US" dirty="0"/>
          </a:p>
        </p:txBody>
      </p:sp>
      <p:sp>
        <p:nvSpPr>
          <p:cNvPr id="3" name="Rectangle 2"/>
          <p:cNvSpPr/>
          <p:nvPr/>
        </p:nvSpPr>
        <p:spPr>
          <a:xfrm>
            <a:off x="107504" y="777556"/>
            <a:ext cx="4134465" cy="369332"/>
          </a:xfrm>
          <a:prstGeom prst="rect">
            <a:avLst/>
          </a:prstGeom>
        </p:spPr>
        <p:txBody>
          <a:bodyPr wrap="none">
            <a:spAutoFit/>
          </a:bodyPr>
          <a:lstStyle/>
          <a:p>
            <a:r>
              <a:rPr lang="en-US" dirty="0"/>
              <a:t>Data Information of Financial Indexes</a:t>
            </a:r>
          </a:p>
        </p:txBody>
      </p:sp>
      <p:graphicFrame>
        <p:nvGraphicFramePr>
          <p:cNvPr id="4" name="Table 3"/>
          <p:cNvGraphicFramePr>
            <a:graphicFrameLocks noGrp="1"/>
          </p:cNvGraphicFramePr>
          <p:nvPr/>
        </p:nvGraphicFramePr>
        <p:xfrm>
          <a:off x="0" y="1349539"/>
          <a:ext cx="9036500" cy="2586310"/>
        </p:xfrm>
        <a:graphic>
          <a:graphicData uri="http://schemas.openxmlformats.org/drawingml/2006/table">
            <a:tbl>
              <a:tblPr/>
              <a:tblGrid>
                <a:gridCol w="821500">
                  <a:extLst>
                    <a:ext uri="{9D8B030D-6E8A-4147-A177-3AD203B41FA5}">
                      <a16:colId xmlns:a16="http://schemas.microsoft.com/office/drawing/2014/main" val="20000"/>
                    </a:ext>
                  </a:extLst>
                </a:gridCol>
                <a:gridCol w="821500">
                  <a:extLst>
                    <a:ext uri="{9D8B030D-6E8A-4147-A177-3AD203B41FA5}">
                      <a16:colId xmlns:a16="http://schemas.microsoft.com/office/drawing/2014/main" val="20001"/>
                    </a:ext>
                  </a:extLst>
                </a:gridCol>
                <a:gridCol w="821500">
                  <a:extLst>
                    <a:ext uri="{9D8B030D-6E8A-4147-A177-3AD203B41FA5}">
                      <a16:colId xmlns:a16="http://schemas.microsoft.com/office/drawing/2014/main" val="20002"/>
                    </a:ext>
                  </a:extLst>
                </a:gridCol>
                <a:gridCol w="821500">
                  <a:extLst>
                    <a:ext uri="{9D8B030D-6E8A-4147-A177-3AD203B41FA5}">
                      <a16:colId xmlns:a16="http://schemas.microsoft.com/office/drawing/2014/main" val="20003"/>
                    </a:ext>
                  </a:extLst>
                </a:gridCol>
                <a:gridCol w="821500">
                  <a:extLst>
                    <a:ext uri="{9D8B030D-6E8A-4147-A177-3AD203B41FA5}">
                      <a16:colId xmlns:a16="http://schemas.microsoft.com/office/drawing/2014/main" val="20004"/>
                    </a:ext>
                  </a:extLst>
                </a:gridCol>
                <a:gridCol w="821500">
                  <a:extLst>
                    <a:ext uri="{9D8B030D-6E8A-4147-A177-3AD203B41FA5}">
                      <a16:colId xmlns:a16="http://schemas.microsoft.com/office/drawing/2014/main" val="20005"/>
                    </a:ext>
                  </a:extLst>
                </a:gridCol>
                <a:gridCol w="821500">
                  <a:extLst>
                    <a:ext uri="{9D8B030D-6E8A-4147-A177-3AD203B41FA5}">
                      <a16:colId xmlns:a16="http://schemas.microsoft.com/office/drawing/2014/main" val="20006"/>
                    </a:ext>
                  </a:extLst>
                </a:gridCol>
                <a:gridCol w="821500">
                  <a:extLst>
                    <a:ext uri="{9D8B030D-6E8A-4147-A177-3AD203B41FA5}">
                      <a16:colId xmlns:a16="http://schemas.microsoft.com/office/drawing/2014/main" val="20007"/>
                    </a:ext>
                  </a:extLst>
                </a:gridCol>
                <a:gridCol w="821500">
                  <a:extLst>
                    <a:ext uri="{9D8B030D-6E8A-4147-A177-3AD203B41FA5}">
                      <a16:colId xmlns:a16="http://schemas.microsoft.com/office/drawing/2014/main" val="20008"/>
                    </a:ext>
                  </a:extLst>
                </a:gridCol>
                <a:gridCol w="821500">
                  <a:extLst>
                    <a:ext uri="{9D8B030D-6E8A-4147-A177-3AD203B41FA5}">
                      <a16:colId xmlns:a16="http://schemas.microsoft.com/office/drawing/2014/main" val="20009"/>
                    </a:ext>
                  </a:extLst>
                </a:gridCol>
                <a:gridCol w="821500">
                  <a:extLst>
                    <a:ext uri="{9D8B030D-6E8A-4147-A177-3AD203B41FA5}">
                      <a16:colId xmlns:a16="http://schemas.microsoft.com/office/drawing/2014/main" val="20010"/>
                    </a:ext>
                  </a:extLst>
                </a:gridCol>
              </a:tblGrid>
              <a:tr h="431744">
                <a:tc>
                  <a:txBody>
                    <a:bodyPr/>
                    <a:lstStyle/>
                    <a:p>
                      <a:pPr algn="r" fontAlgn="ctr"/>
                      <a:endParaRPr lang="en-US" sz="1050" b="1" dirty="0">
                        <a:effectLst/>
                      </a:endParaRPr>
                    </a:p>
                  </a:txBody>
                  <a:tcPr anchor="ctr">
                    <a:lnL>
                      <a:noFill/>
                    </a:lnL>
                    <a:lnR>
                      <a:noFill/>
                    </a:lnR>
                    <a:lnT>
                      <a:noFill/>
                    </a:lnT>
                    <a:lnB>
                      <a:noFill/>
                    </a:lnB>
                  </a:tcPr>
                </a:tc>
                <a:tc>
                  <a:txBody>
                    <a:bodyPr/>
                    <a:lstStyle/>
                    <a:p>
                      <a:pPr algn="r" fontAlgn="ctr"/>
                      <a:r>
                        <a:rPr lang="en-US" sz="1050" b="1" dirty="0">
                          <a:effectLst/>
                        </a:rPr>
                        <a:t>FTSE100</a:t>
                      </a:r>
                    </a:p>
                  </a:txBody>
                  <a:tcPr anchor="ctr">
                    <a:lnL>
                      <a:noFill/>
                    </a:lnL>
                    <a:lnR>
                      <a:noFill/>
                    </a:lnR>
                    <a:lnT>
                      <a:noFill/>
                    </a:lnT>
                    <a:lnB>
                      <a:noFill/>
                    </a:lnB>
                  </a:tcPr>
                </a:tc>
                <a:tc>
                  <a:txBody>
                    <a:bodyPr/>
                    <a:lstStyle/>
                    <a:p>
                      <a:pPr algn="r" fontAlgn="ctr"/>
                      <a:r>
                        <a:rPr lang="en-US" sz="1050" b="1" dirty="0">
                          <a:effectLst/>
                        </a:rPr>
                        <a:t>NIKKEI225</a:t>
                      </a:r>
                    </a:p>
                  </a:txBody>
                  <a:tcPr anchor="ctr">
                    <a:lnL>
                      <a:noFill/>
                    </a:lnL>
                    <a:lnR>
                      <a:noFill/>
                    </a:lnR>
                    <a:lnT>
                      <a:noFill/>
                    </a:lnT>
                    <a:lnB>
                      <a:noFill/>
                    </a:lnB>
                  </a:tcPr>
                </a:tc>
                <a:tc>
                  <a:txBody>
                    <a:bodyPr/>
                    <a:lstStyle/>
                    <a:p>
                      <a:pPr algn="r" fontAlgn="ctr"/>
                      <a:r>
                        <a:rPr lang="en-US" sz="1050" b="1">
                          <a:effectLst/>
                        </a:rPr>
                        <a:t>USD-GBP</a:t>
                      </a:r>
                    </a:p>
                  </a:txBody>
                  <a:tcPr anchor="ctr">
                    <a:lnL>
                      <a:noFill/>
                    </a:lnL>
                    <a:lnR>
                      <a:noFill/>
                    </a:lnR>
                    <a:lnT>
                      <a:noFill/>
                    </a:lnT>
                    <a:lnB>
                      <a:noFill/>
                    </a:lnB>
                  </a:tcPr>
                </a:tc>
                <a:tc>
                  <a:txBody>
                    <a:bodyPr/>
                    <a:lstStyle/>
                    <a:p>
                      <a:pPr algn="r" fontAlgn="ctr"/>
                      <a:r>
                        <a:rPr lang="en-US" sz="1050" b="1">
                          <a:effectLst/>
                        </a:rPr>
                        <a:t>USD-JPY</a:t>
                      </a:r>
                    </a:p>
                  </a:txBody>
                  <a:tcPr anchor="ctr">
                    <a:lnL>
                      <a:noFill/>
                    </a:lnL>
                    <a:lnR>
                      <a:noFill/>
                    </a:lnR>
                    <a:lnT>
                      <a:noFill/>
                    </a:lnT>
                    <a:lnB>
                      <a:noFill/>
                    </a:lnB>
                  </a:tcPr>
                </a:tc>
                <a:tc>
                  <a:txBody>
                    <a:bodyPr/>
                    <a:lstStyle/>
                    <a:p>
                      <a:pPr algn="r" fontAlgn="ctr"/>
                      <a:r>
                        <a:rPr lang="en-US" sz="1050" b="1">
                          <a:effectLst/>
                        </a:rPr>
                        <a:t>DJIA</a:t>
                      </a:r>
                    </a:p>
                  </a:txBody>
                  <a:tcPr anchor="ctr">
                    <a:lnL>
                      <a:noFill/>
                    </a:lnL>
                    <a:lnR>
                      <a:noFill/>
                    </a:lnR>
                    <a:lnT>
                      <a:noFill/>
                    </a:lnT>
                    <a:lnB>
                      <a:noFill/>
                    </a:lnB>
                  </a:tcPr>
                </a:tc>
                <a:tc>
                  <a:txBody>
                    <a:bodyPr/>
                    <a:lstStyle/>
                    <a:p>
                      <a:pPr algn="r" fontAlgn="ctr"/>
                      <a:r>
                        <a:rPr lang="en-US" sz="1050" b="1" dirty="0">
                          <a:effectLst/>
                        </a:rPr>
                        <a:t>NASDAQ</a:t>
                      </a:r>
                    </a:p>
                  </a:txBody>
                  <a:tcPr anchor="ctr">
                    <a:lnL>
                      <a:noFill/>
                    </a:lnL>
                    <a:lnR>
                      <a:noFill/>
                    </a:lnR>
                    <a:lnT>
                      <a:noFill/>
                    </a:lnT>
                    <a:lnB>
                      <a:noFill/>
                    </a:lnB>
                  </a:tcPr>
                </a:tc>
                <a:tc>
                  <a:txBody>
                    <a:bodyPr/>
                    <a:lstStyle/>
                    <a:p>
                      <a:pPr algn="r" fontAlgn="ctr"/>
                      <a:r>
                        <a:rPr lang="en-US" sz="1050" b="1">
                          <a:effectLst/>
                        </a:rPr>
                        <a:t>GOLD PRICE</a:t>
                      </a:r>
                    </a:p>
                  </a:txBody>
                  <a:tcPr anchor="ctr">
                    <a:lnL>
                      <a:noFill/>
                    </a:lnL>
                    <a:lnR>
                      <a:noFill/>
                    </a:lnR>
                    <a:lnT>
                      <a:noFill/>
                    </a:lnT>
                    <a:lnB>
                      <a:noFill/>
                    </a:lnB>
                  </a:tcPr>
                </a:tc>
                <a:tc>
                  <a:txBody>
                    <a:bodyPr/>
                    <a:lstStyle/>
                    <a:p>
                      <a:pPr algn="r" fontAlgn="ctr"/>
                      <a:r>
                        <a:rPr lang="en-US" sz="1050" b="1">
                          <a:effectLst/>
                        </a:rPr>
                        <a:t>crude oil</a:t>
                      </a:r>
                    </a:p>
                  </a:txBody>
                  <a:tcPr anchor="ctr">
                    <a:lnL>
                      <a:noFill/>
                    </a:lnL>
                    <a:lnR>
                      <a:noFill/>
                    </a:lnR>
                    <a:lnT>
                      <a:noFill/>
                    </a:lnT>
                    <a:lnB>
                      <a:noFill/>
                    </a:lnB>
                  </a:tcPr>
                </a:tc>
                <a:tc>
                  <a:txBody>
                    <a:bodyPr/>
                    <a:lstStyle/>
                    <a:p>
                      <a:pPr algn="r" fontAlgn="ctr"/>
                      <a:r>
                        <a:rPr lang="en-US" sz="1050" b="1">
                          <a:effectLst/>
                        </a:rPr>
                        <a:t>SSECOPOSITE(IN USD)</a:t>
                      </a:r>
                    </a:p>
                  </a:txBody>
                  <a:tcPr anchor="ctr">
                    <a:lnL>
                      <a:noFill/>
                    </a:lnL>
                    <a:lnR>
                      <a:noFill/>
                    </a:lnR>
                    <a:lnT>
                      <a:noFill/>
                    </a:lnT>
                    <a:lnB>
                      <a:noFill/>
                    </a:lnB>
                  </a:tcPr>
                </a:tc>
                <a:tc>
                  <a:txBody>
                    <a:bodyPr/>
                    <a:lstStyle/>
                    <a:p>
                      <a:pPr algn="r" fontAlgn="ctr"/>
                      <a:r>
                        <a:rPr lang="en-US" sz="1050" b="1">
                          <a:effectLst/>
                        </a:rPr>
                        <a:t>HSI</a:t>
                      </a:r>
                    </a:p>
                  </a:txBody>
                  <a:tcPr anchor="ctr">
                    <a:lnL>
                      <a:noFill/>
                    </a:lnL>
                    <a:lnR>
                      <a:noFill/>
                    </a:lnR>
                    <a:lnT>
                      <a:noFill/>
                    </a:lnT>
                    <a:lnB>
                      <a:noFill/>
                    </a:lnB>
                  </a:tcPr>
                </a:tc>
                <a:extLst>
                  <a:ext uri="{0D108BD9-81ED-4DB2-BD59-A6C34878D82A}">
                    <a16:rowId xmlns:a16="http://schemas.microsoft.com/office/drawing/2014/main" val="10000"/>
                  </a:ext>
                </a:extLst>
              </a:tr>
              <a:tr h="287830">
                <a:tc>
                  <a:txBody>
                    <a:bodyPr/>
                    <a:lstStyle/>
                    <a:p>
                      <a:pPr algn="r" fontAlgn="ctr"/>
                      <a:r>
                        <a:rPr lang="en-US" sz="1050" b="1" dirty="0">
                          <a:effectLst/>
                        </a:rPr>
                        <a:t>mean</a:t>
                      </a:r>
                    </a:p>
                  </a:txBody>
                  <a:tcPr anchor="ctr">
                    <a:lnL>
                      <a:noFill/>
                    </a:lnL>
                    <a:lnR>
                      <a:noFill/>
                    </a:lnR>
                    <a:lnT>
                      <a:noFill/>
                    </a:lnT>
                    <a:lnB>
                      <a:noFill/>
                    </a:lnB>
                  </a:tcPr>
                </a:tc>
                <a:tc>
                  <a:txBody>
                    <a:bodyPr/>
                    <a:lstStyle/>
                    <a:p>
                      <a:pPr algn="r" fontAlgn="ctr"/>
                      <a:r>
                        <a:rPr lang="en-US" sz="1050">
                          <a:effectLst/>
                        </a:rPr>
                        <a:t>9567.89</a:t>
                      </a:r>
                    </a:p>
                  </a:txBody>
                  <a:tcPr anchor="ctr">
                    <a:lnL>
                      <a:noFill/>
                    </a:lnL>
                    <a:lnR>
                      <a:noFill/>
                    </a:lnR>
                    <a:lnT>
                      <a:noFill/>
                    </a:lnT>
                    <a:lnB>
                      <a:noFill/>
                    </a:lnB>
                  </a:tcPr>
                </a:tc>
                <a:tc>
                  <a:txBody>
                    <a:bodyPr/>
                    <a:lstStyle/>
                    <a:p>
                      <a:pPr algn="r" fontAlgn="ctr"/>
                      <a:r>
                        <a:rPr lang="en-US" sz="1050">
                          <a:effectLst/>
                        </a:rPr>
                        <a:t>147.30</a:t>
                      </a:r>
                    </a:p>
                  </a:txBody>
                  <a:tcPr anchor="ctr">
                    <a:lnL>
                      <a:noFill/>
                    </a:lnL>
                    <a:lnR>
                      <a:noFill/>
                    </a:lnR>
                    <a:lnT>
                      <a:noFill/>
                    </a:lnT>
                    <a:lnB>
                      <a:noFill/>
                    </a:lnB>
                  </a:tcPr>
                </a:tc>
                <a:tc>
                  <a:txBody>
                    <a:bodyPr/>
                    <a:lstStyle/>
                    <a:p>
                      <a:pPr algn="r" fontAlgn="ctr"/>
                      <a:r>
                        <a:rPr lang="en-US" sz="1050" dirty="0">
                          <a:effectLst/>
                        </a:rPr>
                        <a:t>0.67</a:t>
                      </a:r>
                    </a:p>
                  </a:txBody>
                  <a:tcPr anchor="ctr">
                    <a:lnL>
                      <a:noFill/>
                    </a:lnL>
                    <a:lnR>
                      <a:noFill/>
                    </a:lnR>
                    <a:lnT>
                      <a:noFill/>
                    </a:lnT>
                    <a:lnB>
                      <a:noFill/>
                    </a:lnB>
                  </a:tcPr>
                </a:tc>
                <a:tc>
                  <a:txBody>
                    <a:bodyPr/>
                    <a:lstStyle/>
                    <a:p>
                      <a:pPr algn="r" fontAlgn="ctr"/>
                      <a:r>
                        <a:rPr lang="en-US" sz="1050" dirty="0">
                          <a:effectLst/>
                        </a:rPr>
                        <a:t>100.29</a:t>
                      </a:r>
                    </a:p>
                  </a:txBody>
                  <a:tcPr anchor="ctr">
                    <a:lnL>
                      <a:noFill/>
                    </a:lnL>
                    <a:lnR>
                      <a:noFill/>
                    </a:lnR>
                    <a:lnT>
                      <a:noFill/>
                    </a:lnT>
                    <a:lnB>
                      <a:noFill/>
                    </a:lnB>
                  </a:tcPr>
                </a:tc>
                <a:tc>
                  <a:txBody>
                    <a:bodyPr/>
                    <a:lstStyle/>
                    <a:p>
                      <a:pPr algn="r" fontAlgn="ctr"/>
                      <a:r>
                        <a:rPr lang="en-US" sz="1050">
                          <a:effectLst/>
                        </a:rPr>
                        <a:t>16581.41</a:t>
                      </a:r>
                    </a:p>
                  </a:txBody>
                  <a:tcPr anchor="ctr">
                    <a:lnL>
                      <a:noFill/>
                    </a:lnL>
                    <a:lnR>
                      <a:noFill/>
                    </a:lnR>
                    <a:lnT>
                      <a:noFill/>
                    </a:lnT>
                    <a:lnB>
                      <a:noFill/>
                    </a:lnB>
                  </a:tcPr>
                </a:tc>
                <a:tc>
                  <a:txBody>
                    <a:bodyPr/>
                    <a:lstStyle/>
                    <a:p>
                      <a:pPr algn="r" fontAlgn="ctr"/>
                      <a:r>
                        <a:rPr lang="en-US" sz="1050">
                          <a:effectLst/>
                        </a:rPr>
                        <a:t>4373.00</a:t>
                      </a:r>
                    </a:p>
                  </a:txBody>
                  <a:tcPr anchor="ctr">
                    <a:lnL>
                      <a:noFill/>
                    </a:lnL>
                    <a:lnR>
                      <a:noFill/>
                    </a:lnR>
                    <a:lnT>
                      <a:noFill/>
                    </a:lnT>
                    <a:lnB>
                      <a:noFill/>
                    </a:lnB>
                  </a:tcPr>
                </a:tc>
                <a:tc>
                  <a:txBody>
                    <a:bodyPr/>
                    <a:lstStyle/>
                    <a:p>
                      <a:pPr algn="r" fontAlgn="ctr"/>
                      <a:r>
                        <a:rPr lang="en-US" sz="1050">
                          <a:effectLst/>
                        </a:rPr>
                        <a:t>1342.74</a:t>
                      </a:r>
                    </a:p>
                  </a:txBody>
                  <a:tcPr anchor="ctr">
                    <a:lnL>
                      <a:noFill/>
                    </a:lnL>
                    <a:lnR>
                      <a:noFill/>
                    </a:lnR>
                    <a:lnT>
                      <a:noFill/>
                    </a:lnT>
                    <a:lnB>
                      <a:noFill/>
                    </a:lnB>
                  </a:tcPr>
                </a:tc>
                <a:tc>
                  <a:txBody>
                    <a:bodyPr/>
                    <a:lstStyle/>
                    <a:p>
                      <a:pPr algn="r" fontAlgn="ctr"/>
                      <a:r>
                        <a:rPr lang="en-US" sz="1050">
                          <a:effectLst/>
                        </a:rPr>
                        <a:t>74.35</a:t>
                      </a:r>
                    </a:p>
                  </a:txBody>
                  <a:tcPr anchor="ctr">
                    <a:lnL>
                      <a:noFill/>
                    </a:lnL>
                    <a:lnR>
                      <a:noFill/>
                    </a:lnR>
                    <a:lnT>
                      <a:noFill/>
                    </a:lnT>
                    <a:lnB>
                      <a:noFill/>
                    </a:lnB>
                  </a:tcPr>
                </a:tc>
                <a:tc>
                  <a:txBody>
                    <a:bodyPr/>
                    <a:lstStyle/>
                    <a:p>
                      <a:pPr algn="r" fontAlgn="ctr"/>
                      <a:r>
                        <a:rPr lang="en-US" sz="1050">
                          <a:effectLst/>
                        </a:rPr>
                        <a:t>431.64</a:t>
                      </a:r>
                    </a:p>
                  </a:txBody>
                  <a:tcPr anchor="ctr">
                    <a:lnL>
                      <a:noFill/>
                    </a:lnL>
                    <a:lnR>
                      <a:noFill/>
                    </a:lnR>
                    <a:lnT>
                      <a:noFill/>
                    </a:lnT>
                    <a:lnB>
                      <a:noFill/>
                    </a:lnB>
                  </a:tcPr>
                </a:tc>
                <a:tc>
                  <a:txBody>
                    <a:bodyPr/>
                    <a:lstStyle/>
                    <a:p>
                      <a:pPr algn="r" fontAlgn="ctr"/>
                      <a:r>
                        <a:rPr lang="en-US" sz="1050">
                          <a:effectLst/>
                        </a:rPr>
                        <a:t>3000.24</a:t>
                      </a:r>
                    </a:p>
                  </a:txBody>
                  <a:tcPr anchor="ctr">
                    <a:lnL>
                      <a:noFill/>
                    </a:lnL>
                    <a:lnR>
                      <a:noFill/>
                    </a:lnR>
                    <a:lnT>
                      <a:noFill/>
                    </a:lnT>
                    <a:lnB>
                      <a:noFill/>
                    </a:lnB>
                  </a:tcPr>
                </a:tc>
                <a:extLst>
                  <a:ext uri="{0D108BD9-81ED-4DB2-BD59-A6C34878D82A}">
                    <a16:rowId xmlns:a16="http://schemas.microsoft.com/office/drawing/2014/main" val="10001"/>
                  </a:ext>
                </a:extLst>
              </a:tr>
              <a:tr h="287830">
                <a:tc>
                  <a:txBody>
                    <a:bodyPr/>
                    <a:lstStyle/>
                    <a:p>
                      <a:pPr algn="r" fontAlgn="ctr"/>
                      <a:r>
                        <a:rPr lang="en-US" sz="1050" b="1" dirty="0" err="1">
                          <a:effectLst/>
                        </a:rPr>
                        <a:t>std</a:t>
                      </a:r>
                      <a:endParaRPr lang="en-US" sz="1050" b="1" dirty="0">
                        <a:effectLst/>
                      </a:endParaRPr>
                    </a:p>
                  </a:txBody>
                  <a:tcPr anchor="ctr">
                    <a:lnL>
                      <a:noFill/>
                    </a:lnL>
                    <a:lnR>
                      <a:noFill/>
                    </a:lnR>
                    <a:lnT>
                      <a:noFill/>
                    </a:lnT>
                    <a:lnB>
                      <a:noFill/>
                    </a:lnB>
                    <a:solidFill>
                      <a:srgbClr val="F5F5F5"/>
                    </a:solidFill>
                  </a:tcPr>
                </a:tc>
                <a:tc>
                  <a:txBody>
                    <a:bodyPr/>
                    <a:lstStyle/>
                    <a:p>
                      <a:pPr algn="r" fontAlgn="ctr"/>
                      <a:r>
                        <a:rPr lang="en-US" sz="1050">
                          <a:effectLst/>
                        </a:rPr>
                        <a:t>885.87</a:t>
                      </a:r>
                    </a:p>
                  </a:txBody>
                  <a:tcPr anchor="ctr">
                    <a:lnL>
                      <a:noFill/>
                    </a:lnL>
                    <a:lnR>
                      <a:noFill/>
                    </a:lnR>
                    <a:lnT>
                      <a:noFill/>
                    </a:lnT>
                    <a:lnB>
                      <a:noFill/>
                    </a:lnB>
                    <a:solidFill>
                      <a:srgbClr val="F5F5F5"/>
                    </a:solidFill>
                  </a:tcPr>
                </a:tc>
                <a:tc>
                  <a:txBody>
                    <a:bodyPr/>
                    <a:lstStyle/>
                    <a:p>
                      <a:pPr algn="r" fontAlgn="ctr"/>
                      <a:r>
                        <a:rPr lang="en-US" sz="1050">
                          <a:effectLst/>
                        </a:rPr>
                        <a:t>29.53</a:t>
                      </a:r>
                    </a:p>
                  </a:txBody>
                  <a:tcPr anchor="ctr">
                    <a:lnL>
                      <a:noFill/>
                    </a:lnL>
                    <a:lnR>
                      <a:noFill/>
                    </a:lnR>
                    <a:lnT>
                      <a:noFill/>
                    </a:lnT>
                    <a:lnB>
                      <a:noFill/>
                    </a:lnB>
                    <a:solidFill>
                      <a:srgbClr val="F5F5F5"/>
                    </a:solidFill>
                  </a:tcPr>
                </a:tc>
                <a:tc>
                  <a:txBody>
                    <a:bodyPr/>
                    <a:lstStyle/>
                    <a:p>
                      <a:pPr algn="r" fontAlgn="ctr"/>
                      <a:r>
                        <a:rPr lang="en-US" sz="1050">
                          <a:effectLst/>
                        </a:rPr>
                        <a:t>0.06</a:t>
                      </a:r>
                    </a:p>
                  </a:txBody>
                  <a:tcPr anchor="ctr">
                    <a:lnL>
                      <a:noFill/>
                    </a:lnL>
                    <a:lnR>
                      <a:noFill/>
                    </a:lnR>
                    <a:lnT>
                      <a:noFill/>
                    </a:lnT>
                    <a:lnB>
                      <a:noFill/>
                    </a:lnB>
                    <a:solidFill>
                      <a:srgbClr val="F5F5F5"/>
                    </a:solidFill>
                  </a:tcPr>
                </a:tc>
                <a:tc>
                  <a:txBody>
                    <a:bodyPr/>
                    <a:lstStyle/>
                    <a:p>
                      <a:pPr algn="r" fontAlgn="ctr"/>
                      <a:r>
                        <a:rPr lang="en-US" sz="1050">
                          <a:effectLst/>
                        </a:rPr>
                        <a:t>14.59</a:t>
                      </a:r>
                    </a:p>
                  </a:txBody>
                  <a:tcPr anchor="ctr">
                    <a:lnL>
                      <a:noFill/>
                    </a:lnL>
                    <a:lnR>
                      <a:noFill/>
                    </a:lnR>
                    <a:lnT>
                      <a:noFill/>
                    </a:lnT>
                    <a:lnB>
                      <a:noFill/>
                    </a:lnB>
                    <a:solidFill>
                      <a:srgbClr val="F5F5F5"/>
                    </a:solidFill>
                  </a:tcPr>
                </a:tc>
                <a:tc>
                  <a:txBody>
                    <a:bodyPr/>
                    <a:lstStyle/>
                    <a:p>
                      <a:pPr algn="r" fontAlgn="ctr"/>
                      <a:r>
                        <a:rPr lang="en-US" sz="1050" dirty="0">
                          <a:effectLst/>
                        </a:rPr>
                        <a:t>4413.28</a:t>
                      </a:r>
                    </a:p>
                  </a:txBody>
                  <a:tcPr anchor="ctr">
                    <a:lnL>
                      <a:noFill/>
                    </a:lnL>
                    <a:lnR>
                      <a:noFill/>
                    </a:lnR>
                    <a:lnT>
                      <a:noFill/>
                    </a:lnT>
                    <a:lnB>
                      <a:noFill/>
                    </a:lnB>
                    <a:solidFill>
                      <a:srgbClr val="F5F5F5"/>
                    </a:solidFill>
                  </a:tcPr>
                </a:tc>
                <a:tc>
                  <a:txBody>
                    <a:bodyPr/>
                    <a:lstStyle/>
                    <a:p>
                      <a:pPr algn="r" fontAlgn="ctr"/>
                      <a:r>
                        <a:rPr lang="en-US" sz="1050">
                          <a:effectLst/>
                        </a:rPr>
                        <a:t>1615.18</a:t>
                      </a:r>
                    </a:p>
                  </a:txBody>
                  <a:tcPr anchor="ctr">
                    <a:lnL>
                      <a:noFill/>
                    </a:lnL>
                    <a:lnR>
                      <a:noFill/>
                    </a:lnR>
                    <a:lnT>
                      <a:noFill/>
                    </a:lnT>
                    <a:lnB>
                      <a:noFill/>
                    </a:lnB>
                    <a:solidFill>
                      <a:srgbClr val="F5F5F5"/>
                    </a:solidFill>
                  </a:tcPr>
                </a:tc>
                <a:tc>
                  <a:txBody>
                    <a:bodyPr/>
                    <a:lstStyle/>
                    <a:p>
                      <a:pPr algn="r" fontAlgn="ctr"/>
                      <a:r>
                        <a:rPr lang="en-US" sz="1050">
                          <a:effectLst/>
                        </a:rPr>
                        <a:t>186.13</a:t>
                      </a:r>
                    </a:p>
                  </a:txBody>
                  <a:tcPr anchor="ctr">
                    <a:lnL>
                      <a:noFill/>
                    </a:lnL>
                    <a:lnR>
                      <a:noFill/>
                    </a:lnR>
                    <a:lnT>
                      <a:noFill/>
                    </a:lnT>
                    <a:lnB>
                      <a:noFill/>
                    </a:lnB>
                    <a:solidFill>
                      <a:srgbClr val="F5F5F5"/>
                    </a:solidFill>
                  </a:tcPr>
                </a:tc>
                <a:tc>
                  <a:txBody>
                    <a:bodyPr/>
                    <a:lstStyle/>
                    <a:p>
                      <a:pPr algn="r" fontAlgn="ctr"/>
                      <a:r>
                        <a:rPr lang="en-US" sz="1050">
                          <a:effectLst/>
                        </a:rPr>
                        <a:t>22.37</a:t>
                      </a:r>
                    </a:p>
                  </a:txBody>
                  <a:tcPr anchor="ctr">
                    <a:lnL>
                      <a:noFill/>
                    </a:lnL>
                    <a:lnR>
                      <a:noFill/>
                    </a:lnR>
                    <a:lnT>
                      <a:noFill/>
                    </a:lnT>
                    <a:lnB>
                      <a:noFill/>
                    </a:lnB>
                    <a:solidFill>
                      <a:srgbClr val="F5F5F5"/>
                    </a:solidFill>
                  </a:tcPr>
                </a:tc>
                <a:tc>
                  <a:txBody>
                    <a:bodyPr/>
                    <a:lstStyle/>
                    <a:p>
                      <a:pPr algn="r" fontAlgn="ctr"/>
                      <a:r>
                        <a:rPr lang="en-US" sz="1050">
                          <a:effectLst/>
                        </a:rPr>
                        <a:t>85.11</a:t>
                      </a:r>
                    </a:p>
                  </a:txBody>
                  <a:tcPr anchor="ctr">
                    <a:lnL>
                      <a:noFill/>
                    </a:lnL>
                    <a:lnR>
                      <a:noFill/>
                    </a:lnR>
                    <a:lnT>
                      <a:noFill/>
                    </a:lnT>
                    <a:lnB>
                      <a:noFill/>
                    </a:lnB>
                    <a:solidFill>
                      <a:srgbClr val="F5F5F5"/>
                    </a:solidFill>
                  </a:tcPr>
                </a:tc>
                <a:tc>
                  <a:txBody>
                    <a:bodyPr/>
                    <a:lstStyle/>
                    <a:p>
                      <a:pPr algn="r" fontAlgn="ctr"/>
                      <a:r>
                        <a:rPr lang="en-US" sz="1050">
                          <a:effectLst/>
                        </a:rPr>
                        <a:t>387.04</a:t>
                      </a:r>
                    </a:p>
                  </a:txBody>
                  <a:tcPr anchor="ctr">
                    <a:lnL>
                      <a:noFill/>
                    </a:lnL>
                    <a:lnR>
                      <a:noFill/>
                    </a:lnR>
                    <a:lnT>
                      <a:noFill/>
                    </a:lnT>
                    <a:lnB>
                      <a:noFill/>
                    </a:lnB>
                    <a:solidFill>
                      <a:srgbClr val="F5F5F5"/>
                    </a:solidFill>
                  </a:tcPr>
                </a:tc>
                <a:extLst>
                  <a:ext uri="{0D108BD9-81ED-4DB2-BD59-A6C34878D82A}">
                    <a16:rowId xmlns:a16="http://schemas.microsoft.com/office/drawing/2014/main" val="10002"/>
                  </a:ext>
                </a:extLst>
              </a:tr>
              <a:tr h="287830">
                <a:tc>
                  <a:txBody>
                    <a:bodyPr/>
                    <a:lstStyle/>
                    <a:p>
                      <a:pPr algn="r" fontAlgn="ctr"/>
                      <a:r>
                        <a:rPr lang="en-US" sz="1050" b="1" dirty="0">
                          <a:effectLst/>
                        </a:rPr>
                        <a:t>min</a:t>
                      </a:r>
                    </a:p>
                  </a:txBody>
                  <a:tcPr anchor="ctr">
                    <a:lnL>
                      <a:noFill/>
                    </a:lnL>
                    <a:lnR>
                      <a:noFill/>
                    </a:lnR>
                    <a:lnT>
                      <a:noFill/>
                    </a:lnT>
                    <a:lnB>
                      <a:noFill/>
                    </a:lnB>
                  </a:tcPr>
                </a:tc>
                <a:tc>
                  <a:txBody>
                    <a:bodyPr/>
                    <a:lstStyle/>
                    <a:p>
                      <a:pPr algn="r" fontAlgn="ctr"/>
                      <a:r>
                        <a:rPr lang="en-US" sz="1050">
                          <a:effectLst/>
                        </a:rPr>
                        <a:t>7093.83</a:t>
                      </a:r>
                    </a:p>
                  </a:txBody>
                  <a:tcPr anchor="ctr">
                    <a:lnL>
                      <a:noFill/>
                    </a:lnL>
                    <a:lnR>
                      <a:noFill/>
                    </a:lnR>
                    <a:lnT>
                      <a:noFill/>
                    </a:lnT>
                    <a:lnB>
                      <a:noFill/>
                    </a:lnB>
                  </a:tcPr>
                </a:tc>
                <a:tc>
                  <a:txBody>
                    <a:bodyPr/>
                    <a:lstStyle/>
                    <a:p>
                      <a:pPr algn="r" fontAlgn="ctr"/>
                      <a:r>
                        <a:rPr lang="en-US" sz="1050">
                          <a:effectLst/>
                        </a:rPr>
                        <a:t>103.23</a:t>
                      </a:r>
                    </a:p>
                  </a:txBody>
                  <a:tcPr anchor="ctr">
                    <a:lnL>
                      <a:noFill/>
                    </a:lnL>
                    <a:lnR>
                      <a:noFill/>
                    </a:lnR>
                    <a:lnT>
                      <a:noFill/>
                    </a:lnT>
                    <a:lnB>
                      <a:noFill/>
                    </a:lnB>
                  </a:tcPr>
                </a:tc>
                <a:tc>
                  <a:txBody>
                    <a:bodyPr/>
                    <a:lstStyle/>
                    <a:p>
                      <a:pPr algn="r" fontAlgn="ctr"/>
                      <a:r>
                        <a:rPr lang="en-US" sz="1050">
                          <a:effectLst/>
                        </a:rPr>
                        <a:t>0.58</a:t>
                      </a:r>
                    </a:p>
                  </a:txBody>
                  <a:tcPr anchor="ctr">
                    <a:lnL>
                      <a:noFill/>
                    </a:lnL>
                    <a:lnR>
                      <a:noFill/>
                    </a:lnR>
                    <a:lnT>
                      <a:noFill/>
                    </a:lnT>
                    <a:lnB>
                      <a:noFill/>
                    </a:lnB>
                  </a:tcPr>
                </a:tc>
                <a:tc>
                  <a:txBody>
                    <a:bodyPr/>
                    <a:lstStyle/>
                    <a:p>
                      <a:pPr algn="r" fontAlgn="ctr"/>
                      <a:r>
                        <a:rPr lang="en-US" sz="1050">
                          <a:effectLst/>
                        </a:rPr>
                        <a:t>75.82</a:t>
                      </a:r>
                    </a:p>
                  </a:txBody>
                  <a:tcPr anchor="ctr">
                    <a:lnL>
                      <a:noFill/>
                    </a:lnL>
                    <a:lnR>
                      <a:noFill/>
                    </a:lnR>
                    <a:lnT>
                      <a:noFill/>
                    </a:lnT>
                    <a:lnB>
                      <a:noFill/>
                    </a:lnB>
                  </a:tcPr>
                </a:tc>
                <a:tc>
                  <a:txBody>
                    <a:bodyPr/>
                    <a:lstStyle/>
                    <a:p>
                      <a:pPr algn="r" fontAlgn="ctr"/>
                      <a:r>
                        <a:rPr lang="en-US" sz="1050" dirty="0">
                          <a:effectLst/>
                        </a:rPr>
                        <a:t>9686.48</a:t>
                      </a:r>
                    </a:p>
                  </a:txBody>
                  <a:tcPr anchor="ctr">
                    <a:lnL>
                      <a:noFill/>
                    </a:lnL>
                    <a:lnR>
                      <a:noFill/>
                    </a:lnR>
                    <a:lnT>
                      <a:noFill/>
                    </a:lnT>
                    <a:lnB>
                      <a:noFill/>
                    </a:lnB>
                  </a:tcPr>
                </a:tc>
                <a:tc>
                  <a:txBody>
                    <a:bodyPr/>
                    <a:lstStyle/>
                    <a:p>
                      <a:pPr algn="r" fontAlgn="ctr"/>
                      <a:r>
                        <a:rPr lang="en-US" sz="1050">
                          <a:effectLst/>
                        </a:rPr>
                        <a:t>2091.79</a:t>
                      </a:r>
                    </a:p>
                  </a:txBody>
                  <a:tcPr anchor="ctr">
                    <a:lnL>
                      <a:noFill/>
                    </a:lnL>
                    <a:lnR>
                      <a:noFill/>
                    </a:lnR>
                    <a:lnT>
                      <a:noFill/>
                    </a:lnT>
                    <a:lnB>
                      <a:noFill/>
                    </a:lnB>
                  </a:tcPr>
                </a:tc>
                <a:tc>
                  <a:txBody>
                    <a:bodyPr/>
                    <a:lstStyle/>
                    <a:p>
                      <a:pPr algn="r" fontAlgn="ctr"/>
                      <a:r>
                        <a:rPr lang="en-US" sz="1050">
                          <a:effectLst/>
                        </a:rPr>
                        <a:t>1051.10</a:t>
                      </a:r>
                    </a:p>
                  </a:txBody>
                  <a:tcPr anchor="ctr">
                    <a:lnL>
                      <a:noFill/>
                    </a:lnL>
                    <a:lnR>
                      <a:noFill/>
                    </a:lnR>
                    <a:lnT>
                      <a:noFill/>
                    </a:lnT>
                    <a:lnB>
                      <a:noFill/>
                    </a:lnB>
                  </a:tcPr>
                </a:tc>
                <a:tc>
                  <a:txBody>
                    <a:bodyPr/>
                    <a:lstStyle/>
                    <a:p>
                      <a:pPr algn="r" fontAlgn="ctr"/>
                      <a:r>
                        <a:rPr lang="en-US" sz="1050">
                          <a:effectLst/>
                        </a:rPr>
                        <a:t>26.55</a:t>
                      </a:r>
                    </a:p>
                  </a:txBody>
                  <a:tcPr anchor="ctr">
                    <a:lnL>
                      <a:noFill/>
                    </a:lnL>
                    <a:lnR>
                      <a:noFill/>
                    </a:lnR>
                    <a:lnT>
                      <a:noFill/>
                    </a:lnT>
                    <a:lnB>
                      <a:noFill/>
                    </a:lnB>
                  </a:tcPr>
                </a:tc>
                <a:tc>
                  <a:txBody>
                    <a:bodyPr/>
                    <a:lstStyle/>
                    <a:p>
                      <a:pPr algn="r" fontAlgn="ctr"/>
                      <a:r>
                        <a:rPr lang="en-US" sz="1050">
                          <a:effectLst/>
                        </a:rPr>
                        <a:t>314.68</a:t>
                      </a:r>
                    </a:p>
                  </a:txBody>
                  <a:tcPr anchor="ctr">
                    <a:lnL>
                      <a:noFill/>
                    </a:lnL>
                    <a:lnR>
                      <a:noFill/>
                    </a:lnR>
                    <a:lnT>
                      <a:noFill/>
                    </a:lnT>
                    <a:lnB>
                      <a:noFill/>
                    </a:lnB>
                  </a:tcPr>
                </a:tc>
                <a:tc>
                  <a:txBody>
                    <a:bodyPr/>
                    <a:lstStyle/>
                    <a:p>
                      <a:pPr algn="r" fontAlgn="ctr"/>
                      <a:r>
                        <a:rPr lang="en-US" sz="1050">
                          <a:effectLst/>
                        </a:rPr>
                        <a:t>2231.71</a:t>
                      </a:r>
                    </a:p>
                  </a:txBody>
                  <a:tcPr anchor="ctr">
                    <a:lnL>
                      <a:noFill/>
                    </a:lnL>
                    <a:lnR>
                      <a:noFill/>
                    </a:lnR>
                    <a:lnT>
                      <a:noFill/>
                    </a:lnT>
                    <a:lnB>
                      <a:noFill/>
                    </a:lnB>
                  </a:tcPr>
                </a:tc>
                <a:extLst>
                  <a:ext uri="{0D108BD9-81ED-4DB2-BD59-A6C34878D82A}">
                    <a16:rowId xmlns:a16="http://schemas.microsoft.com/office/drawing/2014/main" val="10003"/>
                  </a:ext>
                </a:extLst>
              </a:tr>
              <a:tr h="287830">
                <a:tc>
                  <a:txBody>
                    <a:bodyPr/>
                    <a:lstStyle/>
                    <a:p>
                      <a:pPr algn="r" fontAlgn="ctr"/>
                      <a:r>
                        <a:rPr lang="en-US" sz="1050" b="1" dirty="0">
                          <a:effectLst/>
                        </a:rPr>
                        <a:t>25%</a:t>
                      </a:r>
                    </a:p>
                  </a:txBody>
                  <a:tcPr anchor="ctr">
                    <a:lnL>
                      <a:noFill/>
                    </a:lnL>
                    <a:lnR>
                      <a:noFill/>
                    </a:lnR>
                    <a:lnT>
                      <a:noFill/>
                    </a:lnT>
                    <a:lnB>
                      <a:noFill/>
                    </a:lnB>
                    <a:solidFill>
                      <a:srgbClr val="F5F5F5"/>
                    </a:solidFill>
                  </a:tcPr>
                </a:tc>
                <a:tc>
                  <a:txBody>
                    <a:bodyPr/>
                    <a:lstStyle/>
                    <a:p>
                      <a:pPr algn="r" fontAlgn="ctr"/>
                      <a:r>
                        <a:rPr lang="en-US" sz="1050" dirty="0">
                          <a:effectLst/>
                        </a:rPr>
                        <a:t>8915.31</a:t>
                      </a:r>
                    </a:p>
                  </a:txBody>
                  <a:tcPr anchor="ctr">
                    <a:lnL>
                      <a:noFill/>
                    </a:lnL>
                    <a:lnR>
                      <a:noFill/>
                    </a:lnR>
                    <a:lnT>
                      <a:noFill/>
                    </a:lnT>
                    <a:lnB>
                      <a:noFill/>
                    </a:lnB>
                    <a:solidFill>
                      <a:srgbClr val="F5F5F5"/>
                    </a:solidFill>
                  </a:tcPr>
                </a:tc>
                <a:tc>
                  <a:txBody>
                    <a:bodyPr/>
                    <a:lstStyle/>
                    <a:p>
                      <a:pPr algn="r" fontAlgn="ctr"/>
                      <a:r>
                        <a:rPr lang="en-US" sz="1050">
                          <a:effectLst/>
                        </a:rPr>
                        <a:t>118.58</a:t>
                      </a:r>
                    </a:p>
                  </a:txBody>
                  <a:tcPr anchor="ctr">
                    <a:lnL>
                      <a:noFill/>
                    </a:lnL>
                    <a:lnR>
                      <a:noFill/>
                    </a:lnR>
                    <a:lnT>
                      <a:noFill/>
                    </a:lnT>
                    <a:lnB>
                      <a:noFill/>
                    </a:lnB>
                    <a:solidFill>
                      <a:srgbClr val="F5F5F5"/>
                    </a:solidFill>
                  </a:tcPr>
                </a:tc>
                <a:tc>
                  <a:txBody>
                    <a:bodyPr/>
                    <a:lstStyle/>
                    <a:p>
                      <a:pPr algn="r" fontAlgn="ctr"/>
                      <a:r>
                        <a:rPr lang="en-US" sz="1050" dirty="0">
                          <a:effectLst/>
                        </a:rPr>
                        <a:t>0.63</a:t>
                      </a:r>
                    </a:p>
                  </a:txBody>
                  <a:tcPr anchor="ctr">
                    <a:lnL>
                      <a:noFill/>
                    </a:lnL>
                    <a:lnR>
                      <a:noFill/>
                    </a:lnR>
                    <a:lnT>
                      <a:noFill/>
                    </a:lnT>
                    <a:lnB>
                      <a:noFill/>
                    </a:lnB>
                    <a:solidFill>
                      <a:srgbClr val="F5F5F5"/>
                    </a:solidFill>
                  </a:tcPr>
                </a:tc>
                <a:tc>
                  <a:txBody>
                    <a:bodyPr/>
                    <a:lstStyle/>
                    <a:p>
                      <a:pPr algn="r" fontAlgn="ctr"/>
                      <a:r>
                        <a:rPr lang="en-US" sz="1050">
                          <a:effectLst/>
                        </a:rPr>
                        <a:t>84.20</a:t>
                      </a:r>
                    </a:p>
                  </a:txBody>
                  <a:tcPr anchor="ctr">
                    <a:lnL>
                      <a:noFill/>
                    </a:lnL>
                    <a:lnR>
                      <a:noFill/>
                    </a:lnR>
                    <a:lnT>
                      <a:noFill/>
                    </a:lnT>
                    <a:lnB>
                      <a:noFill/>
                    </a:lnB>
                    <a:solidFill>
                      <a:srgbClr val="F5F5F5"/>
                    </a:solidFill>
                  </a:tcPr>
                </a:tc>
                <a:tc>
                  <a:txBody>
                    <a:bodyPr/>
                    <a:lstStyle/>
                    <a:p>
                      <a:pPr algn="r" fontAlgn="ctr"/>
                      <a:r>
                        <a:rPr lang="en-US" sz="1050" dirty="0">
                          <a:effectLst/>
                        </a:rPr>
                        <a:t>12727.38</a:t>
                      </a:r>
                    </a:p>
                  </a:txBody>
                  <a:tcPr anchor="ctr">
                    <a:lnL>
                      <a:noFill/>
                    </a:lnL>
                    <a:lnR>
                      <a:noFill/>
                    </a:lnR>
                    <a:lnT>
                      <a:noFill/>
                    </a:lnT>
                    <a:lnB>
                      <a:noFill/>
                    </a:lnB>
                    <a:solidFill>
                      <a:srgbClr val="F5F5F5"/>
                    </a:solidFill>
                  </a:tcPr>
                </a:tc>
                <a:tc>
                  <a:txBody>
                    <a:bodyPr/>
                    <a:lstStyle/>
                    <a:p>
                      <a:pPr algn="r" fontAlgn="ctr"/>
                      <a:r>
                        <a:rPr lang="en-US" sz="1050">
                          <a:effectLst/>
                        </a:rPr>
                        <a:t>2893.38</a:t>
                      </a:r>
                    </a:p>
                  </a:txBody>
                  <a:tcPr anchor="ctr">
                    <a:lnL>
                      <a:noFill/>
                    </a:lnL>
                    <a:lnR>
                      <a:noFill/>
                    </a:lnR>
                    <a:lnT>
                      <a:noFill/>
                    </a:lnT>
                    <a:lnB>
                      <a:noFill/>
                    </a:lnB>
                    <a:solidFill>
                      <a:srgbClr val="F5F5F5"/>
                    </a:solidFill>
                  </a:tcPr>
                </a:tc>
                <a:tc>
                  <a:txBody>
                    <a:bodyPr/>
                    <a:lstStyle/>
                    <a:p>
                      <a:pPr algn="r" fontAlgn="ctr"/>
                      <a:r>
                        <a:rPr lang="en-US" sz="1050">
                          <a:effectLst/>
                        </a:rPr>
                        <a:t>1219.27</a:t>
                      </a:r>
                    </a:p>
                  </a:txBody>
                  <a:tcPr anchor="ctr">
                    <a:lnL>
                      <a:noFill/>
                    </a:lnL>
                    <a:lnR>
                      <a:noFill/>
                    </a:lnR>
                    <a:lnT>
                      <a:noFill/>
                    </a:lnT>
                    <a:lnB>
                      <a:noFill/>
                    </a:lnB>
                    <a:solidFill>
                      <a:srgbClr val="F5F5F5"/>
                    </a:solidFill>
                  </a:tcPr>
                </a:tc>
                <a:tc>
                  <a:txBody>
                    <a:bodyPr/>
                    <a:lstStyle/>
                    <a:p>
                      <a:pPr algn="r" fontAlgn="ctr"/>
                      <a:r>
                        <a:rPr lang="en-US" sz="1050">
                          <a:effectLst/>
                        </a:rPr>
                        <a:t>51.54</a:t>
                      </a:r>
                    </a:p>
                  </a:txBody>
                  <a:tcPr anchor="ctr">
                    <a:lnL>
                      <a:noFill/>
                    </a:lnL>
                    <a:lnR>
                      <a:noFill/>
                    </a:lnR>
                    <a:lnT>
                      <a:noFill/>
                    </a:lnT>
                    <a:lnB>
                      <a:noFill/>
                    </a:lnB>
                    <a:solidFill>
                      <a:srgbClr val="F5F5F5"/>
                    </a:solidFill>
                  </a:tcPr>
                </a:tc>
                <a:tc>
                  <a:txBody>
                    <a:bodyPr/>
                    <a:lstStyle/>
                    <a:p>
                      <a:pPr algn="r" fontAlgn="ctr"/>
                      <a:r>
                        <a:rPr lang="en-US" sz="1050">
                          <a:effectLst/>
                        </a:rPr>
                        <a:t>366.72</a:t>
                      </a:r>
                    </a:p>
                  </a:txBody>
                  <a:tcPr anchor="ctr">
                    <a:lnL>
                      <a:noFill/>
                    </a:lnL>
                    <a:lnR>
                      <a:noFill/>
                    </a:lnR>
                    <a:lnT>
                      <a:noFill/>
                    </a:lnT>
                    <a:lnB>
                      <a:noFill/>
                    </a:lnB>
                    <a:solidFill>
                      <a:srgbClr val="F5F5F5"/>
                    </a:solidFill>
                  </a:tcPr>
                </a:tc>
                <a:tc>
                  <a:txBody>
                    <a:bodyPr/>
                    <a:lstStyle/>
                    <a:p>
                      <a:pPr algn="r" fontAlgn="ctr"/>
                      <a:r>
                        <a:rPr lang="en-US" sz="1050">
                          <a:effectLst/>
                        </a:rPr>
                        <a:t>2735.81</a:t>
                      </a:r>
                    </a:p>
                  </a:txBody>
                  <a:tcPr anchor="ctr">
                    <a:lnL>
                      <a:noFill/>
                    </a:lnL>
                    <a:lnR>
                      <a:noFill/>
                    </a:lnR>
                    <a:lnT>
                      <a:noFill/>
                    </a:lnT>
                    <a:lnB>
                      <a:noFill/>
                    </a:lnB>
                    <a:solidFill>
                      <a:srgbClr val="F5F5F5"/>
                    </a:solidFill>
                  </a:tcPr>
                </a:tc>
                <a:extLst>
                  <a:ext uri="{0D108BD9-81ED-4DB2-BD59-A6C34878D82A}">
                    <a16:rowId xmlns:a16="http://schemas.microsoft.com/office/drawing/2014/main" val="10004"/>
                  </a:ext>
                </a:extLst>
              </a:tr>
              <a:tr h="287830">
                <a:tc>
                  <a:txBody>
                    <a:bodyPr/>
                    <a:lstStyle/>
                    <a:p>
                      <a:pPr algn="r" fontAlgn="ctr"/>
                      <a:r>
                        <a:rPr lang="en-US" sz="1050" b="1">
                          <a:effectLst/>
                        </a:rPr>
                        <a:t>50%</a:t>
                      </a:r>
                    </a:p>
                  </a:txBody>
                  <a:tcPr anchor="ctr">
                    <a:lnL>
                      <a:noFill/>
                    </a:lnL>
                    <a:lnR>
                      <a:noFill/>
                    </a:lnR>
                    <a:lnT>
                      <a:noFill/>
                    </a:lnT>
                    <a:lnB>
                      <a:noFill/>
                    </a:lnB>
                  </a:tcPr>
                </a:tc>
                <a:tc>
                  <a:txBody>
                    <a:bodyPr/>
                    <a:lstStyle/>
                    <a:p>
                      <a:pPr algn="r" fontAlgn="ctr"/>
                      <a:r>
                        <a:rPr lang="en-US" sz="1050" dirty="0">
                          <a:effectLst/>
                        </a:rPr>
                        <a:t>9539.30</a:t>
                      </a:r>
                    </a:p>
                  </a:txBody>
                  <a:tcPr anchor="ctr">
                    <a:lnL>
                      <a:noFill/>
                    </a:lnL>
                    <a:lnR>
                      <a:noFill/>
                    </a:lnR>
                    <a:lnT>
                      <a:noFill/>
                    </a:lnT>
                    <a:lnB>
                      <a:noFill/>
                    </a:lnB>
                  </a:tcPr>
                </a:tc>
                <a:tc>
                  <a:txBody>
                    <a:bodyPr/>
                    <a:lstStyle/>
                    <a:p>
                      <a:pPr algn="r" fontAlgn="ctr"/>
                      <a:r>
                        <a:rPr lang="en-US" sz="1050" dirty="0">
                          <a:effectLst/>
                        </a:rPr>
                        <a:t>146.98</a:t>
                      </a:r>
                    </a:p>
                  </a:txBody>
                  <a:tcPr anchor="ctr">
                    <a:lnL>
                      <a:noFill/>
                    </a:lnL>
                    <a:lnR>
                      <a:noFill/>
                    </a:lnR>
                    <a:lnT>
                      <a:noFill/>
                    </a:lnT>
                    <a:lnB>
                      <a:noFill/>
                    </a:lnB>
                  </a:tcPr>
                </a:tc>
                <a:tc>
                  <a:txBody>
                    <a:bodyPr/>
                    <a:lstStyle/>
                    <a:p>
                      <a:pPr algn="r" fontAlgn="ctr"/>
                      <a:r>
                        <a:rPr lang="en-US" sz="1050">
                          <a:effectLst/>
                        </a:rPr>
                        <a:t>0.65</a:t>
                      </a:r>
                    </a:p>
                  </a:txBody>
                  <a:tcPr anchor="ctr">
                    <a:lnL>
                      <a:noFill/>
                    </a:lnL>
                    <a:lnR>
                      <a:noFill/>
                    </a:lnR>
                    <a:lnT>
                      <a:noFill/>
                    </a:lnT>
                    <a:lnB>
                      <a:noFill/>
                    </a:lnB>
                  </a:tcPr>
                </a:tc>
                <a:tc>
                  <a:txBody>
                    <a:bodyPr/>
                    <a:lstStyle/>
                    <a:p>
                      <a:pPr algn="r" fontAlgn="ctr"/>
                      <a:r>
                        <a:rPr lang="en-US" sz="1050">
                          <a:effectLst/>
                        </a:rPr>
                        <a:t>102.36</a:t>
                      </a:r>
                    </a:p>
                  </a:txBody>
                  <a:tcPr anchor="ctr">
                    <a:lnL>
                      <a:noFill/>
                    </a:lnL>
                    <a:lnR>
                      <a:noFill/>
                    </a:lnR>
                    <a:lnT>
                      <a:noFill/>
                    </a:lnT>
                    <a:lnB>
                      <a:noFill/>
                    </a:lnB>
                  </a:tcPr>
                </a:tc>
                <a:tc>
                  <a:txBody>
                    <a:bodyPr/>
                    <a:lstStyle/>
                    <a:p>
                      <a:pPr algn="r" fontAlgn="ctr"/>
                      <a:r>
                        <a:rPr lang="en-US" sz="1050">
                          <a:effectLst/>
                        </a:rPr>
                        <a:t>16458.11</a:t>
                      </a:r>
                    </a:p>
                  </a:txBody>
                  <a:tcPr anchor="ctr">
                    <a:lnL>
                      <a:noFill/>
                    </a:lnL>
                    <a:lnR>
                      <a:noFill/>
                    </a:lnR>
                    <a:lnT>
                      <a:noFill/>
                    </a:lnT>
                    <a:lnB>
                      <a:noFill/>
                    </a:lnB>
                  </a:tcPr>
                </a:tc>
                <a:tc>
                  <a:txBody>
                    <a:bodyPr/>
                    <a:lstStyle/>
                    <a:p>
                      <a:pPr algn="r" fontAlgn="ctr"/>
                      <a:r>
                        <a:rPr lang="en-US" sz="1050">
                          <a:effectLst/>
                        </a:rPr>
                        <a:t>4351.16</a:t>
                      </a:r>
                    </a:p>
                  </a:txBody>
                  <a:tcPr anchor="ctr">
                    <a:lnL>
                      <a:noFill/>
                    </a:lnL>
                    <a:lnR>
                      <a:noFill/>
                    </a:lnR>
                    <a:lnT>
                      <a:noFill/>
                    </a:lnT>
                    <a:lnB>
                      <a:noFill/>
                    </a:lnB>
                  </a:tcPr>
                </a:tc>
                <a:tc>
                  <a:txBody>
                    <a:bodyPr/>
                    <a:lstStyle/>
                    <a:p>
                      <a:pPr algn="r" fontAlgn="ctr"/>
                      <a:r>
                        <a:rPr lang="en-US" sz="1050" dirty="0">
                          <a:effectLst/>
                        </a:rPr>
                        <a:t>1286.74</a:t>
                      </a:r>
                    </a:p>
                  </a:txBody>
                  <a:tcPr anchor="ctr">
                    <a:lnL>
                      <a:noFill/>
                    </a:lnL>
                    <a:lnR>
                      <a:noFill/>
                    </a:lnR>
                    <a:lnT>
                      <a:noFill/>
                    </a:lnT>
                    <a:lnB>
                      <a:noFill/>
                    </a:lnB>
                  </a:tcPr>
                </a:tc>
                <a:tc>
                  <a:txBody>
                    <a:bodyPr/>
                    <a:lstStyle/>
                    <a:p>
                      <a:pPr algn="r" fontAlgn="ctr"/>
                      <a:r>
                        <a:rPr lang="en-US" sz="1050">
                          <a:effectLst/>
                        </a:rPr>
                        <a:t>77.18</a:t>
                      </a:r>
                    </a:p>
                  </a:txBody>
                  <a:tcPr anchor="ctr">
                    <a:lnL>
                      <a:noFill/>
                    </a:lnL>
                    <a:lnR>
                      <a:noFill/>
                    </a:lnR>
                    <a:lnT>
                      <a:noFill/>
                    </a:lnT>
                    <a:lnB>
                      <a:noFill/>
                    </a:lnB>
                  </a:tcPr>
                </a:tc>
                <a:tc>
                  <a:txBody>
                    <a:bodyPr/>
                    <a:lstStyle/>
                    <a:p>
                      <a:pPr algn="r" fontAlgn="ctr"/>
                      <a:r>
                        <a:rPr lang="en-US" sz="1050">
                          <a:effectLst/>
                        </a:rPr>
                        <a:t>426.34</a:t>
                      </a:r>
                    </a:p>
                  </a:txBody>
                  <a:tcPr anchor="ctr">
                    <a:lnL>
                      <a:noFill/>
                    </a:lnL>
                    <a:lnR>
                      <a:noFill/>
                    </a:lnR>
                    <a:lnT>
                      <a:noFill/>
                    </a:lnT>
                    <a:lnB>
                      <a:noFill/>
                    </a:lnB>
                  </a:tcPr>
                </a:tc>
                <a:tc>
                  <a:txBody>
                    <a:bodyPr/>
                    <a:lstStyle/>
                    <a:p>
                      <a:pPr algn="r" fontAlgn="ctr"/>
                      <a:r>
                        <a:rPr lang="en-US" sz="1050">
                          <a:effectLst/>
                        </a:rPr>
                        <a:t>2950.59</a:t>
                      </a:r>
                    </a:p>
                  </a:txBody>
                  <a:tcPr anchor="ctr">
                    <a:lnL>
                      <a:noFill/>
                    </a:lnL>
                    <a:lnR>
                      <a:noFill/>
                    </a:lnR>
                    <a:lnT>
                      <a:noFill/>
                    </a:lnT>
                    <a:lnB>
                      <a:noFill/>
                    </a:lnB>
                  </a:tcPr>
                </a:tc>
                <a:extLst>
                  <a:ext uri="{0D108BD9-81ED-4DB2-BD59-A6C34878D82A}">
                    <a16:rowId xmlns:a16="http://schemas.microsoft.com/office/drawing/2014/main" val="10005"/>
                  </a:ext>
                </a:extLst>
              </a:tr>
              <a:tr h="287830">
                <a:tc>
                  <a:txBody>
                    <a:bodyPr/>
                    <a:lstStyle/>
                    <a:p>
                      <a:pPr algn="r" fontAlgn="ctr"/>
                      <a:r>
                        <a:rPr lang="en-US" sz="1050" b="1">
                          <a:effectLst/>
                        </a:rPr>
                        <a:t>75%</a:t>
                      </a:r>
                    </a:p>
                  </a:txBody>
                  <a:tcPr anchor="ctr">
                    <a:lnL>
                      <a:noFill/>
                    </a:lnL>
                    <a:lnR>
                      <a:noFill/>
                    </a:lnR>
                    <a:lnT>
                      <a:noFill/>
                    </a:lnT>
                    <a:lnB>
                      <a:noFill/>
                    </a:lnB>
                    <a:solidFill>
                      <a:srgbClr val="F5F5F5"/>
                    </a:solidFill>
                  </a:tcPr>
                </a:tc>
                <a:tc>
                  <a:txBody>
                    <a:bodyPr/>
                    <a:lstStyle/>
                    <a:p>
                      <a:pPr algn="r" fontAlgn="ctr"/>
                      <a:r>
                        <a:rPr lang="en-US" sz="1050" dirty="0">
                          <a:effectLst/>
                        </a:rPr>
                        <a:t>10153.27</a:t>
                      </a:r>
                    </a:p>
                  </a:txBody>
                  <a:tcPr anchor="ctr">
                    <a:lnL>
                      <a:noFill/>
                    </a:lnL>
                    <a:lnR>
                      <a:noFill/>
                    </a:lnR>
                    <a:lnT>
                      <a:noFill/>
                    </a:lnT>
                    <a:lnB>
                      <a:noFill/>
                    </a:lnB>
                    <a:solidFill>
                      <a:srgbClr val="F5F5F5"/>
                    </a:solidFill>
                  </a:tcPr>
                </a:tc>
                <a:tc>
                  <a:txBody>
                    <a:bodyPr/>
                    <a:lstStyle/>
                    <a:p>
                      <a:pPr algn="r" fontAlgn="ctr"/>
                      <a:r>
                        <a:rPr lang="en-US" sz="1050">
                          <a:effectLst/>
                        </a:rPr>
                        <a:t>165.43</a:t>
                      </a:r>
                    </a:p>
                  </a:txBody>
                  <a:tcPr anchor="ctr">
                    <a:lnL>
                      <a:noFill/>
                    </a:lnL>
                    <a:lnR>
                      <a:noFill/>
                    </a:lnR>
                    <a:lnT>
                      <a:noFill/>
                    </a:lnT>
                    <a:lnB>
                      <a:noFill/>
                    </a:lnB>
                    <a:solidFill>
                      <a:srgbClr val="F5F5F5"/>
                    </a:solidFill>
                  </a:tcPr>
                </a:tc>
                <a:tc>
                  <a:txBody>
                    <a:bodyPr/>
                    <a:lstStyle/>
                    <a:p>
                      <a:pPr algn="r" fontAlgn="ctr"/>
                      <a:r>
                        <a:rPr lang="en-US" sz="1050">
                          <a:effectLst/>
                        </a:rPr>
                        <a:t>0.72</a:t>
                      </a:r>
                    </a:p>
                  </a:txBody>
                  <a:tcPr anchor="ctr">
                    <a:lnL>
                      <a:noFill/>
                    </a:lnL>
                    <a:lnR>
                      <a:noFill/>
                    </a:lnR>
                    <a:lnT>
                      <a:noFill/>
                    </a:lnT>
                    <a:lnB>
                      <a:noFill/>
                    </a:lnB>
                    <a:solidFill>
                      <a:srgbClr val="F5F5F5"/>
                    </a:solidFill>
                  </a:tcPr>
                </a:tc>
                <a:tc>
                  <a:txBody>
                    <a:bodyPr/>
                    <a:lstStyle/>
                    <a:p>
                      <a:pPr algn="r" fontAlgn="ctr"/>
                      <a:r>
                        <a:rPr lang="en-US" sz="1050" dirty="0">
                          <a:effectLst/>
                        </a:rPr>
                        <a:t>112.18</a:t>
                      </a:r>
                    </a:p>
                  </a:txBody>
                  <a:tcPr anchor="ctr">
                    <a:lnL>
                      <a:noFill/>
                    </a:lnL>
                    <a:lnR>
                      <a:noFill/>
                    </a:lnR>
                    <a:lnT>
                      <a:noFill/>
                    </a:lnT>
                    <a:lnB>
                      <a:noFill/>
                    </a:lnB>
                    <a:solidFill>
                      <a:srgbClr val="F5F5F5"/>
                    </a:solidFill>
                  </a:tcPr>
                </a:tc>
                <a:tc>
                  <a:txBody>
                    <a:bodyPr/>
                    <a:lstStyle/>
                    <a:p>
                      <a:pPr algn="r" fontAlgn="ctr"/>
                      <a:r>
                        <a:rPr lang="en-US" sz="1050" dirty="0">
                          <a:effectLst/>
                        </a:rPr>
                        <a:t>18403.60</a:t>
                      </a:r>
                    </a:p>
                  </a:txBody>
                  <a:tcPr anchor="ctr">
                    <a:lnL>
                      <a:noFill/>
                    </a:lnL>
                    <a:lnR>
                      <a:noFill/>
                    </a:lnR>
                    <a:lnT>
                      <a:noFill/>
                    </a:lnT>
                    <a:lnB>
                      <a:noFill/>
                    </a:lnB>
                    <a:solidFill>
                      <a:srgbClr val="F5F5F5"/>
                    </a:solidFill>
                  </a:tcPr>
                </a:tc>
                <a:tc>
                  <a:txBody>
                    <a:bodyPr/>
                    <a:lstStyle/>
                    <a:p>
                      <a:pPr algn="r" fontAlgn="ctr"/>
                      <a:r>
                        <a:rPr lang="en-US" sz="1050">
                          <a:effectLst/>
                        </a:rPr>
                        <a:t>5218.22</a:t>
                      </a:r>
                    </a:p>
                  </a:txBody>
                  <a:tcPr anchor="ctr">
                    <a:lnL>
                      <a:noFill/>
                    </a:lnL>
                    <a:lnR>
                      <a:noFill/>
                    </a:lnR>
                    <a:lnT>
                      <a:noFill/>
                    </a:lnT>
                    <a:lnB>
                      <a:noFill/>
                    </a:lnB>
                    <a:solidFill>
                      <a:srgbClr val="F5F5F5"/>
                    </a:solidFill>
                  </a:tcPr>
                </a:tc>
                <a:tc>
                  <a:txBody>
                    <a:bodyPr/>
                    <a:lstStyle/>
                    <a:p>
                      <a:pPr algn="r" fontAlgn="ctr"/>
                      <a:r>
                        <a:rPr lang="en-US" sz="1050" dirty="0">
                          <a:effectLst/>
                        </a:rPr>
                        <a:t>1407.00</a:t>
                      </a:r>
                    </a:p>
                  </a:txBody>
                  <a:tcPr anchor="ctr">
                    <a:lnL>
                      <a:noFill/>
                    </a:lnL>
                    <a:lnR>
                      <a:noFill/>
                    </a:lnR>
                    <a:lnT>
                      <a:noFill/>
                    </a:lnT>
                    <a:lnB>
                      <a:noFill/>
                    </a:lnB>
                    <a:solidFill>
                      <a:srgbClr val="F5F5F5"/>
                    </a:solidFill>
                  </a:tcPr>
                </a:tc>
                <a:tc>
                  <a:txBody>
                    <a:bodyPr/>
                    <a:lstStyle/>
                    <a:p>
                      <a:pPr algn="r" fontAlgn="ctr"/>
                      <a:r>
                        <a:rPr lang="en-US" sz="1050" dirty="0">
                          <a:effectLst/>
                        </a:rPr>
                        <a:t>94.89</a:t>
                      </a:r>
                    </a:p>
                  </a:txBody>
                  <a:tcPr anchor="ctr">
                    <a:lnL>
                      <a:noFill/>
                    </a:lnL>
                    <a:lnR>
                      <a:noFill/>
                    </a:lnR>
                    <a:lnT>
                      <a:noFill/>
                    </a:lnT>
                    <a:lnB>
                      <a:noFill/>
                    </a:lnB>
                    <a:solidFill>
                      <a:srgbClr val="F5F5F5"/>
                    </a:solidFill>
                  </a:tcPr>
                </a:tc>
                <a:tc>
                  <a:txBody>
                    <a:bodyPr/>
                    <a:lstStyle/>
                    <a:p>
                      <a:pPr algn="r" fontAlgn="ctr"/>
                      <a:r>
                        <a:rPr lang="en-US" sz="1050">
                          <a:effectLst/>
                        </a:rPr>
                        <a:t>471.24</a:t>
                      </a:r>
                    </a:p>
                  </a:txBody>
                  <a:tcPr anchor="ctr">
                    <a:lnL>
                      <a:noFill/>
                    </a:lnL>
                    <a:lnR>
                      <a:noFill/>
                    </a:lnR>
                    <a:lnT>
                      <a:noFill/>
                    </a:lnT>
                    <a:lnB>
                      <a:noFill/>
                    </a:lnB>
                    <a:solidFill>
                      <a:srgbClr val="F5F5F5"/>
                    </a:solidFill>
                  </a:tcPr>
                </a:tc>
                <a:tc>
                  <a:txBody>
                    <a:bodyPr/>
                    <a:lstStyle/>
                    <a:p>
                      <a:pPr algn="r" fontAlgn="ctr"/>
                      <a:r>
                        <a:rPr lang="en-US" sz="1050">
                          <a:effectLst/>
                        </a:rPr>
                        <a:t>3157.98</a:t>
                      </a:r>
                    </a:p>
                  </a:txBody>
                  <a:tcPr anchor="ctr">
                    <a:lnL>
                      <a:noFill/>
                    </a:lnL>
                    <a:lnR>
                      <a:noFill/>
                    </a:lnR>
                    <a:lnT>
                      <a:noFill/>
                    </a:lnT>
                    <a:lnB>
                      <a:noFill/>
                    </a:lnB>
                    <a:solidFill>
                      <a:srgbClr val="F5F5F5"/>
                    </a:solidFill>
                  </a:tcPr>
                </a:tc>
                <a:extLst>
                  <a:ext uri="{0D108BD9-81ED-4DB2-BD59-A6C34878D82A}">
                    <a16:rowId xmlns:a16="http://schemas.microsoft.com/office/drawing/2014/main" val="10006"/>
                  </a:ext>
                </a:extLst>
              </a:tr>
              <a:tr h="287830">
                <a:tc>
                  <a:txBody>
                    <a:bodyPr/>
                    <a:lstStyle/>
                    <a:p>
                      <a:pPr algn="r" fontAlgn="ctr"/>
                      <a:r>
                        <a:rPr lang="en-US" sz="1050" b="1">
                          <a:effectLst/>
                        </a:rPr>
                        <a:t>max</a:t>
                      </a:r>
                    </a:p>
                  </a:txBody>
                  <a:tcPr anchor="ctr">
                    <a:lnL>
                      <a:noFill/>
                    </a:lnL>
                    <a:lnR>
                      <a:noFill/>
                    </a:lnR>
                    <a:lnT>
                      <a:noFill/>
                    </a:lnT>
                    <a:lnB>
                      <a:noFill/>
                    </a:lnB>
                  </a:tcPr>
                </a:tc>
                <a:tc>
                  <a:txBody>
                    <a:bodyPr/>
                    <a:lstStyle/>
                    <a:p>
                      <a:pPr algn="r" fontAlgn="ctr"/>
                      <a:r>
                        <a:rPr lang="en-US" sz="1050" dirty="0">
                          <a:effectLst/>
                        </a:rPr>
                        <a:t>11772.46</a:t>
                      </a:r>
                    </a:p>
                  </a:txBody>
                  <a:tcPr anchor="ctr">
                    <a:lnL>
                      <a:noFill/>
                    </a:lnL>
                    <a:lnR>
                      <a:noFill/>
                    </a:lnR>
                    <a:lnT>
                      <a:noFill/>
                    </a:lnT>
                    <a:lnB>
                      <a:noFill/>
                    </a:lnB>
                  </a:tcPr>
                </a:tc>
                <a:tc>
                  <a:txBody>
                    <a:bodyPr/>
                    <a:lstStyle/>
                    <a:p>
                      <a:pPr algn="r" fontAlgn="ctr"/>
                      <a:r>
                        <a:rPr lang="en-US" sz="1050">
                          <a:effectLst/>
                        </a:rPr>
                        <a:t>219.22</a:t>
                      </a:r>
                    </a:p>
                  </a:txBody>
                  <a:tcPr anchor="ctr">
                    <a:lnL>
                      <a:noFill/>
                    </a:lnL>
                    <a:lnR>
                      <a:noFill/>
                    </a:lnR>
                    <a:lnT>
                      <a:noFill/>
                    </a:lnT>
                    <a:lnB>
                      <a:noFill/>
                    </a:lnB>
                  </a:tcPr>
                </a:tc>
                <a:tc>
                  <a:txBody>
                    <a:bodyPr/>
                    <a:lstStyle/>
                    <a:p>
                      <a:pPr algn="r" fontAlgn="ctr"/>
                      <a:r>
                        <a:rPr lang="en-US" sz="1050">
                          <a:effectLst/>
                        </a:rPr>
                        <a:t>0.82</a:t>
                      </a:r>
                    </a:p>
                  </a:txBody>
                  <a:tcPr anchor="ctr">
                    <a:lnL>
                      <a:noFill/>
                    </a:lnL>
                    <a:lnR>
                      <a:noFill/>
                    </a:lnR>
                    <a:lnT>
                      <a:noFill/>
                    </a:lnT>
                    <a:lnB>
                      <a:noFill/>
                    </a:lnB>
                  </a:tcPr>
                </a:tc>
                <a:tc>
                  <a:txBody>
                    <a:bodyPr/>
                    <a:lstStyle/>
                    <a:p>
                      <a:pPr algn="r" fontAlgn="ctr"/>
                      <a:r>
                        <a:rPr lang="en-US" sz="1050">
                          <a:effectLst/>
                        </a:rPr>
                        <a:t>125.63</a:t>
                      </a:r>
                    </a:p>
                  </a:txBody>
                  <a:tcPr anchor="ctr">
                    <a:lnL>
                      <a:noFill/>
                    </a:lnL>
                    <a:lnR>
                      <a:noFill/>
                    </a:lnR>
                    <a:lnT>
                      <a:noFill/>
                    </a:lnT>
                    <a:lnB>
                      <a:noFill/>
                    </a:lnB>
                  </a:tcPr>
                </a:tc>
                <a:tc>
                  <a:txBody>
                    <a:bodyPr/>
                    <a:lstStyle/>
                    <a:p>
                      <a:pPr algn="r" fontAlgn="ctr"/>
                      <a:r>
                        <a:rPr lang="en-US" sz="1050" dirty="0">
                          <a:effectLst/>
                        </a:rPr>
                        <a:t>26743.50</a:t>
                      </a:r>
                    </a:p>
                  </a:txBody>
                  <a:tcPr anchor="ctr">
                    <a:lnL>
                      <a:noFill/>
                    </a:lnL>
                    <a:lnR>
                      <a:noFill/>
                    </a:lnR>
                    <a:lnT>
                      <a:noFill/>
                    </a:lnT>
                    <a:lnB>
                      <a:noFill/>
                    </a:lnB>
                  </a:tcPr>
                </a:tc>
                <a:tc>
                  <a:txBody>
                    <a:bodyPr/>
                    <a:lstStyle/>
                    <a:p>
                      <a:pPr algn="r" fontAlgn="ctr"/>
                      <a:r>
                        <a:rPr lang="en-US" sz="1050" dirty="0">
                          <a:effectLst/>
                        </a:rPr>
                        <a:t>8109.69</a:t>
                      </a:r>
                    </a:p>
                  </a:txBody>
                  <a:tcPr anchor="ctr">
                    <a:lnL>
                      <a:noFill/>
                    </a:lnL>
                    <a:lnR>
                      <a:noFill/>
                    </a:lnR>
                    <a:lnT>
                      <a:noFill/>
                    </a:lnT>
                    <a:lnB>
                      <a:noFill/>
                    </a:lnB>
                  </a:tcPr>
                </a:tc>
                <a:tc>
                  <a:txBody>
                    <a:bodyPr/>
                    <a:lstStyle/>
                    <a:p>
                      <a:pPr algn="r" fontAlgn="ctr"/>
                      <a:r>
                        <a:rPr lang="en-US" sz="1050" dirty="0">
                          <a:effectLst/>
                        </a:rPr>
                        <a:t>1897.46</a:t>
                      </a:r>
                    </a:p>
                  </a:txBody>
                  <a:tcPr anchor="ctr">
                    <a:lnL>
                      <a:noFill/>
                    </a:lnL>
                    <a:lnR>
                      <a:noFill/>
                    </a:lnR>
                    <a:lnT>
                      <a:noFill/>
                    </a:lnT>
                    <a:lnB>
                      <a:noFill/>
                    </a:lnB>
                  </a:tcPr>
                </a:tc>
                <a:tc>
                  <a:txBody>
                    <a:bodyPr/>
                    <a:lstStyle/>
                    <a:p>
                      <a:pPr algn="r" fontAlgn="ctr"/>
                      <a:r>
                        <a:rPr lang="en-US" sz="1050" dirty="0">
                          <a:effectLst/>
                        </a:rPr>
                        <a:t>112.86</a:t>
                      </a:r>
                    </a:p>
                  </a:txBody>
                  <a:tcPr anchor="ctr">
                    <a:lnL>
                      <a:noFill/>
                    </a:lnL>
                    <a:lnR>
                      <a:noFill/>
                    </a:lnR>
                    <a:lnT>
                      <a:noFill/>
                    </a:lnT>
                    <a:lnB>
                      <a:noFill/>
                    </a:lnB>
                  </a:tcPr>
                </a:tc>
                <a:tc>
                  <a:txBody>
                    <a:bodyPr/>
                    <a:lstStyle/>
                    <a:p>
                      <a:pPr algn="r" fontAlgn="ctr"/>
                      <a:r>
                        <a:rPr lang="en-US" sz="1050" dirty="0">
                          <a:effectLst/>
                        </a:rPr>
                        <a:t>832.07</a:t>
                      </a:r>
                    </a:p>
                  </a:txBody>
                  <a:tcPr anchor="ctr">
                    <a:lnL>
                      <a:noFill/>
                    </a:lnL>
                    <a:lnR>
                      <a:noFill/>
                    </a:lnR>
                    <a:lnT>
                      <a:noFill/>
                    </a:lnT>
                    <a:lnB>
                      <a:noFill/>
                    </a:lnB>
                  </a:tcPr>
                </a:tc>
                <a:tc>
                  <a:txBody>
                    <a:bodyPr/>
                    <a:lstStyle/>
                    <a:p>
                      <a:pPr algn="r" fontAlgn="ctr"/>
                      <a:r>
                        <a:rPr lang="en-US" sz="1050" dirty="0">
                          <a:effectLst/>
                        </a:rPr>
                        <a:t>4241.01</a:t>
                      </a:r>
                    </a:p>
                  </a:txBody>
                  <a:tcPr anchor="ctr">
                    <a:lnL>
                      <a:noFill/>
                    </a:lnL>
                    <a:lnR>
                      <a:noFill/>
                    </a:lnR>
                    <a:lnT>
                      <a:noFill/>
                    </a:lnT>
                    <a:lnB>
                      <a:noFill/>
                    </a:lnB>
                  </a:tcPr>
                </a:tc>
                <a:extLst>
                  <a:ext uri="{0D108BD9-81ED-4DB2-BD59-A6C34878D82A}">
                    <a16:rowId xmlns:a16="http://schemas.microsoft.com/office/drawing/2014/main" val="10007"/>
                  </a:ext>
                </a:extLst>
              </a:tr>
            </a:tbl>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BingLLB#"/>
  <p:tag name="MH_LAYOUT" val="SubTitleText"/>
  <p:tag name="MH" val="20151201092935"/>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Other"/>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Other"/>
  <p:tag name="MH_ORDER" val="6"/>
</p:tagLst>
</file>

<file path=ppt/tags/tag13.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Other"/>
  <p:tag name="MH_ORDER" val="7"/>
</p:tagLst>
</file>

<file path=ppt/tags/tag14.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Title"/>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Other"/>
  <p:tag name="MH_ORDER" val="8"/>
</p:tagLst>
</file>

<file path=ppt/tags/tag16.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Other"/>
  <p:tag name="MH_ORDER" val="9"/>
</p:tagLst>
</file>

<file path=ppt/tags/tag17.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Other"/>
  <p:tag name="MH_ORDER" val="10"/>
</p:tagLst>
</file>

<file path=ppt/tags/tag18.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Other"/>
  <p:tag name="MH_ORDER" val="11"/>
</p:tagLst>
</file>

<file path=ppt/tags/tag19.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51201092935"/>
  <p:tag name="MH_LIBRARY" val="GRAPHIC"/>
  <p:tag name="MH_TYPE" val="Other"/>
  <p:tag name="MH_ORDER" val="5"/>
</p:tagLst>
</file>

<file path=ppt/tags/tag20.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51107164754"/>
  <p:tag name="MH_LIBRARY" val="GRAPHIC"/>
  <p:tag name="MH_TYPE" val="Text"/>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Other"/>
  <p:tag name="MH_ORDER" val="3"/>
</p:tagLst>
</file>

<file path=ppt/tags/tag23.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SubTitle"/>
  <p:tag name="MH_ORDER" val="3"/>
</p:tagLst>
</file>

<file path=ppt/tags/tag24.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Other"/>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SubTitle"/>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SubTitle"/>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51201121331"/>
  <p:tag name="MH_LIBRARY" val="GRAPHIC"/>
  <p:tag name="MH_TYPE" val="Other"/>
  <p:tag name="MH_ORDER" val="9"/>
</p:tagLst>
</file>

<file path=ppt/tags/tag29.xml><?xml version="1.0" encoding="utf-8"?>
<p:tagLst xmlns:a="http://schemas.openxmlformats.org/drawingml/2006/main" xmlns:r="http://schemas.openxmlformats.org/officeDocument/2006/relationships" xmlns:p="http://schemas.openxmlformats.org/presentationml/2006/main">
  <p:tag name="MH" val="20151201092935"/>
  <p:tag name="MH_LIBRARY" val="GRAPHIC"/>
  <p:tag name="MH_TYPE" val="Text"/>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51201092935"/>
  <p:tag name="MH_LIBRARY" val="GRAPHIC"/>
  <p:tag name="MH_TYPE" val="Text"/>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151201092935"/>
  <p:tag name="MH_LIBRARY" val="GRAPHIC"/>
  <p:tag name="MH_TYPE" val="SubTitle"/>
  <p:tag name="MH_ORDER" val="2"/>
</p:tagLst>
</file>

<file path=ppt/tags/tag31.xml><?xml version="1.0" encoding="utf-8"?>
<p:tagLst xmlns:a="http://schemas.openxmlformats.org/drawingml/2006/main" xmlns:r="http://schemas.openxmlformats.org/officeDocument/2006/relationships" xmlns:p="http://schemas.openxmlformats.org/presentationml/2006/main">
  <p:tag name="MH" val="20151201092935"/>
  <p:tag name="MH_LIBRARY" val="GRAPHIC"/>
  <p:tag name="MH_TYPE" val="Text"/>
  <p:tag name="MH_ORDER" val="2"/>
</p:tagLst>
</file>

<file path=ppt/tags/tag3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51111203642"/>
  <p:tag name="MH_LIBRARY" val="GRAPHIC"/>
</p:tagLst>
</file>

<file path=ppt/tags/tag33.xml><?xml version="1.0" encoding="utf-8"?>
<p:tagLst xmlns:a="http://schemas.openxmlformats.org/drawingml/2006/main" xmlns:r="http://schemas.openxmlformats.org/officeDocument/2006/relationships" xmlns:p="http://schemas.openxmlformats.org/presentationml/2006/main">
  <p:tag name="MH" val="20151111203642"/>
  <p:tag name="MH_LIBRARY" val="GRAPHIC"/>
  <p:tag name="MH_TYPE" val="PageTitle"/>
  <p:tag name="MH_ORDER" val="PageTitle"/>
</p:tagLst>
</file>

<file path=ppt/tags/tag34.xml><?xml version="1.0" encoding="utf-8"?>
<p:tagLst xmlns:a="http://schemas.openxmlformats.org/drawingml/2006/main" xmlns:r="http://schemas.openxmlformats.org/officeDocument/2006/relationships" xmlns:p="http://schemas.openxmlformats.org/presentationml/2006/main">
  <p:tag name="MH" val="20151111203642"/>
  <p:tag name="MH_LIBRARY" val="GRAPHIC"/>
  <p:tag name="MH_TYPE" val="SubTitle"/>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51111203642"/>
  <p:tag name="MH_LIBRARY" val="GRAPHIC"/>
  <p:tag name="MH_TYPE" val="SubTitle"/>
  <p:tag name="MH_ORDER" val="2"/>
</p:tagLst>
</file>

<file path=ppt/tags/tag36.xml><?xml version="1.0" encoding="utf-8"?>
<p:tagLst xmlns:a="http://schemas.openxmlformats.org/drawingml/2006/main" xmlns:r="http://schemas.openxmlformats.org/officeDocument/2006/relationships" xmlns:p="http://schemas.openxmlformats.org/presentationml/2006/main">
  <p:tag name="MH" val="20151111203642"/>
  <p:tag name="MH_LIBRARY" val="GRAPHIC"/>
  <p:tag name="MH_TYPE" val="SubTitle"/>
  <p:tag name="MH_ORDER" val="3"/>
</p:tagLst>
</file>

<file path=ppt/tags/tag37.xml><?xml version="1.0" encoding="utf-8"?>
<p:tagLst xmlns:a="http://schemas.openxmlformats.org/drawingml/2006/main" xmlns:r="http://schemas.openxmlformats.org/officeDocument/2006/relationships" xmlns:p="http://schemas.openxmlformats.org/presentationml/2006/main">
  <p:tag name="MH" val="20151111203642"/>
  <p:tag name="MH_LIBRARY" val="GRAPHIC"/>
  <p:tag name="MH_TYPE" val="SubTitle"/>
  <p:tag name="MH_ORDER" val="4"/>
</p:tagLst>
</file>

<file path=ppt/tags/tag38.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51201092935"/>
  <p:tag name="MH_LIBRARY" val="GRAPHIC"/>
  <p:tag name="MH_TYPE" val="SubTitle"/>
  <p:tag name="MH_ORDER" val="2"/>
</p:tagLst>
</file>

<file path=ppt/tags/tag40.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51111200754"/>
  <p:tag name="MH_LIBRARY" val="GRAPHIC"/>
</p:tagLst>
</file>

<file path=ppt/tags/tag47.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51111200754"/>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51201092935"/>
  <p:tag name="MH_LIBRARY" val="GRAPHIC"/>
  <p:tag name="MH_TYPE" val="PageTitle"/>
  <p:tag name="MH_ORDER" val="PageTitle"/>
</p:tagLst>
</file>

<file path=ppt/tags/tag50.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51111200754"/>
  <p:tag name="MH_LIBRARY" val="GRAPHIC"/>
</p:tagLst>
</file>

<file path=ppt/tags/tag53.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54.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55.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51111200754"/>
  <p:tag name="MH_LIBRARY" val="GRAPHIC"/>
</p:tagLst>
</file>

<file path=ppt/tags/tag56.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57.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5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51111200754"/>
  <p:tag name="MH_LIBRARY" val="GRAPHIC"/>
</p:tagLst>
</file>

<file path=ppt/tags/tag59.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51201092935"/>
  <p:tag name="MH_LIBRARY" val="GRAPHIC"/>
  <p:tag name="MH_TYPE" val="Text"/>
  <p:tag name="MH_ORDER" val="2"/>
</p:tagLst>
</file>

<file path=ppt/tags/tag60.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61.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6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51111200754"/>
  <p:tag name="MH_LIBRARY" val="GRAPHIC"/>
</p:tagLst>
</file>

<file path=ppt/tags/tag63.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51111200754"/>
  <p:tag name="MH_LIBRARY" val="GRAPHIC"/>
</p:tagLst>
</file>

<file path=ppt/tags/tag65.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51111200754"/>
  <p:tag name="MH_LIBRARY" val="GRAPHIC"/>
</p:tagLst>
</file>

<file path=ppt/tags/tag67.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6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51111200754"/>
  <p:tag name="MH_LIBRARY" val="GRAPHIC"/>
</p:tagLst>
</file>

<file path=ppt/tags/tag69.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1201092935"/>
  <p:tag name="MH_LIBRARY" val="GRAPHIC"/>
  <p:tag name="MH_TYPE" val="SubTitle"/>
  <p:tag name="MH_ORDER" val="2"/>
</p:tagLst>
</file>

<file path=ppt/tags/tag70.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51111200754"/>
  <p:tag name="MH_LIBRARY" val="GRAPHIC"/>
</p:tagLst>
</file>

<file path=ppt/tags/tag71.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7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51111200754"/>
  <p:tag name="MH_LIBRARY" val="GRAPHIC"/>
</p:tagLst>
</file>

<file path=ppt/tags/tag73.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7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51111200754"/>
  <p:tag name="MH_LIBRARY" val="GRAPHIC"/>
</p:tagLst>
</file>

<file path=ppt/tags/tag75.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7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51111200754"/>
  <p:tag name="MH_LIBRARY" val="GRAPHIC"/>
</p:tagLst>
</file>

<file path=ppt/tags/tag77.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7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51111200754"/>
  <p:tag name="MH_LIBRARY" val="GRAPHIC"/>
</p:tagLst>
</file>

<file path=ppt/tags/tag79.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YinZJG#"/>
  <p:tag name="MH_LAYOUT" val="TitleSubTitleText"/>
  <p:tag name="MH" val="20151107164558"/>
  <p:tag name="MH_LIBRARY" val="GRAPHIC"/>
</p:tagLst>
</file>

<file path=ppt/tags/tag80.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51111200754"/>
  <p:tag name="MH_LIBRARY" val="GRAPHIC"/>
</p:tagLst>
</file>

<file path=ppt/tags/tag81.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8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51111200754"/>
  <p:tag name="MH_LIBRARY" val="GRAPHIC"/>
</p:tagLst>
</file>

<file path=ppt/tags/tag83.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8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51111200754"/>
  <p:tag name="MH_LIBRARY" val="GRAPHIC"/>
</p:tagLst>
</file>

<file path=ppt/tags/tag85.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51107164558"/>
  <p:tag name="MH_LIBRARY" val="GRAPHIC"/>
  <p:tag name="MH_TYPE" val="PageTitle"/>
  <p:tag name="MH_ORDER" val="PageTitle"/>
</p:tagLst>
</file>

<file path=ppt/theme/theme1.xml><?xml version="1.0" encoding="utf-8"?>
<a:theme xmlns:a="http://schemas.openxmlformats.org/drawingml/2006/main" name="1">
  <a:themeElements>
    <a:clrScheme name="自定义 373">
      <a:dk1>
        <a:srgbClr val="5F5F5F"/>
      </a:dk1>
      <a:lt1>
        <a:srgbClr val="FFFFFF"/>
      </a:lt1>
      <a:dk2>
        <a:srgbClr val="5F5F5F"/>
      </a:dk2>
      <a:lt2>
        <a:srgbClr val="FFFFFF"/>
      </a:lt2>
      <a:accent1>
        <a:srgbClr val="64606D"/>
      </a:accent1>
      <a:accent2>
        <a:srgbClr val="B99179"/>
      </a:accent2>
      <a:accent3>
        <a:srgbClr val="9994A6"/>
      </a:accent3>
      <a:accent4>
        <a:srgbClr val="CDB7CD"/>
      </a:accent4>
      <a:accent5>
        <a:srgbClr val="B9D9E7"/>
      </a:accent5>
      <a:accent6>
        <a:srgbClr val="FFC000"/>
      </a:accent6>
      <a:hlink>
        <a:srgbClr val="00B0F0"/>
      </a:hlink>
      <a:folHlink>
        <a:srgbClr val="AFB2B4"/>
      </a:folHlink>
    </a:clrScheme>
    <a:fontScheme name="Temp">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{330BA63E-07BF-0D40-82B9-E485B2ED333D}tf16401378</Template>
  <TotalTime>374</TotalTime>
  <Words>2884</Words>
  <Application>Microsoft Macintosh PowerPoint</Application>
  <PresentationFormat>On-screen Show (16:9)</PresentationFormat>
  <Paragraphs>881</Paragraphs>
  <Slides>67</Slides>
  <Notes>40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Helvetica</vt:lpstr>
      <vt:lpstr>Times New Roman</vt:lpstr>
      <vt:lpstr>Arial</vt:lpstr>
      <vt:lpstr>等线</vt:lpstr>
      <vt:lpstr>Impact</vt:lpstr>
      <vt:lpstr>PingFangSC-Semibold</vt:lpstr>
      <vt:lpstr>微软雅黑</vt:lpstr>
      <vt:lpstr>Cambria Math</vt:lpstr>
      <vt:lpstr>宋体</vt:lpstr>
      <vt:lpstr>Calibri</vt:lpstr>
      <vt:lpstr>Wingdings</vt:lpstr>
      <vt:lpstr>1</vt:lpstr>
      <vt:lpstr>Statistical Analyses on  S&amp;P 500 Index</vt:lpstr>
      <vt:lpstr>CONTENT</vt:lpstr>
      <vt:lpstr>PowerPoint Presentation</vt:lpstr>
      <vt:lpstr>Background</vt:lpstr>
      <vt:lpstr>Background</vt:lpstr>
      <vt:lpstr>Background</vt:lpstr>
      <vt:lpstr>Data Exploration</vt:lpstr>
      <vt:lpstr>Data Exploration</vt:lpstr>
      <vt:lpstr>Data Exploration</vt:lpstr>
      <vt:lpstr>Data Exploration</vt:lpstr>
      <vt:lpstr>Data Exploration</vt:lpstr>
      <vt:lpstr>Data Exploration</vt:lpstr>
      <vt:lpstr>Data Exploration</vt:lpstr>
      <vt:lpstr>Data Exploration</vt:lpstr>
      <vt:lpstr>Data Preprocessing</vt:lpstr>
      <vt:lpstr>PowerPoint Presentation</vt:lpstr>
      <vt:lpstr>  Multi-linear regression models </vt:lpstr>
      <vt:lpstr>  Multi-linear regression models </vt:lpstr>
      <vt:lpstr>  Multi-linear regression</vt:lpstr>
      <vt:lpstr>  Multi-linear regression models </vt:lpstr>
      <vt:lpstr>  Multi-linear regression models </vt:lpstr>
      <vt:lpstr>PowerPoint Presentation</vt:lpstr>
      <vt:lpstr>  Multi-linear regression models </vt:lpstr>
      <vt:lpstr>  Multi-linear regression models </vt:lpstr>
      <vt:lpstr>  Multi-linear regression models </vt:lpstr>
      <vt:lpstr>  Multi-linear regression models </vt:lpstr>
      <vt:lpstr>  Multi-linear regression models </vt:lpstr>
      <vt:lpstr>  Multi-linear regression models </vt:lpstr>
      <vt:lpstr>  Multi-linear regression models </vt:lpstr>
      <vt:lpstr>  Multi-linear regression models </vt:lpstr>
      <vt:lpstr>  Multi-linear regression models </vt:lpstr>
      <vt:lpstr>  Multi-linear regression models </vt:lpstr>
      <vt:lpstr>  Multi-linear regression models </vt:lpstr>
      <vt:lpstr>  Multi-linear regression models </vt:lpstr>
      <vt:lpstr>  Multi-linear regression models </vt:lpstr>
      <vt:lpstr>  Multi-linear regression models </vt:lpstr>
      <vt:lpstr>  Multi-linear regression models </vt:lpstr>
      <vt:lpstr>  Multi-linear regression models </vt:lpstr>
      <vt:lpstr>  Multi-linear regression models </vt:lpstr>
      <vt:lpstr>  Multi-linear regression models </vt:lpstr>
      <vt:lpstr>  Multi-linear regression models </vt:lpstr>
      <vt:lpstr>  Multi-linear regression models </vt:lpstr>
      <vt:lpstr>PowerPoint Presentation</vt:lpstr>
      <vt:lpstr>Boxplot by Year</vt:lpstr>
      <vt:lpstr> ANOVA</vt:lpstr>
      <vt:lpstr>Sample Means for Each Group</vt:lpstr>
      <vt:lpstr>           Calculation of Sample Means</vt:lpstr>
      <vt:lpstr>Confidence Intervals for Model Parameters (alpha =0.01)</vt:lpstr>
      <vt:lpstr>Diagnostics -- Residual Plot</vt:lpstr>
      <vt:lpstr>Diagnostics -- Q-Q plot</vt:lpstr>
      <vt:lpstr>Diagnostics -- Homogeneity of Variances Tests</vt:lpstr>
      <vt:lpstr>Diagnostics -- Normality Tests</vt:lpstr>
      <vt:lpstr>ANOVA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1</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subject>1</dc:subject>
  <dc:creator>1;mycomputer</dc:creator>
  <dc:description>1</dc:description>
  <cp:lastModifiedBy>Microsoft Office User</cp:lastModifiedBy>
  <cp:revision>84</cp:revision>
  <cp:lastPrinted>2018-12-09T14:31:54Z</cp:lastPrinted>
  <dcterms:created xsi:type="dcterms:W3CDTF">2015-12-01T00:32:00Z</dcterms:created>
  <dcterms:modified xsi:type="dcterms:W3CDTF">2018-12-09T14:32:01Z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1033-10.2.0.5832</vt:lpwstr>
  </property>
</Properties>
</file>